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5" r:id="rId38"/>
    <p:sldId id="296" r:id="rId3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2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93B0-4623-104B-B0D8-1E6E571800CD}" type="datetimeFigureOut">
              <a:rPr lang="it-IT" smtClean="0"/>
              <a:t>08/04/13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4248-2675-864A-84FE-BFD60DB15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4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93B0-4623-104B-B0D8-1E6E571800CD}" type="datetimeFigureOut">
              <a:rPr lang="it-IT" smtClean="0"/>
              <a:t>08/04/13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4248-2675-864A-84FE-BFD60DB15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12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93B0-4623-104B-B0D8-1E6E571800CD}" type="datetimeFigureOut">
              <a:rPr lang="it-IT" smtClean="0"/>
              <a:t>08/04/13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4248-2675-864A-84FE-BFD60DB15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30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93B0-4623-104B-B0D8-1E6E571800CD}" type="datetimeFigureOut">
              <a:rPr lang="it-IT" smtClean="0"/>
              <a:t>08/04/13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4248-2675-864A-84FE-BFD60DB15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46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93B0-4623-104B-B0D8-1E6E571800CD}" type="datetimeFigureOut">
              <a:rPr lang="it-IT" smtClean="0"/>
              <a:t>08/04/13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4248-2675-864A-84FE-BFD60DB15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13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93B0-4623-104B-B0D8-1E6E571800CD}" type="datetimeFigureOut">
              <a:rPr lang="it-IT" smtClean="0"/>
              <a:t>08/04/13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4248-2675-864A-84FE-BFD60DB15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56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93B0-4623-104B-B0D8-1E6E571800CD}" type="datetimeFigureOut">
              <a:rPr lang="it-IT" smtClean="0"/>
              <a:t>08/04/13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4248-2675-864A-84FE-BFD60DB15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60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93B0-4623-104B-B0D8-1E6E571800CD}" type="datetimeFigureOut">
              <a:rPr lang="it-IT" smtClean="0"/>
              <a:t>08/04/13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4248-2675-864A-84FE-BFD60DB15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1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93B0-4623-104B-B0D8-1E6E571800CD}" type="datetimeFigureOut">
              <a:rPr lang="it-IT" smtClean="0"/>
              <a:t>08/04/13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4248-2675-864A-84FE-BFD60DB15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341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93B0-4623-104B-B0D8-1E6E571800CD}" type="datetimeFigureOut">
              <a:rPr lang="it-IT" smtClean="0"/>
              <a:t>08/04/13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4248-2675-864A-84FE-BFD60DB15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98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93B0-4623-104B-B0D8-1E6E571800CD}" type="datetimeFigureOut">
              <a:rPr lang="it-IT" smtClean="0"/>
              <a:t>08/04/13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4248-2675-864A-84FE-BFD60DB15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61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393B0-4623-104B-B0D8-1E6E571800CD}" type="datetimeFigureOut">
              <a:rPr lang="it-IT" smtClean="0"/>
              <a:t>08/04/13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4248-2675-864A-84FE-BFD60DB15B5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13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pn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642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REB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718185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3850" y="5949950"/>
            <a:ext cx="3648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 u="sng">
                <a:latin typeface="Arial" charset="0"/>
              </a:rPr>
              <a:t>s</a:t>
            </a:r>
            <a:r>
              <a:rPr lang="it-IT" b="1">
                <a:latin typeface="Arial" charset="0"/>
              </a:rPr>
              <a:t>terol </a:t>
            </a:r>
            <a:r>
              <a:rPr lang="it-IT" b="1" u="sng">
                <a:latin typeface="Arial" charset="0"/>
              </a:rPr>
              <a:t>r</a:t>
            </a:r>
            <a:r>
              <a:rPr lang="it-IT" b="1">
                <a:latin typeface="Arial" charset="0"/>
              </a:rPr>
              <a:t>egulatory </a:t>
            </a:r>
            <a:r>
              <a:rPr lang="it-IT" b="1" u="sng">
                <a:latin typeface="Arial" charset="0"/>
              </a:rPr>
              <a:t>e</a:t>
            </a:r>
            <a:r>
              <a:rPr lang="it-IT" b="1">
                <a:latin typeface="Arial" charset="0"/>
              </a:rPr>
              <a:t>lement-</a:t>
            </a:r>
            <a:r>
              <a:rPr lang="it-IT" b="1" u="sng">
                <a:latin typeface="Arial" charset="0"/>
              </a:rPr>
              <a:t>b</a:t>
            </a:r>
            <a:r>
              <a:rPr lang="it-IT" b="1">
                <a:latin typeface="Arial" charset="0"/>
              </a:rPr>
              <a:t>inding </a:t>
            </a:r>
            <a:r>
              <a:rPr lang="it-IT" b="1" u="sng">
                <a:latin typeface="Arial" charset="0"/>
              </a:rPr>
              <a:t>p</a:t>
            </a:r>
            <a:r>
              <a:rPr lang="it-IT" b="1">
                <a:latin typeface="Arial" charset="0"/>
              </a:rPr>
              <a:t>rotein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1692275" y="4797425"/>
            <a:ext cx="79216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51275" y="5711825"/>
            <a:ext cx="3119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 u="sng">
                <a:latin typeface="Arial" charset="0"/>
              </a:rPr>
              <a:t>S</a:t>
            </a:r>
            <a:r>
              <a:rPr lang="it-IT" b="1">
                <a:latin typeface="Arial" charset="0"/>
              </a:rPr>
              <a:t>REBP </a:t>
            </a:r>
            <a:r>
              <a:rPr lang="it-IT" b="1" u="sng">
                <a:latin typeface="Arial" charset="0"/>
              </a:rPr>
              <a:t>c</a:t>
            </a:r>
            <a:r>
              <a:rPr lang="it-IT" b="1">
                <a:latin typeface="Arial" charset="0"/>
              </a:rPr>
              <a:t>leavage </a:t>
            </a:r>
            <a:r>
              <a:rPr lang="it-IT" b="1" u="sng">
                <a:latin typeface="Arial" charset="0"/>
              </a:rPr>
              <a:t>a</a:t>
            </a:r>
            <a:r>
              <a:rPr lang="it-IT" b="1">
                <a:latin typeface="Arial" charset="0"/>
              </a:rPr>
              <a:t>ctivating </a:t>
            </a:r>
            <a:r>
              <a:rPr lang="it-IT" b="1" u="sng">
                <a:latin typeface="Arial" charset="0"/>
              </a:rPr>
              <a:t>p</a:t>
            </a:r>
            <a:r>
              <a:rPr lang="it-IT" b="1">
                <a:latin typeface="Arial" charset="0"/>
              </a:rPr>
              <a:t>rotein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5003800" y="4797425"/>
            <a:ext cx="1444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288213" y="6019800"/>
            <a:ext cx="1444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 u="sng">
                <a:latin typeface="Arial" charset="0"/>
              </a:rPr>
              <a:t>S</a:t>
            </a:r>
            <a:r>
              <a:rPr lang="it-IT" b="1">
                <a:latin typeface="Arial" charset="0"/>
              </a:rPr>
              <a:t>ite </a:t>
            </a:r>
            <a:r>
              <a:rPr lang="it-IT" b="1" u="sng">
                <a:latin typeface="Arial" charset="0"/>
              </a:rPr>
              <a:t>1</a:t>
            </a:r>
            <a:r>
              <a:rPr lang="it-IT" b="1">
                <a:latin typeface="Arial" charset="0"/>
              </a:rPr>
              <a:t> </a:t>
            </a:r>
            <a:r>
              <a:rPr lang="it-IT" b="1" u="sng">
                <a:latin typeface="Arial" charset="0"/>
              </a:rPr>
              <a:t>p</a:t>
            </a:r>
            <a:r>
              <a:rPr lang="it-IT" b="1">
                <a:latin typeface="Arial" charset="0"/>
              </a:rPr>
              <a:t>rotease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7451725" y="5013325"/>
            <a:ext cx="5048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68313" y="908050"/>
            <a:ext cx="3163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>
                <a:latin typeface="Arial" charset="0"/>
              </a:rPr>
              <a:t>basic  helix-loop-helix leucin zipper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 flipV="1">
            <a:off x="1835150" y="1341438"/>
            <a:ext cx="360363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92138" y="6257925"/>
            <a:ext cx="670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200" b="1">
                <a:solidFill>
                  <a:srgbClr val="00CCFF"/>
                </a:solidFill>
                <a:latin typeface="Arial" charset="0"/>
              </a:rPr>
              <a:t>SREBP 1c e 2: fegato e tessuti mammiferi (regolano trascrizione di geni diversi)</a:t>
            </a:r>
          </a:p>
          <a:p>
            <a:r>
              <a:rPr lang="it-IT" sz="1200" b="1">
                <a:solidFill>
                  <a:srgbClr val="00CCFF"/>
                </a:solidFill>
                <a:latin typeface="Arial" charset="0"/>
              </a:rPr>
              <a:t>SREBP 1a: regola trascrizione di tutti i geni SREBP regolati (espressione in linee cellulari)</a:t>
            </a:r>
          </a:p>
        </p:txBody>
      </p:sp>
    </p:spTree>
    <p:extLst>
      <p:ext uri="{BB962C8B-B14F-4D97-AF65-F5344CB8AC3E}">
        <p14:creationId xmlns:p14="http://schemas.microsoft.com/office/powerpoint/2010/main" val="266663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  <p:bldP spid="6150" grpId="0" animBg="1"/>
      <p:bldP spid="6151" grpId="0" autoUpdateAnimBg="0"/>
      <p:bldP spid="6152" grpId="0" animBg="1"/>
      <p:bldP spid="6153" grpId="0" autoUpdateAnimBg="0"/>
      <p:bldP spid="6154" grpId="0" animBg="1"/>
      <p:bldP spid="6155" grpId="0" autoUpdateAnimBg="0"/>
      <p:bldP spid="6156" grpId="0" animBg="1"/>
      <p:bldP spid="615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SREBP R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08050"/>
            <a:ext cx="548005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66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SREBP loca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5551487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268538" y="981075"/>
            <a:ext cx="4832350" cy="3667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>
                <a:latin typeface="Arial" charset="0"/>
              </a:rPr>
              <a:t>Immunofluorescenza con Ab anti-SREBP 2</a:t>
            </a:r>
          </a:p>
        </p:txBody>
      </p:sp>
    </p:spTree>
    <p:extLst>
      <p:ext uri="{BB962C8B-B14F-4D97-AF65-F5344CB8AC3E}">
        <p14:creationId xmlns:p14="http://schemas.microsoft.com/office/powerpoint/2010/main" val="1237749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Group 2"/>
          <p:cNvGraphicFramePr>
            <a:graphicFrameLocks noGrp="1"/>
          </p:cNvGraphicFramePr>
          <p:nvPr/>
        </p:nvGraphicFramePr>
        <p:xfrm>
          <a:off x="827088" y="1947863"/>
          <a:ext cx="7489825" cy="2962365"/>
        </p:xfrm>
        <a:graphic>
          <a:graphicData uri="http://schemas.openxmlformats.org/drawingml/2006/table">
            <a:tbl>
              <a:tblPr/>
              <a:tblGrid>
                <a:gridCol w="7489825"/>
              </a:tblGrid>
              <a:tr h="518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305" name="Group 9"/>
          <p:cNvGraphicFramePr>
            <a:graphicFrameLocks noGrp="1"/>
          </p:cNvGraphicFramePr>
          <p:nvPr/>
        </p:nvGraphicFramePr>
        <p:xfrm>
          <a:off x="836613" y="2101850"/>
          <a:ext cx="2797175" cy="228600"/>
        </p:xfrm>
        <a:graphic>
          <a:graphicData uri="http://schemas.openxmlformats.org/drawingml/2006/table">
            <a:tbl>
              <a:tblPr/>
              <a:tblGrid>
                <a:gridCol w="2797175"/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Classification of LDL Receptor Mutations 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CC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311" name="Group 15"/>
          <p:cNvGraphicFramePr>
            <a:graphicFrameLocks noGrp="1"/>
          </p:cNvGraphicFramePr>
          <p:nvPr/>
        </p:nvGraphicFramePr>
        <p:xfrm>
          <a:off x="836613" y="2465388"/>
          <a:ext cx="7470775" cy="2441128"/>
        </p:xfrm>
        <a:graphic>
          <a:graphicData uri="http://schemas.openxmlformats.org/drawingml/2006/table">
            <a:tbl>
              <a:tblPr/>
              <a:tblGrid>
                <a:gridCol w="612775"/>
                <a:gridCol w="685800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Class I</a:t>
                      </a:r>
                      <a:b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</a:b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These "null" alleles (R-O) fail to produce detectable receptors; this mutation is very common.</a:t>
                      </a:r>
                      <a:b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</a:b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Class II</a:t>
                      </a:r>
                      <a:b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</a:b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The synthesized receptors do not undergo proper posttranslational modification and are degraded, never to reach the cell surface.</a:t>
                      </a:r>
                      <a:b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</a:b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Class III</a:t>
                      </a:r>
                      <a:b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</a:b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Receptors are produced and processed at normal rates but are unable to bind LDL efficiently.</a:t>
                      </a:r>
                      <a:b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</a:b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Class IV</a:t>
                      </a:r>
                      <a:b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</a:b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Receptors have defective internalization and do not localize at the coated pits.</a:t>
                      </a:r>
                      <a:b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</a:b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Class V</a:t>
                      </a:r>
                      <a:b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</a:b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Receptors internalize but do not recycle.</a:t>
                      </a:r>
                      <a:br>
                        <a:rPr kumimoji="0" lang="it-IT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65336B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</a:b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77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20713" y="990600"/>
            <a:ext cx="4244975" cy="4633913"/>
            <a:chOff x="391" y="624"/>
            <a:chExt cx="2674" cy="2919"/>
          </a:xfrm>
        </p:grpSpPr>
        <p:sp>
          <p:nvSpPr>
            <p:cNvPr id="30744" name="AutoShape 2"/>
            <p:cNvSpPr>
              <a:spLocks noChangeArrowheads="1"/>
            </p:cNvSpPr>
            <p:nvPr/>
          </p:nvSpPr>
          <p:spPr bwMode="auto">
            <a:xfrm>
              <a:off x="1440" y="1824"/>
              <a:ext cx="864" cy="1344"/>
            </a:xfrm>
            <a:prstGeom prst="can">
              <a:avLst>
                <a:gd name="adj" fmla="val 38889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2400">
                <a:latin typeface="Times New Roman" charset="0"/>
              </a:endParaRPr>
            </a:p>
          </p:txBody>
        </p:sp>
        <p:sp>
          <p:nvSpPr>
            <p:cNvPr id="30745" name="AutoShape 3"/>
            <p:cNvSpPr>
              <a:spLocks noChangeArrowheads="1"/>
            </p:cNvSpPr>
            <p:nvPr/>
          </p:nvSpPr>
          <p:spPr bwMode="auto">
            <a:xfrm>
              <a:off x="1920" y="2928"/>
              <a:ext cx="306" cy="615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46" name="AutoShape 4"/>
            <p:cNvSpPr>
              <a:spLocks noChangeArrowheads="1"/>
            </p:cNvSpPr>
            <p:nvPr/>
          </p:nvSpPr>
          <p:spPr bwMode="auto">
            <a:xfrm rot="-2804496">
              <a:off x="943" y="1111"/>
              <a:ext cx="192" cy="1296"/>
            </a:xfrm>
            <a:prstGeom prst="can">
              <a:avLst>
                <a:gd name="adj" fmla="val 168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47" name="Rectangle 5"/>
            <p:cNvSpPr>
              <a:spLocks noChangeArrowheads="1"/>
            </p:cNvSpPr>
            <p:nvPr/>
          </p:nvSpPr>
          <p:spPr bwMode="auto">
            <a:xfrm>
              <a:off x="432" y="624"/>
              <a:ext cx="1056" cy="72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2400">
                  <a:latin typeface="Times New Roman" charset="0"/>
                </a:rPr>
                <a:t>FEGATO</a:t>
              </a:r>
              <a:endParaRPr lang="en-GB" sz="2400">
                <a:latin typeface="Times New Roman" charset="0"/>
              </a:endParaRPr>
            </a:p>
          </p:txBody>
        </p:sp>
        <p:sp>
          <p:nvSpPr>
            <p:cNvPr id="30748" name="Text Box 6"/>
            <p:cNvSpPr txBox="1">
              <a:spLocks noChangeArrowheads="1"/>
            </p:cNvSpPr>
            <p:nvPr/>
          </p:nvSpPr>
          <p:spPr bwMode="auto">
            <a:xfrm>
              <a:off x="1008" y="1536"/>
              <a:ext cx="8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>
                  <a:latin typeface="Times New Roman" charset="0"/>
                </a:rPr>
                <a:t>VIE BILIARI</a:t>
              </a:r>
              <a:endParaRPr lang="en-GB" sz="1600">
                <a:latin typeface="Times New Roman" charset="0"/>
              </a:endParaRPr>
            </a:p>
          </p:txBody>
        </p:sp>
        <p:sp>
          <p:nvSpPr>
            <p:cNvPr id="30749" name="Line 7"/>
            <p:cNvSpPr>
              <a:spLocks noChangeShapeType="1"/>
            </p:cNvSpPr>
            <p:nvPr/>
          </p:nvSpPr>
          <p:spPr bwMode="auto">
            <a:xfrm>
              <a:off x="624" y="1296"/>
              <a:ext cx="1008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750" name="Oval 8"/>
            <p:cNvSpPr>
              <a:spLocks noChangeArrowheads="1"/>
            </p:cNvSpPr>
            <p:nvPr/>
          </p:nvSpPr>
          <p:spPr bwMode="auto">
            <a:xfrm>
              <a:off x="528" y="1152"/>
              <a:ext cx="192" cy="144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51" name="Oval 9"/>
            <p:cNvSpPr>
              <a:spLocks noChangeArrowheads="1"/>
            </p:cNvSpPr>
            <p:nvPr/>
          </p:nvSpPr>
          <p:spPr bwMode="auto">
            <a:xfrm>
              <a:off x="912" y="1632"/>
              <a:ext cx="192" cy="144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52" name="Oval 10"/>
            <p:cNvSpPr>
              <a:spLocks noChangeArrowheads="1"/>
            </p:cNvSpPr>
            <p:nvPr/>
          </p:nvSpPr>
          <p:spPr bwMode="auto">
            <a:xfrm>
              <a:off x="1632" y="2256"/>
              <a:ext cx="192" cy="144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53" name="AutoShape 11"/>
            <p:cNvSpPr>
              <a:spLocks noChangeArrowheads="1"/>
            </p:cNvSpPr>
            <p:nvPr/>
          </p:nvSpPr>
          <p:spPr bwMode="auto">
            <a:xfrm rot="16200000" flipH="1">
              <a:off x="1210" y="2525"/>
              <a:ext cx="537" cy="4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03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54" name="Oval 12"/>
            <p:cNvSpPr>
              <a:spLocks noChangeArrowheads="1"/>
            </p:cNvSpPr>
            <p:nvPr/>
          </p:nvSpPr>
          <p:spPr bwMode="auto">
            <a:xfrm>
              <a:off x="1872" y="268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55" name="Oval 13"/>
            <p:cNvSpPr>
              <a:spLocks noChangeArrowheads="1"/>
            </p:cNvSpPr>
            <p:nvPr/>
          </p:nvSpPr>
          <p:spPr bwMode="auto">
            <a:xfrm>
              <a:off x="2160" y="2688"/>
              <a:ext cx="192" cy="144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56" name="Oval 14"/>
            <p:cNvSpPr>
              <a:spLocks noChangeArrowheads="1"/>
            </p:cNvSpPr>
            <p:nvPr/>
          </p:nvSpPr>
          <p:spPr bwMode="auto">
            <a:xfrm>
              <a:off x="1824" y="2784"/>
              <a:ext cx="192" cy="144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57" name="Oval 15"/>
            <p:cNvSpPr>
              <a:spLocks noChangeArrowheads="1"/>
            </p:cNvSpPr>
            <p:nvPr/>
          </p:nvSpPr>
          <p:spPr bwMode="auto">
            <a:xfrm>
              <a:off x="1872" y="2592"/>
              <a:ext cx="192" cy="144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58" name="Text Box 16"/>
            <p:cNvSpPr txBox="1">
              <a:spLocks noChangeArrowheads="1"/>
            </p:cNvSpPr>
            <p:nvPr/>
          </p:nvSpPr>
          <p:spPr bwMode="auto">
            <a:xfrm>
              <a:off x="680" y="1144"/>
              <a:ext cx="6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/>
                <a:t>Sali biliari</a:t>
              </a:r>
              <a:endParaRPr lang="en-GB"/>
            </a:p>
          </p:txBody>
        </p:sp>
        <p:sp>
          <p:nvSpPr>
            <p:cNvPr id="30759" name="Text Box 17"/>
            <p:cNvSpPr txBox="1">
              <a:spLocks noChangeArrowheads="1"/>
            </p:cNvSpPr>
            <p:nvPr/>
          </p:nvSpPr>
          <p:spPr bwMode="auto">
            <a:xfrm>
              <a:off x="2256" y="2832"/>
              <a:ext cx="8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/>
                <a:t>colestiramina</a:t>
              </a:r>
              <a:endParaRPr lang="en-GB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098925" y="1843088"/>
            <a:ext cx="4751388" cy="2652712"/>
            <a:chOff x="2582" y="1161"/>
            <a:chExt cx="2993" cy="1671"/>
          </a:xfrm>
        </p:grpSpPr>
        <p:sp>
          <p:nvSpPr>
            <p:cNvPr id="30733" name="Rectangle 18"/>
            <p:cNvSpPr>
              <a:spLocks noChangeArrowheads="1"/>
            </p:cNvSpPr>
            <p:nvPr/>
          </p:nvSpPr>
          <p:spPr bwMode="auto">
            <a:xfrm>
              <a:off x="3072" y="1488"/>
              <a:ext cx="2496" cy="1104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34" name="Text Box 19"/>
            <p:cNvSpPr txBox="1">
              <a:spLocks noChangeArrowheads="1"/>
            </p:cNvSpPr>
            <p:nvPr/>
          </p:nvSpPr>
          <p:spPr bwMode="auto">
            <a:xfrm>
              <a:off x="3216" y="2112"/>
              <a:ext cx="61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/>
                <a:t>acetilCoA</a:t>
              </a:r>
              <a:endParaRPr lang="en-GB"/>
            </a:p>
          </p:txBody>
        </p:sp>
        <p:sp>
          <p:nvSpPr>
            <p:cNvPr id="30735" name="Text Box 20"/>
            <p:cNvSpPr txBox="1">
              <a:spLocks noChangeArrowheads="1"/>
            </p:cNvSpPr>
            <p:nvPr/>
          </p:nvSpPr>
          <p:spPr bwMode="auto">
            <a:xfrm>
              <a:off x="4512" y="211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colesterolo</a:t>
              </a:r>
              <a:endParaRPr lang="en-GB" b="1"/>
            </a:p>
          </p:txBody>
        </p:sp>
        <p:sp>
          <p:nvSpPr>
            <p:cNvPr id="30736" name="Line 21"/>
            <p:cNvSpPr>
              <a:spLocks noChangeShapeType="1"/>
            </p:cNvSpPr>
            <p:nvPr/>
          </p:nvSpPr>
          <p:spPr bwMode="auto">
            <a:xfrm>
              <a:off x="3840" y="2208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737" name="Text Box 22"/>
            <p:cNvSpPr txBox="1">
              <a:spLocks noChangeArrowheads="1"/>
            </p:cNvSpPr>
            <p:nvPr/>
          </p:nvSpPr>
          <p:spPr bwMode="auto">
            <a:xfrm>
              <a:off x="3840" y="2016"/>
              <a:ext cx="7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>
                  <a:solidFill>
                    <a:schemeClr val="accent2"/>
                  </a:solidFill>
                </a:rPr>
                <a:t>HMGCoAR*</a:t>
              </a:r>
              <a:endParaRPr lang="en-GB" b="1">
                <a:solidFill>
                  <a:schemeClr val="accent2"/>
                </a:solidFill>
              </a:endParaRPr>
            </a:p>
          </p:txBody>
        </p:sp>
        <p:sp>
          <p:nvSpPr>
            <p:cNvPr id="30738" name="Text Box 23"/>
            <p:cNvSpPr txBox="1">
              <a:spLocks noChangeArrowheads="1"/>
            </p:cNvSpPr>
            <p:nvPr/>
          </p:nvSpPr>
          <p:spPr bwMode="auto">
            <a:xfrm>
              <a:off x="3360" y="2640"/>
              <a:ext cx="221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/>
                <a:t>*hydroxymethyl-glutaryl-CoA reductase</a:t>
              </a:r>
              <a:endParaRPr lang="en-GB"/>
            </a:p>
          </p:txBody>
        </p:sp>
        <p:sp>
          <p:nvSpPr>
            <p:cNvPr id="30739" name="Rectangle 24"/>
            <p:cNvSpPr>
              <a:spLocks noChangeArrowheads="1"/>
            </p:cNvSpPr>
            <p:nvPr/>
          </p:nvSpPr>
          <p:spPr bwMode="auto">
            <a:xfrm>
              <a:off x="3991" y="1976"/>
              <a:ext cx="192" cy="4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40" name="Rectangle 25"/>
            <p:cNvSpPr>
              <a:spLocks noChangeArrowheads="1"/>
            </p:cNvSpPr>
            <p:nvPr/>
          </p:nvSpPr>
          <p:spPr bwMode="auto">
            <a:xfrm>
              <a:off x="4071" y="1728"/>
              <a:ext cx="48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0741" name="Text Box 26"/>
            <p:cNvSpPr txBox="1">
              <a:spLocks noChangeArrowheads="1"/>
            </p:cNvSpPr>
            <p:nvPr/>
          </p:nvSpPr>
          <p:spPr bwMode="auto">
            <a:xfrm>
              <a:off x="4087" y="1736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 b="1"/>
                <a:t>-</a:t>
              </a:r>
              <a:endParaRPr lang="en-GB" sz="2400" b="1"/>
            </a:p>
          </p:txBody>
        </p:sp>
        <p:sp>
          <p:nvSpPr>
            <p:cNvPr id="30742" name="Text Box 27"/>
            <p:cNvSpPr txBox="1">
              <a:spLocks noChangeArrowheads="1"/>
            </p:cNvSpPr>
            <p:nvPr/>
          </p:nvSpPr>
          <p:spPr bwMode="auto">
            <a:xfrm>
              <a:off x="3828" y="1536"/>
              <a:ext cx="4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statine</a:t>
              </a:r>
              <a:endParaRPr lang="en-GB" b="1"/>
            </a:p>
          </p:txBody>
        </p:sp>
        <p:sp>
          <p:nvSpPr>
            <p:cNvPr id="30743" name="Text Box 28"/>
            <p:cNvSpPr txBox="1">
              <a:spLocks noChangeArrowheads="1"/>
            </p:cNvSpPr>
            <p:nvPr/>
          </p:nvSpPr>
          <p:spPr bwMode="auto">
            <a:xfrm>
              <a:off x="2582" y="1161"/>
              <a:ext cx="198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FEGATO E TESSUTI PERIFERICI</a:t>
              </a:r>
              <a:endParaRPr lang="en-GB" b="1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843213" y="0"/>
            <a:ext cx="4953000" cy="823913"/>
            <a:chOff x="96" y="249"/>
            <a:chExt cx="3120" cy="519"/>
          </a:xfrm>
        </p:grpSpPr>
        <p:sp>
          <p:nvSpPr>
            <p:cNvPr id="30728" name="Line 32"/>
            <p:cNvSpPr>
              <a:spLocks noChangeShapeType="1"/>
            </p:cNvSpPr>
            <p:nvPr/>
          </p:nvSpPr>
          <p:spPr bwMode="auto">
            <a:xfrm flipV="1">
              <a:off x="1152" y="336"/>
              <a:ext cx="6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729" name="Text Box 33"/>
            <p:cNvSpPr txBox="1">
              <a:spLocks noChangeArrowheads="1"/>
            </p:cNvSpPr>
            <p:nvPr/>
          </p:nvSpPr>
          <p:spPr bwMode="auto">
            <a:xfrm>
              <a:off x="1814" y="249"/>
              <a:ext cx="14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VLDL (diminuita sintesi)</a:t>
              </a:r>
            </a:p>
          </p:txBody>
        </p:sp>
        <p:sp>
          <p:nvSpPr>
            <p:cNvPr id="30730" name="Text Box 34"/>
            <p:cNvSpPr txBox="1">
              <a:spLocks noChangeArrowheads="1"/>
            </p:cNvSpPr>
            <p:nvPr/>
          </p:nvSpPr>
          <p:spPr bwMode="auto">
            <a:xfrm>
              <a:off x="96" y="576"/>
              <a:ext cx="81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200" b="1">
                  <a:solidFill>
                    <a:schemeClr val="accent2"/>
                  </a:solidFill>
                </a:rPr>
                <a:t>acido nicotinico</a:t>
              </a:r>
            </a:p>
          </p:txBody>
        </p:sp>
        <p:sp>
          <p:nvSpPr>
            <p:cNvPr id="30731" name="Line 35"/>
            <p:cNvSpPr>
              <a:spLocks noChangeShapeType="1"/>
            </p:cNvSpPr>
            <p:nvPr/>
          </p:nvSpPr>
          <p:spPr bwMode="auto">
            <a:xfrm>
              <a:off x="864" y="672"/>
              <a:ext cx="28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732" name="Line 36"/>
            <p:cNvSpPr>
              <a:spLocks noChangeShapeType="1"/>
            </p:cNvSpPr>
            <p:nvPr/>
          </p:nvSpPr>
          <p:spPr bwMode="auto">
            <a:xfrm flipH="1">
              <a:off x="1104" y="672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9494" name="Line 38"/>
          <p:cNvSpPr>
            <a:spLocks noChangeShapeType="1"/>
          </p:cNvSpPr>
          <p:nvPr/>
        </p:nvSpPr>
        <p:spPr bwMode="auto">
          <a:xfrm flipV="1">
            <a:off x="4737100" y="763588"/>
            <a:ext cx="9350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5724525" y="549275"/>
            <a:ext cx="227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HDL (aumentata sintesi)</a:t>
            </a:r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>
            <a:off x="4087813" y="835025"/>
            <a:ext cx="7207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1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4" grpId="0" animBg="1"/>
      <p:bldP spid="19495" grpId="0"/>
      <p:bldP spid="194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3124200" y="2057400"/>
            <a:ext cx="2286000" cy="3048000"/>
          </a:xfrm>
          <a:prstGeom prst="can">
            <a:avLst>
              <a:gd name="adj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>
              <a:latin typeface="Times New Roman" charset="0"/>
            </a:endParaRP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3810000" y="3200400"/>
            <a:ext cx="3048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2590800" y="3186113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014788" y="3124200"/>
            <a:ext cx="1112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colesterolo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H="1">
            <a:off x="3276600" y="3048000"/>
            <a:ext cx="304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429000" y="3581400"/>
            <a:ext cx="1004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ezetimibe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429000" y="3886200"/>
            <a:ext cx="1843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esteri dello stanolo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981200" y="990600"/>
            <a:ext cx="4900613" cy="314325"/>
          </a:xfrm>
          <a:prstGeom prst="rect">
            <a:avLst/>
          </a:prstGeom>
          <a:solidFill>
            <a:srgbClr val="00CC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Nuovi farmaci inibitori dell</a:t>
            </a:r>
            <a:r>
              <a:rPr lang="ja-JP" altLang="it-IT" b="1"/>
              <a:t>’</a:t>
            </a:r>
            <a:r>
              <a:rPr lang="it-IT" b="1"/>
              <a:t>assorbimento di colesterolo</a:t>
            </a:r>
          </a:p>
        </p:txBody>
      </p:sp>
    </p:spTree>
    <p:extLst>
      <p:ext uri="{BB962C8B-B14F-4D97-AF65-F5344CB8AC3E}">
        <p14:creationId xmlns:p14="http://schemas.microsoft.com/office/powerpoint/2010/main" val="199636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cav Rs str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148388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990600" y="4800600"/>
            <a:ext cx="6934200" cy="48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88925" y="117475"/>
            <a:ext cx="3033713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/>
              <a:t>SCAVENGER RECEPTOR A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292725" y="5373688"/>
            <a:ext cx="30146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200" b="1"/>
              <a:t>Rohrer at al. Nature 343, 570, 1990</a:t>
            </a:r>
          </a:p>
        </p:txBody>
      </p:sp>
    </p:spTree>
    <p:extLst>
      <p:ext uri="{BB962C8B-B14F-4D97-AF65-F5344CB8AC3E}">
        <p14:creationId xmlns:p14="http://schemas.microsoft.com/office/powerpoint/2010/main" val="827676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810000" cy="411162"/>
          </a:xfrm>
          <a:solidFill>
            <a:srgbClr val="CCFFFF"/>
          </a:solidFill>
        </p:spPr>
        <p:txBody>
          <a:bodyPr/>
          <a:lstStyle/>
          <a:p>
            <a:r>
              <a:rPr lang="it-IT" sz="1800">
                <a:latin typeface="Comic Sans MS" charset="0"/>
              </a:rPr>
              <a:t>RECETTORI SCAVENGERS (SRs)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3634328" cy="1077218"/>
          </a:xfrm>
          <a:prstGeom prst="rect">
            <a:avLst/>
          </a:prstGeom>
          <a:solidFill>
            <a:srgbClr val="99FF3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 b="1" dirty="0"/>
              <a:t>SR-A:</a:t>
            </a:r>
          </a:p>
          <a:p>
            <a:pPr>
              <a:buFontTx/>
              <a:buChar char="•"/>
            </a:pPr>
            <a:r>
              <a:rPr lang="it-IT" sz="1600" b="1" dirty="0" err="1"/>
              <a:t>Macrophage</a:t>
            </a:r>
            <a:r>
              <a:rPr lang="it-IT" sz="1600" b="1" dirty="0"/>
              <a:t> </a:t>
            </a:r>
            <a:r>
              <a:rPr lang="it-IT" sz="1600" b="1" dirty="0" err="1"/>
              <a:t>Scavenger</a:t>
            </a:r>
            <a:r>
              <a:rPr lang="it-IT" sz="1600" b="1" dirty="0"/>
              <a:t> </a:t>
            </a:r>
            <a:r>
              <a:rPr lang="it-IT" sz="1600" b="1" dirty="0" err="1"/>
              <a:t>Receptor</a:t>
            </a:r>
            <a:r>
              <a:rPr lang="it-IT" sz="1600" b="1" dirty="0"/>
              <a:t> </a:t>
            </a:r>
            <a:r>
              <a:rPr lang="it-IT" sz="1600" b="1" dirty="0" err="1"/>
              <a:t>Type</a:t>
            </a:r>
            <a:r>
              <a:rPr lang="it-IT" sz="1600" b="1" dirty="0"/>
              <a:t> I</a:t>
            </a:r>
          </a:p>
          <a:p>
            <a:pPr>
              <a:buFontTx/>
              <a:buChar char="•"/>
            </a:pPr>
            <a:r>
              <a:rPr lang="it-IT" sz="1600" b="1" dirty="0" err="1"/>
              <a:t>Macrophage</a:t>
            </a:r>
            <a:r>
              <a:rPr lang="it-IT" sz="1600" b="1" dirty="0"/>
              <a:t> </a:t>
            </a:r>
            <a:r>
              <a:rPr lang="it-IT" sz="1600" b="1" dirty="0" err="1"/>
              <a:t>Scavenger</a:t>
            </a:r>
            <a:r>
              <a:rPr lang="it-IT" sz="1600" b="1" dirty="0"/>
              <a:t> </a:t>
            </a:r>
            <a:r>
              <a:rPr lang="it-IT" sz="1600" b="1" dirty="0" err="1"/>
              <a:t>Receptor</a:t>
            </a:r>
            <a:r>
              <a:rPr lang="it-IT" sz="1600" b="1" dirty="0"/>
              <a:t> </a:t>
            </a:r>
            <a:r>
              <a:rPr lang="it-IT" sz="1600" b="1" dirty="0" err="1"/>
              <a:t>Type</a:t>
            </a:r>
            <a:r>
              <a:rPr lang="it-IT" sz="1600" b="1" dirty="0"/>
              <a:t> I</a:t>
            </a:r>
          </a:p>
          <a:p>
            <a:pPr>
              <a:buFontTx/>
              <a:buChar char="•"/>
            </a:pPr>
            <a:endParaRPr lang="it-IT" sz="1600" b="1" dirty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267200" y="1676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191000" y="1676400"/>
            <a:ext cx="1905000" cy="1200329"/>
          </a:xfrm>
          <a:prstGeom prst="rect">
            <a:avLst/>
          </a:prstGeom>
          <a:solidFill>
            <a:srgbClr val="99FF3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it-IT" b="1" dirty="0" smtClean="0"/>
          </a:p>
          <a:p>
            <a:r>
              <a:rPr lang="it-IT" b="1" dirty="0" smtClean="0"/>
              <a:t>Monociti</a:t>
            </a:r>
            <a:r>
              <a:rPr lang="it-IT" b="1" dirty="0"/>
              <a:t>/macrofagi</a:t>
            </a:r>
          </a:p>
          <a:p>
            <a:endParaRPr lang="it-IT" b="1" dirty="0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172200" y="1676400"/>
            <a:ext cx="1319213" cy="952500"/>
          </a:xfrm>
          <a:prstGeom prst="rect">
            <a:avLst/>
          </a:prstGeom>
          <a:solidFill>
            <a:srgbClr val="99FF3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it-IT" b="1" dirty="0"/>
          </a:p>
          <a:p>
            <a:r>
              <a:rPr lang="it-IT" b="1" dirty="0" err="1" smtClean="0"/>
              <a:t>OxLDL</a:t>
            </a:r>
            <a:r>
              <a:rPr lang="it-IT" b="1" dirty="0"/>
              <a:t>, Altri</a:t>
            </a:r>
          </a:p>
          <a:p>
            <a:endParaRPr lang="it-IT" b="1" dirty="0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65125" y="1233488"/>
            <a:ext cx="7075488" cy="3143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Classe di recettore e nome                  Espressione             Ligandi       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57200" y="2971800"/>
            <a:ext cx="3657600" cy="2585323"/>
          </a:xfrm>
          <a:prstGeom prst="rect">
            <a:avLst/>
          </a:prstGeom>
          <a:solidFill>
            <a:srgbClr val="FFFF00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 dirty="0"/>
              <a:t>SR-B:</a:t>
            </a:r>
          </a:p>
          <a:p>
            <a:r>
              <a:rPr lang="it-IT" b="1" dirty="0"/>
              <a:t>SR-BI (Recettore per HDL)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SR-BII (CD36</a:t>
            </a:r>
            <a:r>
              <a:rPr lang="it-IT" b="1" dirty="0" smtClean="0"/>
              <a:t>)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4191000" y="29718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191000" y="2971800"/>
            <a:ext cx="1981200" cy="2308324"/>
          </a:xfrm>
          <a:prstGeom prst="rect">
            <a:avLst/>
          </a:prstGeom>
          <a:solidFill>
            <a:srgbClr val="FFFF00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 dirty="0" smtClean="0"/>
              <a:t>Fegato</a:t>
            </a:r>
            <a:r>
              <a:rPr lang="it-IT" b="1" dirty="0"/>
              <a:t>, tessuti sintetizzanti ormoni </a:t>
            </a:r>
          </a:p>
          <a:p>
            <a:r>
              <a:rPr lang="it-IT" b="1" dirty="0"/>
              <a:t>steroidei</a:t>
            </a:r>
          </a:p>
          <a:p>
            <a:endParaRPr lang="it-IT" b="1" dirty="0"/>
          </a:p>
          <a:p>
            <a:r>
              <a:rPr lang="it-IT" b="1" dirty="0"/>
              <a:t>Leucociti, Piastrine</a:t>
            </a:r>
          </a:p>
          <a:p>
            <a:r>
              <a:rPr lang="it-IT" b="1" dirty="0"/>
              <a:t>Cell endoteliali, </a:t>
            </a:r>
          </a:p>
          <a:p>
            <a:r>
              <a:rPr lang="it-IT" b="1" dirty="0" err="1"/>
              <a:t>Adipociti</a:t>
            </a:r>
            <a:endParaRPr lang="it-IT" b="1" dirty="0"/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6248400" y="2971800"/>
            <a:ext cx="1844901" cy="2585323"/>
          </a:xfrm>
          <a:prstGeom prst="rect">
            <a:avLst/>
          </a:prstGeom>
          <a:solidFill>
            <a:srgbClr val="FFFF00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it-IT" b="1" dirty="0"/>
          </a:p>
          <a:p>
            <a:r>
              <a:rPr lang="it-IT" b="1" dirty="0"/>
              <a:t>HDL, </a:t>
            </a:r>
            <a:r>
              <a:rPr lang="it-IT" b="1" dirty="0" err="1"/>
              <a:t>OxLDL</a:t>
            </a:r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 err="1"/>
              <a:t>OxLDL</a:t>
            </a:r>
            <a:r>
              <a:rPr lang="it-IT" b="1" dirty="0"/>
              <a:t>, </a:t>
            </a:r>
            <a:r>
              <a:rPr lang="it-IT" b="1" dirty="0" err="1"/>
              <a:t>trom</a:t>
            </a:r>
            <a:r>
              <a:rPr lang="it-IT" b="1" dirty="0"/>
              <a:t>-</a:t>
            </a:r>
          </a:p>
          <a:p>
            <a:r>
              <a:rPr lang="it-IT" b="1" dirty="0" err="1"/>
              <a:t>bospondina</a:t>
            </a:r>
            <a:r>
              <a:rPr lang="it-IT" b="1" dirty="0"/>
              <a:t>, </a:t>
            </a:r>
            <a:r>
              <a:rPr lang="it-IT" b="1" dirty="0" err="1"/>
              <a:t>cells</a:t>
            </a:r>
            <a:r>
              <a:rPr lang="it-IT" b="1" dirty="0"/>
              <a:t> </a:t>
            </a:r>
          </a:p>
          <a:p>
            <a:r>
              <a:rPr lang="it-IT" b="1" dirty="0" err="1" smtClean="0"/>
              <a:t>Apoptotiche</a:t>
            </a:r>
            <a:endParaRPr lang="it-IT" b="1" dirty="0" smtClean="0"/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3855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 autoUpdateAnimBg="0"/>
      <p:bldP spid="44035" grpId="0" animBg="1" autoUpdateAnimBg="0"/>
      <p:bldP spid="44037" grpId="0" animBg="1" autoUpdateAnimBg="0"/>
      <p:bldP spid="44038" grpId="0" animBg="1" autoUpdateAnimBg="0"/>
      <p:bldP spid="44039" grpId="0" animBg="1" autoUpdateAnimBg="0"/>
      <p:bldP spid="44040" grpId="0" animBg="1" autoUpdateAnimBg="0"/>
      <p:bldP spid="44043" grpId="0" animBg="1" autoUpdateAnimBg="0"/>
      <p:bldP spid="4404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cavRsA lig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60463"/>
            <a:ext cx="50292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1828800" y="21336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1828800" y="22860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1866900" y="40513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1835150" y="4221163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1866900" y="47498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26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1" name="Object 2"/>
          <p:cNvGraphicFramePr>
            <a:graphicFrameLocks noChangeAspect="1"/>
          </p:cNvGraphicFramePr>
          <p:nvPr/>
        </p:nvGraphicFramePr>
        <p:xfrm>
          <a:off x="1676400" y="457200"/>
          <a:ext cx="48387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Fotografia Photo Editor" r:id="rId3" imgW="4839375" imgH="704948" progId="">
                  <p:embed/>
                </p:oleObj>
              </mc:Choice>
              <mc:Fallback>
                <p:oleObj name="Fotografia Photo Editor" r:id="rId3" imgW="4839375" imgH="7049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57200"/>
                        <a:ext cx="48387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3"/>
          <p:cNvGraphicFramePr>
            <a:graphicFrameLocks noChangeAspect="1"/>
          </p:cNvGraphicFramePr>
          <p:nvPr/>
        </p:nvGraphicFramePr>
        <p:xfrm>
          <a:off x="1066800" y="1600200"/>
          <a:ext cx="1238250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Fotografia Photo Editor" r:id="rId5" imgW="1238423" imgH="3266667" progId="">
                  <p:embed/>
                </p:oleObj>
              </mc:Choice>
              <mc:Fallback>
                <p:oleObj name="Fotografia Photo Editor" r:id="rId5" imgW="1238423" imgH="3266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1238250" cy="326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4"/>
          <p:cNvGraphicFramePr>
            <a:graphicFrameLocks noChangeAspect="1"/>
          </p:cNvGraphicFramePr>
          <p:nvPr/>
        </p:nvGraphicFramePr>
        <p:xfrm>
          <a:off x="2311400" y="1633538"/>
          <a:ext cx="2066925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Fotografia Photo Editor" r:id="rId7" imgW="2066667" imgH="3820058" progId="">
                  <p:embed/>
                </p:oleObj>
              </mc:Choice>
              <mc:Fallback>
                <p:oleObj name="Fotografia Photo Editor" r:id="rId7" imgW="2066667" imgH="382005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1633538"/>
                        <a:ext cx="2066925" cy="381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5"/>
          <p:cNvGraphicFramePr>
            <a:graphicFrameLocks noChangeAspect="1"/>
          </p:cNvGraphicFramePr>
          <p:nvPr/>
        </p:nvGraphicFramePr>
        <p:xfrm>
          <a:off x="4483100" y="1612900"/>
          <a:ext cx="21336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Fotografia Photo Editor" r:id="rId9" imgW="2133898" imgH="3809524" progId="">
                  <p:embed/>
                </p:oleObj>
              </mc:Choice>
              <mc:Fallback>
                <p:oleObj name="Fotografia Photo Editor" r:id="rId9" imgW="2133898" imgH="38095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1612900"/>
                        <a:ext cx="21336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810000" y="5715000"/>
            <a:ext cx="3794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200" b="1"/>
              <a:t>Binder CJ et al. Nature Medicine 8:1218, 2002</a:t>
            </a:r>
          </a:p>
        </p:txBody>
      </p:sp>
    </p:spTree>
    <p:extLst>
      <p:ext uri="{BB962C8B-B14F-4D97-AF65-F5344CB8AC3E}">
        <p14:creationId xmlns:p14="http://schemas.microsoft.com/office/powerpoint/2010/main" val="193338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79475" y="1101725"/>
            <a:ext cx="6494463" cy="336550"/>
          </a:xfrm>
          <a:prstGeom prst="rect">
            <a:avLst/>
          </a:prstGeom>
          <a:solidFill>
            <a:srgbClr val="B9CD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 b="1"/>
              <a:t>PRINCIPALI ALTERAZIONI DELLA MEMBRANA PLASMATICA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166813" y="2062163"/>
            <a:ext cx="4330700" cy="314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>
                <a:latin typeface="+mn-lt"/>
                <a:ea typeface="+mn-ea"/>
                <a:cs typeface="+mn-cs"/>
              </a:rPr>
              <a:t>ALTERAZIONI GROSSOLANE DI STRUTTURA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66813" y="2478088"/>
            <a:ext cx="3097212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ALTERAZIONI DEL TRASPORTO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239838" y="3646488"/>
            <a:ext cx="6088062" cy="400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2000" b="1"/>
              <a:t>ALTERAZIONI DI ESPRESSIONE/FUNZIONI RECETTORIALI</a:t>
            </a:r>
          </a:p>
        </p:txBody>
      </p:sp>
    </p:spTree>
    <p:extLst>
      <p:ext uri="{BB962C8B-B14F-4D97-AF65-F5344CB8AC3E}">
        <p14:creationId xmlns:p14="http://schemas.microsoft.com/office/powerpoint/2010/main" val="164059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 Infiltration and entrapment of low-density lipoprotein in the arterial 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59531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 Foam cell for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086225"/>
            <a:ext cx="466248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08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92150"/>
            <a:ext cx="61912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58750" y="6067425"/>
            <a:ext cx="29384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000">
                <a:latin typeface="Arial" charset="0"/>
              </a:rPr>
              <a:t>Wang et al. Nature Medicine 13:1176-1184, 2007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0" y="0"/>
            <a:ext cx="9134475" cy="2746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200" b="1"/>
              <a:t>La carbamilazione di proteine rappresetna un nuovo meccanismo di modificazione di lipoproteine implicato nell</a:t>
            </a:r>
            <a:r>
              <a:rPr lang="ja-JP" altLang="it-IT" sz="1200" b="1"/>
              <a:t>’</a:t>
            </a:r>
            <a:r>
              <a:rPr lang="it-IT" sz="1200" b="1"/>
              <a:t>aterogenesi</a:t>
            </a:r>
          </a:p>
        </p:txBody>
      </p:sp>
    </p:spTree>
    <p:extLst>
      <p:ext uri="{BB962C8B-B14F-4D97-AF65-F5344CB8AC3E}">
        <p14:creationId xmlns:p14="http://schemas.microsoft.com/office/powerpoint/2010/main" val="64281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 model depicting how lipoproteins may contribute to atheroscler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942975"/>
            <a:ext cx="81248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57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pa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04950"/>
            <a:ext cx="5715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384300" y="911225"/>
            <a:ext cx="1724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Comic Sans MS" charset="0"/>
                <a:ea typeface="+mn-ea"/>
                <a:cs typeface="+mn-cs"/>
              </a:rPr>
              <a:t>ATEROSCLEROSI</a:t>
            </a:r>
          </a:p>
        </p:txBody>
      </p:sp>
    </p:spTree>
    <p:extLst>
      <p:ext uri="{BB962C8B-B14F-4D97-AF65-F5344CB8AC3E}">
        <p14:creationId xmlns:p14="http://schemas.microsoft.com/office/powerpoint/2010/main" val="381758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50825" y="1844675"/>
            <a:ext cx="8569325" cy="2159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Atherosclerosis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is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an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inflammatory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disease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characterized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by intense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immunological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activity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which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increasingly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threatens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human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health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worldwide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b="1" dirty="0">
              <a:latin typeface="Comic Sans MS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Atherosclerosis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involves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the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formation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in the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arteries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of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lesions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that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are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characterized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by </a:t>
            </a:r>
            <a:r>
              <a:rPr lang="it-IT" sz="1400" b="1" i="1" dirty="0" err="1">
                <a:latin typeface="Comic Sans MS" charset="0"/>
                <a:ea typeface="+mn-ea"/>
                <a:cs typeface="+mn-cs"/>
              </a:rPr>
              <a:t>inflammation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, </a:t>
            </a:r>
            <a:r>
              <a:rPr lang="it-IT" sz="1400" b="1" i="1" dirty="0" err="1">
                <a:latin typeface="Comic Sans MS" charset="0"/>
                <a:ea typeface="+mn-ea"/>
                <a:cs typeface="+mn-cs"/>
              </a:rPr>
              <a:t>lipid</a:t>
            </a:r>
            <a:r>
              <a:rPr lang="it-IT" sz="1400" b="1" i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i="1" dirty="0" err="1">
                <a:latin typeface="Comic Sans MS" charset="0"/>
                <a:ea typeface="+mn-ea"/>
                <a:cs typeface="+mn-cs"/>
              </a:rPr>
              <a:t>accumulation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, </a:t>
            </a:r>
            <a:r>
              <a:rPr lang="it-IT" sz="1400" b="1" i="1" dirty="0" err="1">
                <a:latin typeface="Comic Sans MS" charset="0"/>
                <a:ea typeface="+mn-ea"/>
                <a:cs typeface="+mn-cs"/>
              </a:rPr>
              <a:t>cell</a:t>
            </a:r>
            <a:r>
              <a:rPr lang="it-IT" sz="1400" b="1" i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i="1" dirty="0" err="1">
                <a:latin typeface="Comic Sans MS" charset="0"/>
                <a:ea typeface="+mn-ea"/>
                <a:cs typeface="+mn-cs"/>
              </a:rPr>
              <a:t>death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and </a:t>
            </a:r>
            <a:r>
              <a:rPr lang="it-IT" sz="1400" b="1" i="1" dirty="0" err="1">
                <a:latin typeface="Comic Sans MS" charset="0"/>
                <a:ea typeface="+mn-ea"/>
                <a:cs typeface="+mn-cs"/>
              </a:rPr>
              <a:t>fibrosis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. Over time,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these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lesions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,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which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are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known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as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atherosclerotic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plaques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, mature and gain new </a:t>
            </a:r>
            <a:r>
              <a:rPr lang="it-IT" sz="1400" b="1" dirty="0" err="1">
                <a:latin typeface="Comic Sans MS" charset="0"/>
                <a:ea typeface="+mn-ea"/>
                <a:cs typeface="+mn-cs"/>
              </a:rPr>
              <a:t>characteristics</a:t>
            </a:r>
            <a:r>
              <a:rPr lang="it-IT" sz="1400" b="1" dirty="0">
                <a:latin typeface="Comic Sans MS" charset="0"/>
                <a:ea typeface="+mn-ea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b="1" dirty="0">
              <a:latin typeface="Comic Sans MS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latin typeface="Comic Sans MS" charset="0"/>
                <a:ea typeface="+mn-ea"/>
                <a:cs typeface="+mn-cs"/>
              </a:rPr>
              <a:t>HANSON AND LIBBY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latin typeface="Comic Sans MS" charset="0"/>
                <a:ea typeface="+mn-ea"/>
                <a:cs typeface="+mn-cs"/>
              </a:rPr>
              <a:t>Nature </a:t>
            </a:r>
            <a:r>
              <a:rPr lang="it-IT" sz="1200" b="1" dirty="0" err="1">
                <a:latin typeface="Comic Sans MS" charset="0"/>
                <a:ea typeface="+mn-ea"/>
                <a:cs typeface="+mn-cs"/>
              </a:rPr>
              <a:t>Reviews</a:t>
            </a:r>
            <a:r>
              <a:rPr lang="it-IT" sz="1200" b="1" dirty="0">
                <a:latin typeface="Comic Sans MS" charset="0"/>
                <a:ea typeface="+mn-ea"/>
                <a:cs typeface="+mn-cs"/>
              </a:rPr>
              <a:t> </a:t>
            </a:r>
            <a:r>
              <a:rPr lang="it-IT" sz="1200" b="1" dirty="0" err="1">
                <a:latin typeface="Comic Sans MS" charset="0"/>
                <a:ea typeface="+mn-ea"/>
                <a:cs typeface="+mn-cs"/>
              </a:rPr>
              <a:t>Immunology</a:t>
            </a:r>
            <a:r>
              <a:rPr lang="it-IT" sz="1200" b="1" dirty="0">
                <a:latin typeface="Comic Sans MS" charset="0"/>
                <a:ea typeface="+mn-ea"/>
                <a:cs typeface="+mn-cs"/>
              </a:rPr>
              <a:t> 6:508-519, 2006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b="1" dirty="0">
              <a:latin typeface="Comic Sans M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188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nri1882-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71913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91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magine 5" descr="AccessMedicine | Tab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0"/>
            <a:ext cx="484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18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 Proposed relationships among risk factors, endothelial dysfunction, and progression to cardiovascular ev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566863"/>
            <a:ext cx="66675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692275" y="836613"/>
            <a:ext cx="597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b="1">
                <a:latin typeface="Comic Sans MS" charset="0"/>
              </a:rPr>
              <a:t>FATTORI DI RISCHIO E TEORIA DELLA REAZIONE AL DANNO</a:t>
            </a:r>
          </a:p>
        </p:txBody>
      </p:sp>
    </p:spTree>
    <p:extLst>
      <p:ext uri="{BB962C8B-B14F-4D97-AF65-F5344CB8AC3E}">
        <p14:creationId xmlns:p14="http://schemas.microsoft.com/office/powerpoint/2010/main" val="315536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0"/>
            <a:ext cx="5580063" cy="615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6332538"/>
            <a:ext cx="84772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77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giorgio\Documenti\TRASPARENTI\ScavRs\scav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7818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251200" y="3454400"/>
            <a:ext cx="685800" cy="26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276600" y="4140200"/>
            <a:ext cx="685800" cy="26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9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sellaDiTesto 2"/>
          <p:cNvSpPr txBox="1">
            <a:spLocks noChangeArrowheads="1"/>
          </p:cNvSpPr>
          <p:nvPr/>
        </p:nvSpPr>
        <p:spPr bwMode="auto">
          <a:xfrm>
            <a:off x="2049463" y="330200"/>
            <a:ext cx="4062412" cy="338138"/>
          </a:xfrm>
          <a:prstGeom prst="rect">
            <a:avLst/>
          </a:prstGeom>
          <a:solidFill>
            <a:srgbClr val="B7DE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/>
              <a:t>ALTERAZIONI NELL</a:t>
            </a:r>
            <a:r>
              <a:rPr lang="ja-JP" altLang="it-IT" sz="1600"/>
              <a:t>’</a:t>
            </a:r>
            <a:r>
              <a:rPr lang="it-IT" sz="1600"/>
              <a:t>ESPRESSIONE DI RECETTORI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048933" y="928682"/>
            <a:ext cx="4911601" cy="210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noFill/>
                <a:latin typeface="+mn-lt"/>
                <a:ea typeface="+mn-ea"/>
                <a:cs typeface="+mn-cs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</a:t>
            </a:r>
            <a:r>
              <a:rPr lang="it-IT" sz="1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 Difetti di espressione su base genetica</a:t>
            </a:r>
            <a:r>
              <a:rPr lang="it-IT" sz="9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900" dirty="0">
              <a:solidFill>
                <a:srgbClr val="333399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  <a:defRPr/>
            </a:pP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Difetti di espressione o </a:t>
            </a:r>
            <a:r>
              <a:rPr lang="it-IT" sz="1200" dirty="0" err="1">
                <a:solidFill>
                  <a:srgbClr val="333399"/>
                </a:solidFill>
                <a:latin typeface="+mn-lt"/>
                <a:ea typeface="+mn-ea"/>
                <a:cs typeface="+mn-cs"/>
              </a:rPr>
              <a:t>internalizzazione</a:t>
            </a: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del recettore per LDL (</a:t>
            </a:r>
            <a:r>
              <a:rPr lang="it-IT" sz="1200" i="1" dirty="0" err="1">
                <a:solidFill>
                  <a:srgbClr val="333399"/>
                </a:solidFill>
                <a:latin typeface="+mn-lt"/>
                <a:ea typeface="+mn-ea"/>
                <a:cs typeface="+mn-cs"/>
              </a:rPr>
              <a:t>LDL-receptor</a:t>
            </a: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rgbClr val="333399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  <a:defRPr/>
            </a:pP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Difetti di espressione per recettori adesivi: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it-IT" sz="1200" i="1" dirty="0" err="1">
                <a:solidFill>
                  <a:srgbClr val="333399"/>
                </a:solidFill>
                <a:latin typeface="+mn-lt"/>
                <a:ea typeface="+mn-ea"/>
                <a:cs typeface="+mn-cs"/>
              </a:rPr>
              <a:t>Leukocyte</a:t>
            </a:r>
            <a:r>
              <a:rPr lang="it-IT" sz="1200" i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1" dirty="0" err="1">
                <a:solidFill>
                  <a:srgbClr val="333399"/>
                </a:solidFill>
                <a:latin typeface="+mn-lt"/>
                <a:ea typeface="+mn-ea"/>
                <a:cs typeface="+mn-cs"/>
              </a:rPr>
              <a:t>Adhesion</a:t>
            </a:r>
            <a:r>
              <a:rPr lang="it-IT" sz="1200" i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1" dirty="0" err="1">
                <a:solidFill>
                  <a:srgbClr val="333399"/>
                </a:solidFill>
                <a:latin typeface="+mn-lt"/>
                <a:ea typeface="+mn-ea"/>
                <a:cs typeface="+mn-cs"/>
              </a:rPr>
              <a:t>Deficiency</a:t>
            </a:r>
            <a:r>
              <a:rPr lang="it-IT" sz="1200" i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1" dirty="0" err="1">
                <a:solidFill>
                  <a:srgbClr val="333399"/>
                </a:solidFill>
                <a:latin typeface="+mn-lt"/>
                <a:ea typeface="+mn-ea"/>
                <a:cs typeface="+mn-cs"/>
              </a:rPr>
              <a:t>Syndromes</a:t>
            </a:r>
            <a:r>
              <a:rPr lang="it-IT" sz="1200" i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(</a:t>
            </a:r>
            <a:r>
              <a:rPr lang="it-IT" sz="1200" dirty="0" err="1">
                <a:solidFill>
                  <a:srgbClr val="333399"/>
                </a:solidFill>
                <a:latin typeface="+mn-lt"/>
                <a:ea typeface="+mn-ea"/>
                <a:cs typeface="+mn-cs"/>
              </a:rPr>
              <a:t>LADs</a:t>
            </a: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) (Leucociti)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    Sindrome di </a:t>
            </a:r>
            <a:r>
              <a:rPr lang="it-IT" sz="1200" dirty="0" err="1">
                <a:solidFill>
                  <a:srgbClr val="333399"/>
                </a:solidFill>
                <a:latin typeface="+mn-lt"/>
                <a:ea typeface="+mn-ea"/>
                <a:cs typeface="+mn-cs"/>
              </a:rPr>
              <a:t>Bernard-Soulier</a:t>
            </a: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(Piastrine)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  <a:defRPr/>
            </a:pP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it-IT" sz="1200" dirty="0" err="1">
                <a:solidFill>
                  <a:srgbClr val="333399"/>
                </a:solidFill>
                <a:latin typeface="+mn-lt"/>
                <a:ea typeface="+mn-ea"/>
                <a:cs typeface="+mn-cs"/>
              </a:rPr>
              <a:t>Tromboastenia</a:t>
            </a: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it-IT" sz="1200" dirty="0" err="1">
                <a:solidFill>
                  <a:srgbClr val="333399"/>
                </a:solidFill>
                <a:latin typeface="+mn-lt"/>
                <a:ea typeface="+mn-ea"/>
                <a:cs typeface="+mn-cs"/>
              </a:rPr>
              <a:t>Glanzmann</a:t>
            </a: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(Piastrine)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rgbClr val="333399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  <a:defRPr/>
            </a:pPr>
            <a:r>
              <a:rPr lang="it-IT" sz="1200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Difetti di espressione per recettori per ormoni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2024063" y="2995613"/>
            <a:ext cx="5916612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FF0000"/>
                </a:solidFill>
              </a:rPr>
              <a:t>2. Difetti di espressione (</a:t>
            </a:r>
            <a:r>
              <a:rPr lang="it-IT" sz="1400" i="1">
                <a:solidFill>
                  <a:srgbClr val="FF0000"/>
                </a:solidFill>
              </a:rPr>
              <a:t>down-modulation</a:t>
            </a:r>
            <a:r>
              <a:rPr lang="it-IT" sz="1400">
                <a:solidFill>
                  <a:srgbClr val="FF0000"/>
                </a:solidFill>
              </a:rPr>
              <a:t>) su base acquisita</a:t>
            </a:r>
            <a:r>
              <a:rPr lang="it-IT" sz="900">
                <a:solidFill>
                  <a:srgbClr val="FF0000"/>
                </a:solidFill>
              </a:rPr>
              <a:t>:</a:t>
            </a:r>
          </a:p>
          <a:p>
            <a:endParaRPr lang="it-IT" sz="900"/>
          </a:p>
          <a:p>
            <a:pPr>
              <a:buFont typeface="Wingdings" charset="0"/>
              <a:buChar char="u"/>
            </a:pPr>
            <a:r>
              <a:rPr lang="it-IT" sz="1200">
                <a:solidFill>
                  <a:srgbClr val="000090"/>
                </a:solidFill>
              </a:rPr>
              <a:t>Ridotta espressione </a:t>
            </a:r>
            <a:r>
              <a:rPr lang="it-IT" sz="1200" i="1">
                <a:solidFill>
                  <a:srgbClr val="000090"/>
                </a:solidFill>
              </a:rPr>
              <a:t>LDL-receptor </a:t>
            </a:r>
            <a:r>
              <a:rPr lang="it-IT" sz="1200">
                <a:solidFill>
                  <a:srgbClr val="000090"/>
                </a:solidFill>
              </a:rPr>
              <a:t>per eccessivo accumulo di colesterolo intra-</a:t>
            </a:r>
          </a:p>
          <a:p>
            <a:r>
              <a:rPr lang="it-IT" sz="1200">
                <a:solidFill>
                  <a:srgbClr val="000090"/>
                </a:solidFill>
              </a:rPr>
              <a:t>     cellulare</a:t>
            </a:r>
          </a:p>
          <a:p>
            <a:pPr>
              <a:buFont typeface="Wingdings" charset="0"/>
              <a:buChar char="u"/>
            </a:pPr>
            <a:endParaRPr lang="it-IT" sz="1200">
              <a:solidFill>
                <a:srgbClr val="000090"/>
              </a:solidFill>
            </a:endParaRPr>
          </a:p>
          <a:p>
            <a:pPr>
              <a:buFont typeface="Wingdings" charset="0"/>
              <a:buChar char="u"/>
            </a:pPr>
            <a:r>
              <a:rPr lang="ja-JP" altLang="it-IT" sz="1200">
                <a:solidFill>
                  <a:srgbClr val="000090"/>
                </a:solidFill>
              </a:rPr>
              <a:t>“</a:t>
            </a:r>
            <a:r>
              <a:rPr lang="it-IT" sz="1200">
                <a:solidFill>
                  <a:srgbClr val="000090"/>
                </a:solidFill>
              </a:rPr>
              <a:t>Down-modulation</a:t>
            </a:r>
            <a:r>
              <a:rPr lang="ja-JP" altLang="it-IT" sz="1200">
                <a:solidFill>
                  <a:srgbClr val="000090"/>
                </a:solidFill>
              </a:rPr>
              <a:t>”</a:t>
            </a:r>
            <a:r>
              <a:rPr lang="it-IT" sz="1200">
                <a:solidFill>
                  <a:srgbClr val="000090"/>
                </a:solidFill>
              </a:rPr>
              <a:t> di recettori adrenergici nello scompenso cardiaco</a:t>
            </a:r>
          </a:p>
          <a:p>
            <a:pPr>
              <a:buFont typeface="Wingdings" charset="0"/>
              <a:buChar char="u"/>
            </a:pPr>
            <a:endParaRPr lang="it-IT" sz="1200">
              <a:solidFill>
                <a:srgbClr val="000090"/>
              </a:solidFill>
            </a:endParaRPr>
          </a:p>
          <a:p>
            <a:pPr>
              <a:buFont typeface="Wingdings" charset="0"/>
              <a:buChar char="u"/>
            </a:pPr>
            <a:r>
              <a:rPr lang="ja-JP" altLang="it-IT" sz="1200">
                <a:solidFill>
                  <a:srgbClr val="000090"/>
                </a:solidFill>
              </a:rPr>
              <a:t>“</a:t>
            </a:r>
            <a:r>
              <a:rPr lang="it-IT" sz="1200">
                <a:solidFill>
                  <a:srgbClr val="000090"/>
                </a:solidFill>
              </a:rPr>
              <a:t>Down-modulation</a:t>
            </a:r>
            <a:r>
              <a:rPr lang="ja-JP" altLang="it-IT" sz="1200">
                <a:solidFill>
                  <a:srgbClr val="000090"/>
                </a:solidFill>
              </a:rPr>
              <a:t>”</a:t>
            </a:r>
            <a:r>
              <a:rPr lang="it-IT" sz="1200">
                <a:solidFill>
                  <a:srgbClr val="000090"/>
                </a:solidFill>
              </a:rPr>
              <a:t> di trombomodulina sull</a:t>
            </a:r>
            <a:r>
              <a:rPr lang="ja-JP" altLang="it-IT" sz="1200">
                <a:solidFill>
                  <a:srgbClr val="000090"/>
                </a:solidFill>
              </a:rPr>
              <a:t>’</a:t>
            </a:r>
            <a:r>
              <a:rPr lang="it-IT" sz="1200">
                <a:solidFill>
                  <a:srgbClr val="000090"/>
                </a:solidFill>
              </a:rPr>
              <a:t>endotelio nel corso di risposte infiammatorie</a:t>
            </a:r>
          </a:p>
          <a:p>
            <a:endParaRPr lang="it-IT" sz="900"/>
          </a:p>
          <a:p>
            <a:endParaRPr lang="it-IT" sz="900"/>
          </a:p>
          <a:p>
            <a:endParaRPr lang="it-IT" sz="900"/>
          </a:p>
          <a:p>
            <a:endParaRPr lang="it-IT" sz="900"/>
          </a:p>
          <a:p>
            <a:endParaRPr lang="it-IT" sz="1400"/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2049463" y="4768850"/>
            <a:ext cx="53911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FF0000"/>
                </a:solidFill>
              </a:rPr>
              <a:t>3. Aumentata espressione </a:t>
            </a:r>
            <a:r>
              <a:rPr lang="it-IT" sz="1400" i="1">
                <a:solidFill>
                  <a:srgbClr val="FF0000"/>
                </a:solidFill>
              </a:rPr>
              <a:t>(up-modulation</a:t>
            </a:r>
            <a:r>
              <a:rPr lang="it-IT">
                <a:solidFill>
                  <a:srgbClr val="FF0000"/>
                </a:solidFill>
              </a:rPr>
              <a:t>)</a:t>
            </a:r>
            <a:r>
              <a:rPr lang="it-IT" sz="1400">
                <a:solidFill>
                  <a:srgbClr val="FF0000"/>
                </a:solidFill>
              </a:rPr>
              <a:t>:</a:t>
            </a:r>
          </a:p>
          <a:p>
            <a:pPr>
              <a:buFont typeface="Wingdings" charset="0"/>
              <a:buChar char="u"/>
            </a:pPr>
            <a:r>
              <a:rPr lang="it-IT" sz="1200">
                <a:solidFill>
                  <a:srgbClr val="000090"/>
                </a:solidFill>
              </a:rPr>
              <a:t>Aumentata espressione di recettori adesivi su endotelio e leucociti nella flogosi</a:t>
            </a:r>
          </a:p>
          <a:p>
            <a:pPr>
              <a:buFont typeface="Wingdings" charset="0"/>
              <a:buChar char="u"/>
            </a:pPr>
            <a:r>
              <a:rPr lang="it-IT" sz="1200">
                <a:solidFill>
                  <a:srgbClr val="000090"/>
                </a:solidFill>
              </a:rPr>
              <a:t>Aumentata espressione di recettori per citochine/recettori per patogeni in cellule </a:t>
            </a:r>
          </a:p>
          <a:p>
            <a:r>
              <a:rPr lang="it-IT" sz="1200">
                <a:solidFill>
                  <a:srgbClr val="000090"/>
                </a:solidFill>
              </a:rPr>
              <a:t>   dell</a:t>
            </a:r>
            <a:r>
              <a:rPr lang="ja-JP" altLang="it-IT" sz="1200">
                <a:solidFill>
                  <a:srgbClr val="000090"/>
                </a:solidFill>
              </a:rPr>
              <a:t>’</a:t>
            </a:r>
            <a:r>
              <a:rPr lang="it-IT" sz="1200">
                <a:solidFill>
                  <a:srgbClr val="000090"/>
                </a:solidFill>
              </a:rPr>
              <a:t>immunità innata e adattativa</a:t>
            </a:r>
          </a:p>
          <a:p>
            <a:pPr>
              <a:buFont typeface="Wingdings" charset="0"/>
              <a:buChar char="u"/>
            </a:pPr>
            <a:r>
              <a:rPr lang="it-IT" sz="1200">
                <a:solidFill>
                  <a:srgbClr val="000090"/>
                </a:solidFill>
              </a:rPr>
              <a:t>Aumentata espressione di Fattore tessutale in cellule endoteliali e infiammatorie</a:t>
            </a:r>
          </a:p>
          <a:p>
            <a:pPr>
              <a:buFont typeface="Wingdings" charset="0"/>
              <a:buChar char="u"/>
            </a:pPr>
            <a:r>
              <a:rPr lang="it-IT" sz="1200">
                <a:solidFill>
                  <a:srgbClr val="000090"/>
                </a:solidFill>
              </a:rPr>
              <a:t>Aumentata espressione di recettori per fattori di crescita in cellule proliferanti o</a:t>
            </a:r>
          </a:p>
          <a:p>
            <a:r>
              <a:rPr lang="it-IT" sz="1200">
                <a:solidFill>
                  <a:srgbClr val="000090"/>
                </a:solidFill>
              </a:rPr>
              <a:t>    neoplastiche</a:t>
            </a:r>
          </a:p>
          <a:p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407938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vonandri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6564313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4067175" y="6308725"/>
            <a:ext cx="5122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>
                <a:latin typeface="Comic Sans MS" charset="0"/>
                <a:ea typeface="+mn-ea"/>
                <a:cs typeface="+mn-cs"/>
              </a:rPr>
              <a:t>von Andrian UH and Mackay CR N Engl J Med 343, 1020, 2000</a:t>
            </a:r>
            <a:r>
              <a:rPr lang="it-IT" b="1">
                <a:latin typeface="Arial" charset="0"/>
                <a:ea typeface="+mn-ea"/>
                <a:cs typeface="+mn-cs"/>
              </a:rPr>
              <a:t> </a:t>
            </a:r>
            <a:r>
              <a:rPr lang="it-IT" sz="1200" b="1">
                <a:latin typeface="Comic Sans MS" charset="0"/>
                <a:ea typeface="+mn-ea"/>
                <a:cs typeface="+mn-cs"/>
              </a:rPr>
              <a:t>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27088" y="77788"/>
            <a:ext cx="7997825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>
                <a:latin typeface="Comic Sans MS" charset="0"/>
                <a:ea typeface="+mn-ea"/>
                <a:cs typeface="+mn-cs"/>
              </a:rPr>
              <a:t>L</a:t>
            </a:r>
            <a:r>
              <a:rPr lang="ja-JP" altLang="it-IT" sz="1200" b="1">
                <a:latin typeface="Arial"/>
                <a:ea typeface="+mn-ea"/>
                <a:cs typeface="+mn-cs"/>
              </a:rPr>
              <a:t>’</a:t>
            </a:r>
            <a:r>
              <a:rPr lang="it-IT" sz="1200" b="1">
                <a:latin typeface="Comic Sans MS" charset="0"/>
                <a:ea typeface="+mn-ea"/>
                <a:cs typeface="+mn-cs"/>
              </a:rPr>
              <a:t>inattivazione di geni codificanti per proteine implicate nel reclutamento monocitario riduce lo sviluppo di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>
                <a:latin typeface="Comic Sans MS" charset="0"/>
                <a:ea typeface="+mn-ea"/>
                <a:cs typeface="+mn-cs"/>
              </a:rPr>
              <a:t>Lesioni ateroscelrotiche in topi con inattivazione genica di APOE o LDL-R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403350" y="5157788"/>
            <a:ext cx="396875" cy="4667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908175" y="5157788"/>
            <a:ext cx="396875" cy="4667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924300" y="5084763"/>
            <a:ext cx="396875" cy="4667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651500" y="5373688"/>
            <a:ext cx="396875" cy="4667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659563" y="5229225"/>
            <a:ext cx="396875" cy="4667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4140200" y="4437063"/>
            <a:ext cx="762000" cy="3048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>
                <a:latin typeface="Comic Sans MS" charset="0"/>
                <a:ea typeface="+mn-ea"/>
                <a:cs typeface="+mn-cs"/>
              </a:rPr>
              <a:t>MCP-1</a:t>
            </a: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4140200" y="4221163"/>
            <a:ext cx="647700" cy="593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  <a:cs typeface="+mn-cs"/>
            </a:endParaRP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779838" y="2276475"/>
            <a:ext cx="1962150" cy="3048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>
                <a:latin typeface="Comic Sans MS" charset="0"/>
                <a:ea typeface="+mn-ea"/>
                <a:cs typeface="+mn-cs"/>
              </a:rPr>
              <a:t>CX3C, CXCR2, CCR2</a:t>
            </a: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4140200" y="2133600"/>
            <a:ext cx="647700" cy="593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  <a:cs typeface="+mn-cs"/>
            </a:endParaRP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7235825" y="2492375"/>
            <a:ext cx="793750" cy="3048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>
                <a:latin typeface="Symbol" charset="0"/>
                <a:ea typeface="+mn-ea"/>
                <a:cs typeface="+mn-cs"/>
              </a:rPr>
              <a:t>b</a:t>
            </a:r>
            <a:r>
              <a:rPr lang="it-IT" sz="1400" b="1">
                <a:latin typeface="Arial" charset="0"/>
                <a:ea typeface="+mn-ea"/>
                <a:cs typeface="+mn-cs"/>
              </a:rPr>
              <a:t> chain</a:t>
            </a: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V="1">
            <a:off x="5364163" y="2708275"/>
            <a:ext cx="172878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  <a:cs typeface="+mn-cs"/>
            </a:endParaRPr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V="1">
            <a:off x="5795963" y="2781300"/>
            <a:ext cx="151288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  <a:cs typeface="+mn-cs"/>
            </a:endParaRPr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V="1">
            <a:off x="6372225" y="2781300"/>
            <a:ext cx="12239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  <a:cs typeface="+mn-cs"/>
            </a:endParaRPr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V="1">
            <a:off x="6877050" y="2781300"/>
            <a:ext cx="9350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56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  <p:bldP spid="45060" grpId="0" animBg="1" autoUpdateAnimBg="0"/>
      <p:bldP spid="45061" grpId="0" animBg="1" autoUpdateAnimBg="0"/>
      <p:bldP spid="45062" grpId="0" animBg="1" autoUpdateAnimBg="0"/>
      <p:bldP spid="45063" grpId="0" animBg="1" autoUpdateAnimBg="0"/>
      <p:bldP spid="45064" grpId="0" animBg="1" autoUpdateAnimBg="0"/>
      <p:bldP spid="45065" grpId="0" animBg="1" autoUpdateAnimBg="0"/>
      <p:bldP spid="45066" grpId="0" animBg="1" autoUpdateAnimBg="0"/>
      <p:bldP spid="45068" grpId="0" animBg="1" autoUpdateAnimBg="0"/>
      <p:bldP spid="45070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0"/>
            <a:ext cx="688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466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010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04813"/>
            <a:ext cx="92614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229225"/>
            <a:ext cx="503396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6858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6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3454400" cy="5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1 3"/>
          <p:cNvCxnSpPr/>
          <p:nvPr/>
        </p:nvCxnSpPr>
        <p:spPr>
          <a:xfrm rot="5400000">
            <a:off x="1752600" y="3276600"/>
            <a:ext cx="1066800" cy="1066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152400" y="4419600"/>
            <a:ext cx="2479675" cy="2460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Pathogen-associated molecular patterns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096000" y="4419600"/>
            <a:ext cx="2416175" cy="2460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 err="1"/>
              <a:t>Damage-associated</a:t>
            </a:r>
            <a:r>
              <a:rPr lang="it-IT" sz="1000" dirty="0"/>
              <a:t> </a:t>
            </a:r>
            <a:r>
              <a:rPr lang="it-IT" sz="1000" dirty="0" err="1"/>
              <a:t>molecular</a:t>
            </a:r>
            <a:r>
              <a:rPr lang="it-IT" sz="1000" dirty="0"/>
              <a:t> </a:t>
            </a:r>
            <a:r>
              <a:rPr lang="it-IT" sz="1000" dirty="0" err="1"/>
              <a:t>patterns</a:t>
            </a:r>
            <a:endParaRPr lang="it-IT" sz="1000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5486400" y="3276600"/>
            <a:ext cx="1143000" cy="1066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791200" y="1828800"/>
            <a:ext cx="2774950" cy="7381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 err="1"/>
              <a:t>Nuclear</a:t>
            </a:r>
            <a:r>
              <a:rPr lang="it-IT" sz="1050" dirty="0"/>
              <a:t> </a:t>
            </a:r>
            <a:r>
              <a:rPr lang="it-IT" sz="1050" dirty="0" err="1"/>
              <a:t>proteins</a:t>
            </a:r>
            <a:r>
              <a:rPr lang="it-IT" sz="1050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50" dirty="0"/>
              <a:t>HMGB1 (high </a:t>
            </a:r>
            <a:r>
              <a:rPr lang="it-IT" sz="1050" dirty="0" err="1"/>
              <a:t>mobility</a:t>
            </a:r>
            <a:r>
              <a:rPr lang="it-IT" sz="1050" dirty="0"/>
              <a:t> </a:t>
            </a:r>
            <a:r>
              <a:rPr lang="it-IT" sz="1050" dirty="0" err="1"/>
              <a:t>group</a:t>
            </a:r>
            <a:r>
              <a:rPr lang="it-IT" sz="1050" dirty="0"/>
              <a:t> box1  </a:t>
            </a:r>
            <a:r>
              <a:rPr lang="it-IT" sz="1050" dirty="0" err="1"/>
              <a:t>protein</a:t>
            </a:r>
            <a:r>
              <a:rPr lang="it-IT" sz="1050" dirty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50" dirty="0" err="1"/>
              <a:t>Histones</a:t>
            </a:r>
            <a:endParaRPr lang="it-IT" sz="105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50" dirty="0" err="1"/>
              <a:t>Cytosolic</a:t>
            </a:r>
            <a:r>
              <a:rPr lang="it-IT" sz="1050" dirty="0"/>
              <a:t> </a:t>
            </a:r>
            <a:r>
              <a:rPr lang="it-IT" sz="1050" dirty="0" err="1"/>
              <a:t>proteins</a:t>
            </a:r>
            <a:r>
              <a:rPr lang="it-IT" sz="1050" dirty="0"/>
              <a:t>: </a:t>
            </a:r>
            <a:r>
              <a:rPr lang="it-IT" sz="1050" dirty="0" err="1"/>
              <a:t>heat</a:t>
            </a:r>
            <a:r>
              <a:rPr lang="it-IT" sz="1050" dirty="0"/>
              <a:t> shock </a:t>
            </a:r>
            <a:r>
              <a:rPr lang="it-IT" sz="1050" dirty="0" err="1"/>
              <a:t>proteins</a:t>
            </a:r>
            <a:endParaRPr lang="it-IT" sz="1050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5562600" y="1447800"/>
            <a:ext cx="457200" cy="304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V="1">
            <a:off x="5486400" y="2667000"/>
            <a:ext cx="762000" cy="533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3348038" y="5589588"/>
            <a:ext cx="1511300" cy="215900"/>
          </a:xfrm>
          <a:prstGeom prst="rect">
            <a:avLst/>
          </a:prstGeom>
          <a:solidFill>
            <a:srgbClr val="FCCA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59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04813"/>
            <a:ext cx="92614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229225"/>
            <a:ext cx="503396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6858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12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74638"/>
            <a:ext cx="5472113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94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laque evol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44675"/>
            <a:ext cx="22479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plaque evol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589213"/>
            <a:ext cx="22479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plaque evol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22479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765175"/>
            <a:ext cx="31337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914400" y="15240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  <a:cs typeface="+mn-cs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60363" y="1004888"/>
            <a:ext cx="2390775" cy="52705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latin typeface="Comic Sans MS" charset="0"/>
                <a:ea typeface="+mn-ea"/>
                <a:cs typeface="+mn-cs"/>
              </a:rPr>
              <a:t>Inizio lesione: eliminazione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it-IT" sz="1400">
                <a:latin typeface="Arial"/>
                <a:ea typeface="+mn-ea"/>
                <a:cs typeface="+mn-cs"/>
              </a:rPr>
              <a:t>“</a:t>
            </a:r>
            <a:r>
              <a:rPr lang="it-IT" sz="1400">
                <a:latin typeface="Comic Sans MS" charset="0"/>
                <a:ea typeface="+mn-ea"/>
                <a:cs typeface="+mn-cs"/>
              </a:rPr>
              <a:t>cause</a:t>
            </a:r>
            <a:r>
              <a:rPr lang="ja-JP" altLang="it-IT" sz="1400">
                <a:latin typeface="Arial"/>
                <a:ea typeface="+mn-ea"/>
                <a:cs typeface="+mn-cs"/>
              </a:rPr>
              <a:t>”</a:t>
            </a:r>
            <a:endParaRPr lang="it-IT" sz="1400">
              <a:latin typeface="Comic Sans MS" charset="0"/>
              <a:ea typeface="+mn-ea"/>
              <a:cs typeface="+mn-cs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93725" y="166688"/>
            <a:ext cx="3679825" cy="31432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latin typeface="Comic Sans MS" charset="0"/>
                <a:ea typeface="+mn-ea"/>
                <a:cs typeface="+mn-cs"/>
              </a:rPr>
              <a:t>APPROCCI PREVENTIVI E TERAPEUTICI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533400" y="3886200"/>
            <a:ext cx="990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  <a:cs typeface="+mn-cs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00038" y="5029200"/>
            <a:ext cx="3133725" cy="52705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latin typeface="Comic Sans MS" charset="0"/>
                <a:ea typeface="+mn-ea"/>
                <a:cs typeface="+mn-cs"/>
              </a:rPr>
              <a:t>Progressione della placca: inibizione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latin typeface="Comic Sans MS" charset="0"/>
                <a:ea typeface="+mn-ea"/>
                <a:cs typeface="+mn-cs"/>
              </a:rPr>
              <a:t>formazione di placca </a:t>
            </a:r>
            <a:r>
              <a:rPr lang="ja-JP" altLang="it-IT" sz="1400">
                <a:latin typeface="Arial"/>
                <a:ea typeface="+mn-ea"/>
                <a:cs typeface="+mn-cs"/>
              </a:rPr>
              <a:t>“</a:t>
            </a:r>
            <a:r>
              <a:rPr lang="it-IT" sz="1400">
                <a:latin typeface="Comic Sans MS" charset="0"/>
                <a:ea typeface="+mn-ea"/>
                <a:cs typeface="+mn-cs"/>
              </a:rPr>
              <a:t>instabile</a:t>
            </a:r>
            <a:r>
              <a:rPr lang="ja-JP" altLang="it-IT" sz="1400">
                <a:latin typeface="Arial"/>
                <a:ea typeface="+mn-ea"/>
                <a:cs typeface="+mn-cs"/>
              </a:rPr>
              <a:t>”</a:t>
            </a:r>
            <a:endParaRPr lang="it-IT" sz="1400">
              <a:latin typeface="Comic Sans MS" charset="0"/>
              <a:ea typeface="+mn-ea"/>
              <a:cs typeface="+mn-cs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962400" y="5410200"/>
            <a:ext cx="4589463" cy="52705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latin typeface="Comic Sans MS" charset="0"/>
                <a:ea typeface="+mn-ea"/>
                <a:cs typeface="+mn-cs"/>
              </a:rPr>
              <a:t>Complicanze trombotiche: riduzione fattori favorenti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latin typeface="Comic Sans MS" charset="0"/>
                <a:ea typeface="+mn-ea"/>
                <a:cs typeface="+mn-cs"/>
              </a:rPr>
              <a:t>formazione di trombi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4572000" y="4724400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  <a:cs typeface="+mn-cs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927725" y="1538288"/>
            <a:ext cx="2459038" cy="31432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latin typeface="Comic Sans MS" charset="0"/>
                <a:ea typeface="+mn-ea"/>
                <a:cs typeface="+mn-cs"/>
              </a:rPr>
              <a:t>Stabilizzazione della placca</a:t>
            </a: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4648200" y="1905000"/>
            <a:ext cx="1828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51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 autoUpdateAnimBg="0"/>
      <p:bldP spid="10248" grpId="0" animBg="1" autoUpdateAnimBg="0"/>
      <p:bldP spid="10250" grpId="0" animBg="1" autoUpdateAnimBg="0"/>
      <p:bldP spid="10251" grpId="0" animBg="1" autoUpdateAnimBg="0"/>
      <p:bldP spid="10253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44500"/>
            <a:ext cx="69850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49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sellaDiTesto 1"/>
          <p:cNvSpPr txBox="1">
            <a:spLocks noChangeArrowheads="1"/>
          </p:cNvSpPr>
          <p:nvPr/>
        </p:nvSpPr>
        <p:spPr bwMode="auto">
          <a:xfrm>
            <a:off x="2049463" y="330200"/>
            <a:ext cx="3948112" cy="338138"/>
          </a:xfrm>
          <a:prstGeom prst="rect">
            <a:avLst/>
          </a:prstGeom>
          <a:solidFill>
            <a:srgbClr val="B7DE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/>
              <a:t>ALTERAZIONI NELLA FUNZIONE DI RECETTORI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65100" y="976313"/>
            <a:ext cx="89042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</a:pPr>
            <a:r>
              <a:rPr lang="it-IT" sz="1400">
                <a:solidFill>
                  <a:srgbClr val="FF0000"/>
                </a:solidFill>
              </a:rPr>
              <a:t>Difetti di FUNZIONE su base genetica:</a:t>
            </a:r>
          </a:p>
          <a:p>
            <a:endParaRPr lang="it-IT" sz="1400">
              <a:solidFill>
                <a:srgbClr val="FF0000"/>
              </a:solidFill>
            </a:endParaRPr>
          </a:p>
          <a:p>
            <a:pPr>
              <a:buFont typeface="Wingdings" charset="0"/>
              <a:buChar char="u"/>
            </a:pPr>
            <a:r>
              <a:rPr lang="it-IT" sz="1400">
                <a:solidFill>
                  <a:srgbClr val="000090"/>
                </a:solidFill>
              </a:rPr>
              <a:t>Geni mutati codificano per recettori che trasducono il segnale anche in assenza/basse concentrazioni di ligandi</a:t>
            </a:r>
          </a:p>
          <a:p>
            <a:pPr>
              <a:buFont typeface="Wingdings" charset="0"/>
              <a:buChar char="u"/>
            </a:pPr>
            <a:endParaRPr lang="it-IT" sz="1400">
              <a:solidFill>
                <a:srgbClr val="000090"/>
              </a:solidFill>
            </a:endParaRPr>
          </a:p>
          <a:p>
            <a:pPr>
              <a:buFont typeface="Wingdings" charset="0"/>
              <a:buChar char="u"/>
            </a:pPr>
            <a:r>
              <a:rPr lang="it-IT" sz="1400">
                <a:solidFill>
                  <a:srgbClr val="000090"/>
                </a:solidFill>
              </a:rPr>
              <a:t>Geni mutati codificano per proteine citoplasmatiche che fanno parte dei sistemi di trasduzione del segnale con</a:t>
            </a:r>
          </a:p>
          <a:p>
            <a:r>
              <a:rPr lang="it-IT" sz="1400">
                <a:solidFill>
                  <a:srgbClr val="000090"/>
                </a:solidFill>
              </a:rPr>
              <a:t>          guadagno di funzione (</a:t>
            </a:r>
            <a:r>
              <a:rPr lang="it-IT" sz="1400" i="1">
                <a:solidFill>
                  <a:srgbClr val="000090"/>
                </a:solidFill>
              </a:rPr>
              <a:t>gain-of-function</a:t>
            </a:r>
            <a:r>
              <a:rPr lang="it-IT" sz="1400">
                <a:solidFill>
                  <a:srgbClr val="000090"/>
                </a:solidFill>
              </a:rPr>
              <a:t>) di funzione</a:t>
            </a:r>
          </a:p>
          <a:p>
            <a:pPr>
              <a:buFont typeface="Wingdings" charset="0"/>
              <a:buChar char="u"/>
            </a:pPr>
            <a:endParaRPr lang="it-IT" sz="1400">
              <a:solidFill>
                <a:srgbClr val="000090"/>
              </a:solidFill>
            </a:endParaRPr>
          </a:p>
          <a:p>
            <a:pPr>
              <a:buFont typeface="Wingdings" charset="0"/>
              <a:buChar char="u"/>
            </a:pPr>
            <a:r>
              <a:rPr lang="it-IT" sz="1400">
                <a:solidFill>
                  <a:srgbClr val="000090"/>
                </a:solidFill>
              </a:rPr>
              <a:t>Geni mutati codificanti per proteine  ad attività di regolazione negativa di componenti della trasduzione del segnale </a:t>
            </a:r>
          </a:p>
          <a:p>
            <a:r>
              <a:rPr lang="it-IT" sz="1400">
                <a:solidFill>
                  <a:srgbClr val="000090"/>
                </a:solidFill>
              </a:rPr>
              <a:t>         hanno una ridotta attività inibitoria (</a:t>
            </a:r>
            <a:r>
              <a:rPr lang="it-IT" sz="1400" i="1">
                <a:solidFill>
                  <a:srgbClr val="000090"/>
                </a:solidFill>
              </a:rPr>
              <a:t>loss-of-function</a:t>
            </a:r>
            <a:r>
              <a:rPr lang="it-IT" sz="1400">
                <a:solidFill>
                  <a:srgbClr val="000090"/>
                </a:solidFill>
              </a:rPr>
              <a:t>)</a:t>
            </a:r>
          </a:p>
          <a:p>
            <a:endParaRPr lang="it-IT" sz="1400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241300" y="3222625"/>
            <a:ext cx="84709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FF0000"/>
                </a:solidFill>
              </a:rPr>
              <a:t>2. Difetti di FUNZIONE  su base acquisita:</a:t>
            </a:r>
          </a:p>
          <a:p>
            <a:endParaRPr lang="it-IT" sz="1400"/>
          </a:p>
          <a:p>
            <a:pPr>
              <a:buFont typeface="Wingdings" charset="0"/>
              <a:buChar char="u"/>
            </a:pPr>
            <a:r>
              <a:rPr lang="it-IT" sz="1400">
                <a:solidFill>
                  <a:srgbClr val="000090"/>
                </a:solidFill>
              </a:rPr>
              <a:t> Fattori esogeni (tossine batteriche, sostanze tossiche) o endogeni (ormoni, molecole biologicamente attive, risposte dell</a:t>
            </a:r>
            <a:r>
              <a:rPr lang="ja-JP" altLang="it-IT" sz="1400">
                <a:solidFill>
                  <a:srgbClr val="000090"/>
                </a:solidFill>
              </a:rPr>
              <a:t>’</a:t>
            </a:r>
            <a:r>
              <a:rPr lang="it-IT" sz="1400">
                <a:solidFill>
                  <a:srgbClr val="000090"/>
                </a:solidFill>
              </a:rPr>
              <a:t>ospite a danni di diversa natura) alterano la trasduzione del segnale da parte di recettori modificando la funzione di componenti della trasduzione del segnale</a:t>
            </a:r>
            <a:endParaRPr lang="it-IT" sz="1400"/>
          </a:p>
          <a:p>
            <a:endParaRPr lang="it-IT" sz="1400"/>
          </a:p>
          <a:p>
            <a:endParaRPr lang="it-IT" sz="1400"/>
          </a:p>
        </p:txBody>
      </p:sp>
    </p:spTree>
    <p:extLst>
      <p:ext uri="{BB962C8B-B14F-4D97-AF65-F5344CB8AC3E}">
        <p14:creationId xmlns:p14="http://schemas.microsoft.com/office/powerpoint/2010/main" val="80137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557213" y="685800"/>
            <a:ext cx="4370387" cy="762000"/>
            <a:chOff x="351" y="432"/>
            <a:chExt cx="2753" cy="480"/>
          </a:xfrm>
        </p:grpSpPr>
        <p:sp>
          <p:nvSpPr>
            <p:cNvPr id="16425" name="Rectangle 3"/>
            <p:cNvSpPr>
              <a:spLocks noChangeArrowheads="1"/>
            </p:cNvSpPr>
            <p:nvPr/>
          </p:nvSpPr>
          <p:spPr bwMode="auto">
            <a:xfrm>
              <a:off x="351" y="432"/>
              <a:ext cx="52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26" name="Rectangle 4"/>
            <p:cNvSpPr>
              <a:spLocks noChangeArrowheads="1"/>
            </p:cNvSpPr>
            <p:nvPr/>
          </p:nvSpPr>
          <p:spPr bwMode="auto">
            <a:xfrm>
              <a:off x="879" y="432"/>
              <a:ext cx="52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27" name="Rectangle 5"/>
            <p:cNvSpPr>
              <a:spLocks noChangeArrowheads="1"/>
            </p:cNvSpPr>
            <p:nvPr/>
          </p:nvSpPr>
          <p:spPr bwMode="auto">
            <a:xfrm>
              <a:off x="1263" y="432"/>
              <a:ext cx="52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28" name="Rectangle 6"/>
            <p:cNvSpPr>
              <a:spLocks noChangeArrowheads="1"/>
            </p:cNvSpPr>
            <p:nvPr/>
          </p:nvSpPr>
          <p:spPr bwMode="auto">
            <a:xfrm>
              <a:off x="1791" y="432"/>
              <a:ext cx="52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29" name="Text Box 7"/>
            <p:cNvSpPr txBox="1">
              <a:spLocks noChangeArrowheads="1"/>
            </p:cNvSpPr>
            <p:nvPr/>
          </p:nvSpPr>
          <p:spPr bwMode="auto">
            <a:xfrm>
              <a:off x="2463" y="528"/>
              <a:ext cx="6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/>
                <a:t>intestino</a:t>
              </a:r>
              <a:endParaRPr lang="en-GB" sz="1600"/>
            </a:p>
          </p:txBody>
        </p:sp>
      </p:grpSp>
      <p:grpSp>
        <p:nvGrpSpPr>
          <p:cNvPr id="16387" name="Group 8"/>
          <p:cNvGrpSpPr>
            <a:grpSpLocks/>
          </p:cNvGrpSpPr>
          <p:nvPr/>
        </p:nvGrpSpPr>
        <p:grpSpPr bwMode="auto">
          <a:xfrm>
            <a:off x="1600200" y="1524000"/>
            <a:ext cx="1901825" cy="533400"/>
            <a:chOff x="1023" y="1152"/>
            <a:chExt cx="1198" cy="336"/>
          </a:xfrm>
        </p:grpSpPr>
        <p:sp>
          <p:nvSpPr>
            <p:cNvPr id="16423" name="Oval 9"/>
            <p:cNvSpPr>
              <a:spLocks noChangeArrowheads="1"/>
            </p:cNvSpPr>
            <p:nvPr/>
          </p:nvSpPr>
          <p:spPr bwMode="auto">
            <a:xfrm>
              <a:off x="1023" y="1152"/>
              <a:ext cx="336" cy="3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24" name="Text Box 10"/>
            <p:cNvSpPr txBox="1">
              <a:spLocks noChangeArrowheads="1"/>
            </p:cNvSpPr>
            <p:nvPr/>
          </p:nvSpPr>
          <p:spPr bwMode="auto">
            <a:xfrm>
              <a:off x="1360" y="1200"/>
              <a:ext cx="8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/>
                <a:t>chilomicrone</a:t>
              </a:r>
              <a:endParaRPr lang="en-GB" sz="1600"/>
            </a:p>
          </p:txBody>
        </p:sp>
      </p:grpSp>
      <p:grpSp>
        <p:nvGrpSpPr>
          <p:cNvPr id="16388" name="Group 11"/>
          <p:cNvGrpSpPr>
            <a:grpSpLocks/>
          </p:cNvGrpSpPr>
          <p:nvPr/>
        </p:nvGrpSpPr>
        <p:grpSpPr bwMode="auto">
          <a:xfrm>
            <a:off x="1395413" y="4191000"/>
            <a:ext cx="2265362" cy="1371600"/>
            <a:chOff x="879" y="2640"/>
            <a:chExt cx="1427" cy="864"/>
          </a:xfrm>
        </p:grpSpPr>
        <p:sp>
          <p:nvSpPr>
            <p:cNvPr id="16419" name="Rectangle 12"/>
            <p:cNvSpPr>
              <a:spLocks noChangeArrowheads="1"/>
            </p:cNvSpPr>
            <p:nvPr/>
          </p:nvSpPr>
          <p:spPr bwMode="auto">
            <a:xfrm>
              <a:off x="879" y="2640"/>
              <a:ext cx="912" cy="864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20" name="Text Box 13"/>
            <p:cNvSpPr txBox="1">
              <a:spLocks noChangeArrowheads="1"/>
            </p:cNvSpPr>
            <p:nvPr/>
          </p:nvSpPr>
          <p:spPr bwMode="auto">
            <a:xfrm>
              <a:off x="1791" y="2976"/>
              <a:ext cx="5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/>
                <a:t>fegato</a:t>
              </a:r>
              <a:endParaRPr lang="en-GB" sz="1600"/>
            </a:p>
          </p:txBody>
        </p:sp>
        <p:sp>
          <p:nvSpPr>
            <p:cNvPr id="16421" name="Oval 14"/>
            <p:cNvSpPr>
              <a:spLocks noChangeArrowheads="1"/>
            </p:cNvSpPr>
            <p:nvPr/>
          </p:nvSpPr>
          <p:spPr bwMode="auto">
            <a:xfrm>
              <a:off x="1119" y="2640"/>
              <a:ext cx="192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22" name="Line 15"/>
            <p:cNvSpPr>
              <a:spLocks noChangeShapeType="1"/>
            </p:cNvSpPr>
            <p:nvPr/>
          </p:nvSpPr>
          <p:spPr bwMode="auto">
            <a:xfrm rot="-5400000">
              <a:off x="2161" y="3196"/>
              <a:ext cx="1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6389" name="Group 16"/>
          <p:cNvGrpSpPr>
            <a:grpSpLocks/>
          </p:cNvGrpSpPr>
          <p:nvPr/>
        </p:nvGrpSpPr>
        <p:grpSpPr bwMode="auto">
          <a:xfrm>
            <a:off x="1090613" y="1981200"/>
            <a:ext cx="2817812" cy="1981200"/>
            <a:chOff x="687" y="1248"/>
            <a:chExt cx="1775" cy="1248"/>
          </a:xfrm>
        </p:grpSpPr>
        <p:sp>
          <p:nvSpPr>
            <p:cNvPr id="16408" name="Line 17"/>
            <p:cNvSpPr>
              <a:spLocks noChangeShapeType="1"/>
            </p:cNvSpPr>
            <p:nvPr/>
          </p:nvSpPr>
          <p:spPr bwMode="auto">
            <a:xfrm>
              <a:off x="1023" y="158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09" name="Line 18"/>
            <p:cNvSpPr>
              <a:spLocks noChangeShapeType="1"/>
            </p:cNvSpPr>
            <p:nvPr/>
          </p:nvSpPr>
          <p:spPr bwMode="auto">
            <a:xfrm>
              <a:off x="1359" y="158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10" name="Oval 19"/>
            <p:cNvSpPr>
              <a:spLocks noChangeArrowheads="1"/>
            </p:cNvSpPr>
            <p:nvPr/>
          </p:nvSpPr>
          <p:spPr bwMode="auto">
            <a:xfrm>
              <a:off x="1071" y="1536"/>
              <a:ext cx="240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11" name="Oval 20"/>
            <p:cNvSpPr>
              <a:spLocks noChangeArrowheads="1"/>
            </p:cNvSpPr>
            <p:nvPr/>
          </p:nvSpPr>
          <p:spPr bwMode="auto">
            <a:xfrm>
              <a:off x="1119" y="1968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12" name="Oval 21"/>
            <p:cNvSpPr>
              <a:spLocks noChangeArrowheads="1"/>
            </p:cNvSpPr>
            <p:nvPr/>
          </p:nvSpPr>
          <p:spPr bwMode="auto">
            <a:xfrm>
              <a:off x="1119" y="2352"/>
              <a:ext cx="192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13" name="Line 22"/>
            <p:cNvSpPr>
              <a:spLocks noChangeShapeType="1"/>
            </p:cNvSpPr>
            <p:nvPr/>
          </p:nvSpPr>
          <p:spPr bwMode="auto">
            <a:xfrm>
              <a:off x="687" y="1248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14" name="Oval 23"/>
            <p:cNvSpPr>
              <a:spLocks noChangeArrowheads="1"/>
            </p:cNvSpPr>
            <p:nvPr/>
          </p:nvSpPr>
          <p:spPr bwMode="auto">
            <a:xfrm>
              <a:off x="1311" y="1776"/>
              <a:ext cx="48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15" name="Oval 24"/>
            <p:cNvSpPr>
              <a:spLocks noChangeArrowheads="1"/>
            </p:cNvSpPr>
            <p:nvPr/>
          </p:nvSpPr>
          <p:spPr bwMode="auto">
            <a:xfrm>
              <a:off x="1311" y="2112"/>
              <a:ext cx="48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16" name="Oval 25"/>
            <p:cNvSpPr>
              <a:spLocks noChangeArrowheads="1"/>
            </p:cNvSpPr>
            <p:nvPr/>
          </p:nvSpPr>
          <p:spPr bwMode="auto">
            <a:xfrm>
              <a:off x="1311" y="1488"/>
              <a:ext cx="48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17" name="Text Box 26"/>
            <p:cNvSpPr txBox="1">
              <a:spLocks noChangeArrowheads="1"/>
            </p:cNvSpPr>
            <p:nvPr/>
          </p:nvSpPr>
          <p:spPr bwMode="auto">
            <a:xfrm>
              <a:off x="1368" y="1872"/>
              <a:ext cx="8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/>
                <a:t>microcircolo</a:t>
              </a:r>
              <a:endParaRPr lang="en-GB" sz="1600"/>
            </a:p>
          </p:txBody>
        </p:sp>
        <p:sp>
          <p:nvSpPr>
            <p:cNvPr id="16418" name="Text Box 27"/>
            <p:cNvSpPr txBox="1">
              <a:spLocks noChangeArrowheads="1"/>
            </p:cNvSpPr>
            <p:nvPr/>
          </p:nvSpPr>
          <p:spPr bwMode="auto">
            <a:xfrm>
              <a:off x="1407" y="2112"/>
              <a:ext cx="10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/>
                <a:t>lipoproteinlipasi</a:t>
              </a:r>
              <a:endParaRPr lang="en-GB" sz="1600"/>
            </a:p>
          </p:txBody>
        </p:sp>
      </p:grpSp>
      <p:grpSp>
        <p:nvGrpSpPr>
          <p:cNvPr id="16390" name="Group 28"/>
          <p:cNvGrpSpPr>
            <a:grpSpLocks/>
          </p:cNvGrpSpPr>
          <p:nvPr/>
        </p:nvGrpSpPr>
        <p:grpSpPr bwMode="auto">
          <a:xfrm>
            <a:off x="3987800" y="4560888"/>
            <a:ext cx="2724150" cy="1246187"/>
            <a:chOff x="2512" y="2873"/>
            <a:chExt cx="1716" cy="785"/>
          </a:xfrm>
        </p:grpSpPr>
        <p:sp>
          <p:nvSpPr>
            <p:cNvPr id="16395" name="Oval 29" descr="Wide upward diagonal"/>
            <p:cNvSpPr>
              <a:spLocks noChangeArrowheads="1"/>
            </p:cNvSpPr>
            <p:nvPr/>
          </p:nvSpPr>
          <p:spPr bwMode="auto">
            <a:xfrm rot="-5400000">
              <a:off x="2606" y="3158"/>
              <a:ext cx="240" cy="240"/>
            </a:xfrm>
            <a:prstGeom prst="ellipse">
              <a:avLst/>
            </a:prstGeom>
            <a:pattFill prst="wdUpDiag">
              <a:fgClr>
                <a:srgbClr val="FFFF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it-IT" sz="1600" b="1">
                <a:latin typeface="Calibri" charset="0"/>
              </a:endParaRPr>
            </a:p>
          </p:txBody>
        </p:sp>
        <p:sp>
          <p:nvSpPr>
            <p:cNvPr id="16396" name="Text Box 30"/>
            <p:cNvSpPr txBox="1">
              <a:spLocks noChangeArrowheads="1"/>
            </p:cNvSpPr>
            <p:nvPr/>
          </p:nvSpPr>
          <p:spPr bwMode="auto">
            <a:xfrm>
              <a:off x="2527" y="3385"/>
              <a:ext cx="4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/>
                <a:t>VLDL</a:t>
              </a:r>
              <a:endParaRPr lang="en-GB" sz="1600"/>
            </a:p>
          </p:txBody>
        </p:sp>
        <p:sp>
          <p:nvSpPr>
            <p:cNvPr id="16397" name="Oval 31" descr="Plaid"/>
            <p:cNvSpPr>
              <a:spLocks noChangeArrowheads="1"/>
            </p:cNvSpPr>
            <p:nvPr/>
          </p:nvSpPr>
          <p:spPr bwMode="auto">
            <a:xfrm rot="-5400000">
              <a:off x="3332" y="3158"/>
              <a:ext cx="192" cy="192"/>
            </a:xfrm>
            <a:prstGeom prst="ellipse">
              <a:avLst/>
            </a:prstGeom>
            <a:pattFill prst="plaid">
              <a:fgClr>
                <a:srgbClr val="FFFF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it-IT" sz="1600" b="1">
                <a:latin typeface="Calibri" charset="0"/>
              </a:endParaRPr>
            </a:p>
          </p:txBody>
        </p:sp>
        <p:sp>
          <p:nvSpPr>
            <p:cNvPr id="16398" name="Text Box 32"/>
            <p:cNvSpPr txBox="1">
              <a:spLocks noChangeArrowheads="1"/>
            </p:cNvSpPr>
            <p:nvPr/>
          </p:nvSpPr>
          <p:spPr bwMode="auto">
            <a:xfrm>
              <a:off x="3287" y="3385"/>
              <a:ext cx="34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/>
                <a:t>IDL</a:t>
              </a:r>
              <a:endParaRPr lang="en-GB" sz="1600"/>
            </a:p>
          </p:txBody>
        </p:sp>
        <p:sp>
          <p:nvSpPr>
            <p:cNvPr id="16399" name="Oval 33" descr="30%"/>
            <p:cNvSpPr>
              <a:spLocks noChangeArrowheads="1"/>
            </p:cNvSpPr>
            <p:nvPr/>
          </p:nvSpPr>
          <p:spPr bwMode="auto">
            <a:xfrm rot="-5400000">
              <a:off x="3922" y="3158"/>
              <a:ext cx="192" cy="192"/>
            </a:xfrm>
            <a:prstGeom prst="ellipse">
              <a:avLst/>
            </a:prstGeom>
            <a:pattFill prst="pct30">
              <a:fgClr>
                <a:srgbClr val="FFFF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it-IT" sz="1600" b="1">
                <a:latin typeface="Calibri" charset="0"/>
              </a:endParaRPr>
            </a:p>
          </p:txBody>
        </p:sp>
        <p:sp>
          <p:nvSpPr>
            <p:cNvPr id="16400" name="Line 34"/>
            <p:cNvSpPr>
              <a:spLocks noChangeShapeType="1"/>
            </p:cNvSpPr>
            <p:nvPr/>
          </p:nvSpPr>
          <p:spPr bwMode="auto">
            <a:xfrm rot="-5400000">
              <a:off x="3699" y="3199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01" name="Text Box 35"/>
            <p:cNvSpPr txBox="1">
              <a:spLocks noChangeArrowheads="1"/>
            </p:cNvSpPr>
            <p:nvPr/>
          </p:nvSpPr>
          <p:spPr bwMode="auto">
            <a:xfrm>
              <a:off x="3878" y="3385"/>
              <a:ext cx="3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/>
                <a:t>LDL</a:t>
              </a:r>
              <a:endParaRPr lang="en-GB" sz="1600"/>
            </a:p>
          </p:txBody>
        </p:sp>
        <p:sp>
          <p:nvSpPr>
            <p:cNvPr id="16402" name="Line 36"/>
            <p:cNvSpPr>
              <a:spLocks noChangeShapeType="1"/>
            </p:cNvSpPr>
            <p:nvPr/>
          </p:nvSpPr>
          <p:spPr bwMode="auto">
            <a:xfrm rot="-5400000">
              <a:off x="3256" y="2962"/>
              <a:ext cx="1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03" name="Oval 37"/>
            <p:cNvSpPr>
              <a:spLocks noChangeArrowheads="1"/>
            </p:cNvSpPr>
            <p:nvPr/>
          </p:nvSpPr>
          <p:spPr bwMode="auto">
            <a:xfrm rot="-5400000">
              <a:off x="2702" y="2789"/>
              <a:ext cx="48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04" name="Oval 38"/>
            <p:cNvSpPr>
              <a:spLocks noChangeArrowheads="1"/>
            </p:cNvSpPr>
            <p:nvPr/>
          </p:nvSpPr>
          <p:spPr bwMode="auto">
            <a:xfrm rot="-5400000">
              <a:off x="3246" y="2789"/>
              <a:ext cx="48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05" name="Oval 39"/>
            <p:cNvSpPr>
              <a:spLocks noChangeArrowheads="1"/>
            </p:cNvSpPr>
            <p:nvPr/>
          </p:nvSpPr>
          <p:spPr bwMode="auto">
            <a:xfrm rot="-5400000">
              <a:off x="3655" y="2789"/>
              <a:ext cx="48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406" name="Line 40"/>
            <p:cNvSpPr>
              <a:spLocks noChangeShapeType="1"/>
            </p:cNvSpPr>
            <p:nvPr/>
          </p:nvSpPr>
          <p:spPr bwMode="auto">
            <a:xfrm rot="-5400000">
              <a:off x="3231" y="2154"/>
              <a:ext cx="1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07" name="Line 41"/>
            <p:cNvSpPr>
              <a:spLocks noChangeShapeType="1"/>
            </p:cNvSpPr>
            <p:nvPr/>
          </p:nvSpPr>
          <p:spPr bwMode="auto">
            <a:xfrm>
              <a:off x="3014" y="3248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6391" name="Group 42"/>
          <p:cNvGrpSpPr>
            <a:grpSpLocks/>
          </p:cNvGrpSpPr>
          <p:nvPr/>
        </p:nvGrpSpPr>
        <p:grpSpPr bwMode="auto">
          <a:xfrm>
            <a:off x="5219700" y="2205038"/>
            <a:ext cx="3392488" cy="2663825"/>
            <a:chOff x="3288" y="1389"/>
            <a:chExt cx="2137" cy="1678"/>
          </a:xfrm>
        </p:grpSpPr>
        <p:sp>
          <p:nvSpPr>
            <p:cNvPr id="16392" name="Rectangle 43"/>
            <p:cNvSpPr>
              <a:spLocks noChangeArrowheads="1"/>
            </p:cNvSpPr>
            <p:nvPr/>
          </p:nvSpPr>
          <p:spPr bwMode="auto">
            <a:xfrm>
              <a:off x="4513" y="1389"/>
              <a:ext cx="912" cy="86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16393" name="Text Box 44"/>
            <p:cNvSpPr txBox="1">
              <a:spLocks noChangeArrowheads="1"/>
            </p:cNvSpPr>
            <p:nvPr/>
          </p:nvSpPr>
          <p:spPr bwMode="auto">
            <a:xfrm>
              <a:off x="3288" y="1707"/>
              <a:ext cx="11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/>
                <a:t>tessuti periferici</a:t>
              </a:r>
              <a:endParaRPr lang="en-GB" sz="1600"/>
            </a:p>
          </p:txBody>
        </p:sp>
        <p:sp>
          <p:nvSpPr>
            <p:cNvPr id="16394" name="Line 45"/>
            <p:cNvSpPr>
              <a:spLocks noChangeShapeType="1"/>
            </p:cNvSpPr>
            <p:nvPr/>
          </p:nvSpPr>
          <p:spPr bwMode="auto">
            <a:xfrm flipV="1">
              <a:off x="4241" y="2387"/>
              <a:ext cx="544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1403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3397250" cy="336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>
                <a:solidFill>
                  <a:srgbClr val="990033"/>
                </a:solidFill>
              </a:rPr>
              <a:t>RECETTORI PER LIPOPROTEINE</a:t>
            </a:r>
            <a:endParaRPr lang="en-GB" sz="1600">
              <a:solidFill>
                <a:srgbClr val="990033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2590800"/>
            <a:ext cx="3733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4191000" y="1752600"/>
            <a:ext cx="533400" cy="1447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927725" y="1893888"/>
            <a:ext cx="1200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/>
              <a:t>ubiquitario</a:t>
            </a:r>
            <a:endParaRPr lang="en-GB" sz="160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422525" y="1208088"/>
            <a:ext cx="1724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>
                <a:solidFill>
                  <a:srgbClr val="000099"/>
                </a:solidFill>
              </a:rPr>
              <a:t>I. LDL-Receptor</a:t>
            </a:r>
            <a:endParaRPr lang="en-GB" sz="1600">
              <a:solidFill>
                <a:srgbClr val="000099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495800" y="1143000"/>
            <a:ext cx="1371600" cy="1033463"/>
            <a:chOff x="2832" y="720"/>
            <a:chExt cx="864" cy="651"/>
          </a:xfrm>
        </p:grpSpPr>
        <p:sp>
          <p:nvSpPr>
            <p:cNvPr id="20502" name="Oval 7"/>
            <p:cNvSpPr>
              <a:spLocks noChangeArrowheads="1"/>
            </p:cNvSpPr>
            <p:nvPr/>
          </p:nvSpPr>
          <p:spPr bwMode="auto">
            <a:xfrm>
              <a:off x="2928" y="720"/>
              <a:ext cx="432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0503" name="Oval 8"/>
            <p:cNvSpPr>
              <a:spLocks noChangeArrowheads="1"/>
            </p:cNvSpPr>
            <p:nvPr/>
          </p:nvSpPr>
          <p:spPr bwMode="auto">
            <a:xfrm>
              <a:off x="2832" y="1056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0504" name="Text Box 9"/>
            <p:cNvSpPr txBox="1">
              <a:spLocks noChangeArrowheads="1"/>
            </p:cNvSpPr>
            <p:nvPr/>
          </p:nvSpPr>
          <p:spPr bwMode="auto">
            <a:xfrm>
              <a:off x="2934" y="1179"/>
              <a:ext cx="7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APO-B100</a:t>
              </a:r>
              <a:endParaRPr lang="en-GB" b="1"/>
            </a:p>
          </p:txBody>
        </p:sp>
      </p:grp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876800" y="2971800"/>
            <a:ext cx="2454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 i="1">
                <a:solidFill>
                  <a:schemeClr val="accent2"/>
                </a:solidFill>
              </a:rPr>
              <a:t>L</a:t>
            </a:r>
            <a:r>
              <a:rPr lang="ja-JP" altLang="it-IT" sz="1600" i="1">
                <a:solidFill>
                  <a:schemeClr val="accent2"/>
                </a:solidFill>
              </a:rPr>
              <a:t>’</a:t>
            </a:r>
            <a:r>
              <a:rPr lang="it-IT" sz="1600" i="1">
                <a:solidFill>
                  <a:schemeClr val="accent2"/>
                </a:solidFill>
              </a:rPr>
              <a:t>espressione è regolata</a:t>
            </a:r>
            <a:endParaRPr lang="en-GB" sz="1600" i="1">
              <a:solidFill>
                <a:schemeClr val="accent2"/>
              </a:solidFill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289300" y="1657350"/>
            <a:ext cx="1030288" cy="781050"/>
            <a:chOff x="2072" y="1044"/>
            <a:chExt cx="649" cy="492"/>
          </a:xfrm>
        </p:grpSpPr>
        <p:sp>
          <p:nvSpPr>
            <p:cNvPr id="20499" name="Oval 11"/>
            <p:cNvSpPr>
              <a:spLocks noChangeArrowheads="1"/>
            </p:cNvSpPr>
            <p:nvPr/>
          </p:nvSpPr>
          <p:spPr bwMode="auto">
            <a:xfrm rot="10739917">
              <a:off x="2160" y="1056"/>
              <a:ext cx="432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0500" name="Oval 12"/>
            <p:cNvSpPr>
              <a:spLocks noChangeArrowheads="1"/>
            </p:cNvSpPr>
            <p:nvPr/>
          </p:nvSpPr>
          <p:spPr bwMode="auto">
            <a:xfrm rot="10704532">
              <a:off x="2552" y="1188"/>
              <a:ext cx="144" cy="144"/>
            </a:xfrm>
            <a:prstGeom prst="ellipse">
              <a:avLst/>
            </a:prstGeom>
            <a:solidFill>
              <a:srgbClr val="66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0501" name="Text Box 13"/>
            <p:cNvSpPr txBox="1">
              <a:spLocks noChangeArrowheads="1"/>
            </p:cNvSpPr>
            <p:nvPr/>
          </p:nvSpPr>
          <p:spPr bwMode="auto">
            <a:xfrm>
              <a:off x="2072" y="1044"/>
              <a:ext cx="6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APO-E</a:t>
              </a:r>
              <a:endParaRPr lang="en-GB" b="1"/>
            </a:p>
          </p:txBody>
        </p:sp>
      </p:grp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2286000" y="5181600"/>
            <a:ext cx="3733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3352800" y="4457700"/>
            <a:ext cx="533400" cy="1447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1676400" y="3848100"/>
            <a:ext cx="3916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>
                <a:solidFill>
                  <a:srgbClr val="000099"/>
                </a:solidFill>
              </a:rPr>
              <a:t>II. LRP (LDL-Receptor Related Protein)</a:t>
            </a:r>
            <a:endParaRPr lang="en-GB" sz="1600">
              <a:solidFill>
                <a:srgbClr val="000099"/>
              </a:solidFill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733800" y="4171950"/>
            <a:ext cx="1106488" cy="762000"/>
            <a:chOff x="2352" y="2628"/>
            <a:chExt cx="697" cy="480"/>
          </a:xfrm>
        </p:grpSpPr>
        <p:sp>
          <p:nvSpPr>
            <p:cNvPr id="20496" name="Oval 17"/>
            <p:cNvSpPr>
              <a:spLocks noChangeArrowheads="1"/>
            </p:cNvSpPr>
            <p:nvPr/>
          </p:nvSpPr>
          <p:spPr bwMode="auto">
            <a:xfrm>
              <a:off x="2488" y="2628"/>
              <a:ext cx="432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0497" name="Oval 18"/>
            <p:cNvSpPr>
              <a:spLocks noChangeArrowheads="1"/>
            </p:cNvSpPr>
            <p:nvPr/>
          </p:nvSpPr>
          <p:spPr bwMode="auto">
            <a:xfrm>
              <a:off x="2352" y="2808"/>
              <a:ext cx="144" cy="144"/>
            </a:xfrm>
            <a:prstGeom prst="ellipse">
              <a:avLst/>
            </a:prstGeom>
            <a:solidFill>
              <a:srgbClr val="66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0498" name="Text Box 19"/>
            <p:cNvSpPr txBox="1">
              <a:spLocks noChangeArrowheads="1"/>
            </p:cNvSpPr>
            <p:nvPr/>
          </p:nvSpPr>
          <p:spPr bwMode="auto">
            <a:xfrm>
              <a:off x="2400" y="2904"/>
              <a:ext cx="6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/>
                <a:t>APO-E</a:t>
              </a:r>
              <a:endParaRPr lang="en-GB"/>
            </a:p>
          </p:txBody>
        </p:sp>
      </p:grp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5257800" y="4686300"/>
            <a:ext cx="1200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/>
              <a:t>ubiquitario</a:t>
            </a:r>
            <a:endParaRPr lang="en-GB" sz="1600"/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3733800" y="5562600"/>
            <a:ext cx="2833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 i="1">
                <a:solidFill>
                  <a:schemeClr val="accent2"/>
                </a:solidFill>
              </a:rPr>
              <a:t>L</a:t>
            </a:r>
            <a:r>
              <a:rPr lang="ja-JP" altLang="it-IT" sz="1600" i="1">
                <a:solidFill>
                  <a:schemeClr val="accent2"/>
                </a:solidFill>
              </a:rPr>
              <a:t>’</a:t>
            </a:r>
            <a:r>
              <a:rPr lang="it-IT" sz="1600" i="1">
                <a:solidFill>
                  <a:schemeClr val="accent2"/>
                </a:solidFill>
              </a:rPr>
              <a:t>espressione non è regolata</a:t>
            </a:r>
            <a:endParaRPr lang="en-GB" sz="1600" i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0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 autoUpdateAnimBg="0"/>
      <p:bldP spid="30723" grpId="0" animBg="1"/>
      <p:bldP spid="30724" grpId="0" animBg="1"/>
      <p:bldP spid="30725" grpId="0" autoUpdateAnimBg="0"/>
      <p:bldP spid="30726" grpId="0" autoUpdateAnimBg="0"/>
      <p:bldP spid="30730" grpId="0" autoUpdateAnimBg="0"/>
      <p:bldP spid="30734" grpId="0" animBg="1"/>
      <p:bldP spid="30735" grpId="0" animBg="1"/>
      <p:bldP spid="30736" grpId="0" autoUpdateAnimBg="0"/>
      <p:bldP spid="30740" grpId="0" autoUpdateAnimBg="0"/>
      <p:bldP spid="3074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881063" y="1676400"/>
            <a:ext cx="3733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1947863" y="1066800"/>
            <a:ext cx="533400" cy="1447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311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>
                <a:solidFill>
                  <a:srgbClr val="000099"/>
                </a:solidFill>
              </a:rPr>
              <a:t>III. Scavenger Receptors (SR)</a:t>
            </a:r>
            <a:endParaRPr lang="en-GB" sz="1600">
              <a:solidFill>
                <a:srgbClr val="000099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398588" y="2122488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/>
              <a:t>SR-A</a:t>
            </a:r>
            <a:endParaRPr lang="en-GB" sz="1600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352800" y="1143000"/>
            <a:ext cx="180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monociti/macrofagi</a:t>
            </a:r>
            <a:endParaRPr lang="en-GB" b="1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286000" y="762000"/>
            <a:ext cx="1982788" cy="762000"/>
            <a:chOff x="1440" y="480"/>
            <a:chExt cx="1249" cy="480"/>
          </a:xfrm>
        </p:grpSpPr>
        <p:sp>
          <p:nvSpPr>
            <p:cNvPr id="21539" name="Oval 7"/>
            <p:cNvSpPr>
              <a:spLocks noChangeArrowheads="1"/>
            </p:cNvSpPr>
            <p:nvPr/>
          </p:nvSpPr>
          <p:spPr bwMode="auto">
            <a:xfrm>
              <a:off x="1536" y="480"/>
              <a:ext cx="432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1540" name="Oval 8" descr="Wide upward diagonal"/>
            <p:cNvSpPr>
              <a:spLocks noChangeArrowheads="1"/>
            </p:cNvSpPr>
            <p:nvPr/>
          </p:nvSpPr>
          <p:spPr bwMode="auto">
            <a:xfrm>
              <a:off x="1440" y="672"/>
              <a:ext cx="192" cy="192"/>
            </a:xfrm>
            <a:prstGeom prst="ellipse">
              <a:avLst/>
            </a:prstGeom>
            <a:pattFill prst="wdUpDi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1541" name="Text Box 9"/>
            <p:cNvSpPr txBox="1">
              <a:spLocks noChangeArrowheads="1"/>
            </p:cNvSpPr>
            <p:nvPr/>
          </p:nvSpPr>
          <p:spPr bwMode="auto">
            <a:xfrm>
              <a:off x="1680" y="528"/>
              <a:ext cx="10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LDL</a:t>
              </a:r>
              <a:r>
                <a:rPr lang="it-IT"/>
                <a:t> </a:t>
              </a:r>
              <a:r>
                <a:rPr lang="ja-JP" altLang="it-IT"/>
                <a:t>“</a:t>
              </a:r>
              <a:r>
                <a:rPr lang="it-IT" b="1"/>
                <a:t>modificate</a:t>
              </a:r>
              <a:r>
                <a:rPr lang="ja-JP" altLang="it-IT"/>
                <a:t>”</a:t>
              </a:r>
              <a:endParaRPr lang="en-GB"/>
            </a:p>
          </p:txBody>
        </p:sp>
      </p:grp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838200" y="4953000"/>
            <a:ext cx="757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/>
              <a:t>SR-B1</a:t>
            </a:r>
            <a:endParaRPr lang="en-GB" sz="1600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28600" y="4495800"/>
            <a:ext cx="3733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1524000" y="3810000"/>
            <a:ext cx="533400" cy="14478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133600" y="4038600"/>
            <a:ext cx="2625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fegato; tessuti sintetizzanti</a:t>
            </a:r>
          </a:p>
          <a:p>
            <a:r>
              <a:rPr lang="it-IT" b="1"/>
              <a:t>ormoni steroidei</a:t>
            </a:r>
            <a:endParaRPr lang="en-GB" b="1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828800" y="3276600"/>
            <a:ext cx="2024063" cy="914400"/>
            <a:chOff x="1152" y="2064"/>
            <a:chExt cx="1275" cy="576"/>
          </a:xfrm>
        </p:grpSpPr>
        <p:sp>
          <p:nvSpPr>
            <p:cNvPr id="21536" name="Oval 14"/>
            <p:cNvSpPr>
              <a:spLocks noChangeArrowheads="1"/>
            </p:cNvSpPr>
            <p:nvPr/>
          </p:nvSpPr>
          <p:spPr bwMode="auto">
            <a:xfrm>
              <a:off x="1248" y="2064"/>
              <a:ext cx="432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1537" name="Oval 15" descr="Wide upward diagonal"/>
            <p:cNvSpPr>
              <a:spLocks noChangeArrowheads="1"/>
            </p:cNvSpPr>
            <p:nvPr/>
          </p:nvSpPr>
          <p:spPr bwMode="auto">
            <a:xfrm>
              <a:off x="1152" y="2448"/>
              <a:ext cx="192" cy="192"/>
            </a:xfrm>
            <a:prstGeom prst="ellipse">
              <a:avLst/>
            </a:prstGeom>
            <a:pattFill prst="wdUpDi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1538" name="Text Box 16"/>
            <p:cNvSpPr txBox="1">
              <a:spLocks noChangeArrowheads="1"/>
            </p:cNvSpPr>
            <p:nvPr/>
          </p:nvSpPr>
          <p:spPr bwMode="auto">
            <a:xfrm>
              <a:off x="1392" y="2112"/>
              <a:ext cx="103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LDL </a:t>
              </a:r>
              <a:r>
                <a:rPr lang="ja-JP" altLang="it-IT" b="1"/>
                <a:t>“</a:t>
              </a:r>
              <a:r>
                <a:rPr lang="it-IT" b="1"/>
                <a:t>modificate</a:t>
              </a:r>
              <a:r>
                <a:rPr lang="ja-JP" altLang="it-IT" b="1"/>
                <a:t>”</a:t>
              </a:r>
              <a:endParaRPr lang="en-GB" b="1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838200" y="3733800"/>
            <a:ext cx="623888" cy="609600"/>
            <a:chOff x="528" y="2352"/>
            <a:chExt cx="393" cy="384"/>
          </a:xfrm>
        </p:grpSpPr>
        <p:sp>
          <p:nvSpPr>
            <p:cNvPr id="21534" name="Oval 17"/>
            <p:cNvSpPr>
              <a:spLocks noChangeArrowheads="1"/>
            </p:cNvSpPr>
            <p:nvPr/>
          </p:nvSpPr>
          <p:spPr bwMode="auto">
            <a:xfrm>
              <a:off x="528" y="2352"/>
              <a:ext cx="384" cy="38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1535" name="Text Box 18"/>
            <p:cNvSpPr txBox="1">
              <a:spLocks noChangeArrowheads="1"/>
            </p:cNvSpPr>
            <p:nvPr/>
          </p:nvSpPr>
          <p:spPr bwMode="auto">
            <a:xfrm>
              <a:off x="576" y="2448"/>
              <a:ext cx="34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HDL</a:t>
              </a:r>
              <a:endParaRPr lang="en-GB" b="1"/>
            </a:p>
          </p:txBody>
        </p:sp>
      </p:grp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6705600" y="3810000"/>
            <a:ext cx="22812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b="1"/>
              <a:t>mon./macr.; cells endo-</a:t>
            </a:r>
          </a:p>
          <a:p>
            <a:r>
              <a:rPr lang="it-IT" b="1"/>
              <a:t>teliali; adipociti</a:t>
            </a:r>
            <a:endParaRPr lang="en-GB" b="1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4233863" y="4495800"/>
            <a:ext cx="3733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5376863" y="3810000"/>
            <a:ext cx="533400" cy="14478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4691063" y="4953000"/>
            <a:ext cx="788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/>
              <a:t>SR-B2</a:t>
            </a:r>
            <a:endParaRPr lang="en-GB" sz="1600"/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5757863" y="3382963"/>
            <a:ext cx="1871662" cy="762000"/>
            <a:chOff x="3627" y="2131"/>
            <a:chExt cx="1179" cy="480"/>
          </a:xfrm>
        </p:grpSpPr>
        <p:grpSp>
          <p:nvGrpSpPr>
            <p:cNvPr id="21530" name="Group 35"/>
            <p:cNvGrpSpPr>
              <a:grpSpLocks/>
            </p:cNvGrpSpPr>
            <p:nvPr/>
          </p:nvGrpSpPr>
          <p:grpSpPr bwMode="auto">
            <a:xfrm>
              <a:off x="3627" y="2131"/>
              <a:ext cx="546" cy="480"/>
              <a:chOff x="3627" y="2131"/>
              <a:chExt cx="546" cy="480"/>
            </a:xfrm>
          </p:grpSpPr>
          <p:sp>
            <p:nvSpPr>
              <p:cNvPr id="21532" name="Oval 23"/>
              <p:cNvSpPr>
                <a:spLocks noChangeArrowheads="1"/>
              </p:cNvSpPr>
              <p:nvPr/>
            </p:nvSpPr>
            <p:spPr bwMode="auto">
              <a:xfrm>
                <a:off x="3741" y="2131"/>
                <a:ext cx="432" cy="4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Calibri" charset="0"/>
                </a:endParaRPr>
              </a:p>
            </p:txBody>
          </p:sp>
          <p:sp>
            <p:nvSpPr>
              <p:cNvPr id="21533" name="Oval 24" descr="Wide upward diagonal"/>
              <p:cNvSpPr>
                <a:spLocks noChangeArrowheads="1"/>
              </p:cNvSpPr>
              <p:nvPr/>
            </p:nvSpPr>
            <p:spPr bwMode="auto">
              <a:xfrm>
                <a:off x="3627" y="2400"/>
                <a:ext cx="192" cy="192"/>
              </a:xfrm>
              <a:prstGeom prst="ellipse">
                <a:avLst/>
              </a:prstGeom>
              <a:pattFill prst="wdUpDiag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Calibri" charset="0"/>
                </a:endParaRPr>
              </a:p>
            </p:txBody>
          </p:sp>
        </p:grpSp>
        <p:sp>
          <p:nvSpPr>
            <p:cNvPr id="21531" name="Text Box 25"/>
            <p:cNvSpPr txBox="1">
              <a:spLocks noChangeArrowheads="1"/>
            </p:cNvSpPr>
            <p:nvPr/>
          </p:nvSpPr>
          <p:spPr bwMode="auto">
            <a:xfrm>
              <a:off x="3771" y="2160"/>
              <a:ext cx="103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LDL </a:t>
              </a:r>
              <a:r>
                <a:rPr lang="ja-JP" altLang="it-IT" b="1"/>
                <a:t>“</a:t>
              </a:r>
              <a:r>
                <a:rPr lang="it-IT" b="1"/>
                <a:t>modificate</a:t>
              </a:r>
              <a:r>
                <a:rPr lang="ja-JP" altLang="it-IT" b="1"/>
                <a:t>”</a:t>
              </a:r>
              <a:endParaRPr lang="en-GB" b="1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691063" y="3657600"/>
            <a:ext cx="609600" cy="533400"/>
            <a:chOff x="2955" y="2304"/>
            <a:chExt cx="384" cy="336"/>
          </a:xfrm>
        </p:grpSpPr>
        <p:sp>
          <p:nvSpPr>
            <p:cNvPr id="21528" name="Oval 26"/>
            <p:cNvSpPr>
              <a:spLocks noChangeArrowheads="1"/>
            </p:cNvSpPr>
            <p:nvPr/>
          </p:nvSpPr>
          <p:spPr bwMode="auto">
            <a:xfrm>
              <a:off x="2955" y="2304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1529" name="Text Box 27"/>
            <p:cNvSpPr txBox="1">
              <a:spLocks noChangeArrowheads="1"/>
            </p:cNvSpPr>
            <p:nvPr/>
          </p:nvSpPr>
          <p:spPr bwMode="auto">
            <a:xfrm>
              <a:off x="2986" y="2393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altri</a:t>
              </a:r>
              <a:endParaRPr lang="en-GB" b="1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990600" y="990600"/>
            <a:ext cx="609600" cy="533400"/>
            <a:chOff x="3024" y="1488"/>
            <a:chExt cx="384" cy="336"/>
          </a:xfrm>
        </p:grpSpPr>
        <p:sp>
          <p:nvSpPr>
            <p:cNvPr id="21526" name="Oval 29"/>
            <p:cNvSpPr>
              <a:spLocks noChangeArrowheads="1"/>
            </p:cNvSpPr>
            <p:nvPr/>
          </p:nvSpPr>
          <p:spPr bwMode="auto">
            <a:xfrm>
              <a:off x="3024" y="1488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1527" name="Text Box 28"/>
            <p:cNvSpPr txBox="1">
              <a:spLocks noChangeArrowheads="1"/>
            </p:cNvSpPr>
            <p:nvPr/>
          </p:nvSpPr>
          <p:spPr bwMode="auto">
            <a:xfrm>
              <a:off x="3024" y="1584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altri</a:t>
              </a:r>
              <a:endParaRPr lang="en-GB" b="1"/>
            </a:p>
          </p:txBody>
        </p:sp>
      </p:grp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2743200" y="1905000"/>
            <a:ext cx="2833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 i="1">
                <a:solidFill>
                  <a:schemeClr val="accent2"/>
                </a:solidFill>
              </a:rPr>
              <a:t>L</a:t>
            </a:r>
            <a:r>
              <a:rPr lang="ja-JP" altLang="it-IT" sz="1600" i="1">
                <a:solidFill>
                  <a:schemeClr val="accent2"/>
                </a:solidFill>
              </a:rPr>
              <a:t>’</a:t>
            </a:r>
            <a:r>
              <a:rPr lang="it-IT" sz="1600" i="1">
                <a:solidFill>
                  <a:schemeClr val="accent2"/>
                </a:solidFill>
              </a:rPr>
              <a:t>espressione non è regolata</a:t>
            </a:r>
            <a:endParaRPr lang="en-GB" sz="1600" i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8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 animBg="1"/>
      <p:bldP spid="29700" grpId="0" autoUpdateAnimBg="0"/>
      <p:bldP spid="29701" grpId="0" autoUpdateAnimBg="0"/>
      <p:bldP spid="29702" grpId="0" autoUpdateAnimBg="0"/>
      <p:bldP spid="29706" grpId="0" autoUpdateAnimBg="0"/>
      <p:bldP spid="29707" grpId="0" animBg="1"/>
      <p:bldP spid="29708" grpId="0" animBg="1"/>
      <p:bldP spid="29709" grpId="0" autoUpdateAnimBg="0"/>
      <p:bldP spid="29715" grpId="0" autoUpdateAnimBg="0"/>
      <p:bldP spid="29716" grpId="0" animBg="1"/>
      <p:bldP spid="29717" grpId="0" animBg="1"/>
      <p:bldP spid="29718" grpId="0" autoUpdateAnimBg="0"/>
      <p:bldP spid="2972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12750"/>
            <a:ext cx="604837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47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4140200" y="3919538"/>
            <a:ext cx="1800225" cy="1487487"/>
            <a:chOff x="2608" y="2469"/>
            <a:chExt cx="1134" cy="937"/>
          </a:xfrm>
        </p:grpSpPr>
        <p:sp>
          <p:nvSpPr>
            <p:cNvPr id="25650" name="Rectangle 47"/>
            <p:cNvSpPr>
              <a:spLocks noChangeArrowheads="1"/>
            </p:cNvSpPr>
            <p:nvPr/>
          </p:nvSpPr>
          <p:spPr bwMode="auto">
            <a:xfrm>
              <a:off x="2699" y="2750"/>
              <a:ext cx="1043" cy="317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51" name="Line 33"/>
            <p:cNvSpPr>
              <a:spLocks noChangeShapeType="1"/>
            </p:cNvSpPr>
            <p:nvPr/>
          </p:nvSpPr>
          <p:spPr bwMode="auto">
            <a:xfrm>
              <a:off x="2781" y="2469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52" name="Line 34"/>
            <p:cNvSpPr>
              <a:spLocks noChangeShapeType="1"/>
            </p:cNvSpPr>
            <p:nvPr/>
          </p:nvSpPr>
          <p:spPr bwMode="auto">
            <a:xfrm flipH="1">
              <a:off x="2608" y="2976"/>
              <a:ext cx="317" cy="4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53" name="Oval 50"/>
            <p:cNvSpPr>
              <a:spLocks noChangeArrowheads="1"/>
            </p:cNvSpPr>
            <p:nvPr/>
          </p:nvSpPr>
          <p:spPr bwMode="auto">
            <a:xfrm>
              <a:off x="3139" y="2510"/>
              <a:ext cx="318" cy="363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54" name="Text Box 51"/>
            <p:cNvSpPr txBox="1">
              <a:spLocks noChangeArrowheads="1"/>
            </p:cNvSpPr>
            <p:nvPr/>
          </p:nvSpPr>
          <p:spPr bwMode="auto">
            <a:xfrm>
              <a:off x="3198" y="2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>
                  <a:latin typeface="Arial" charset="0"/>
                </a:rPr>
                <a:t>2</a:t>
              </a:r>
            </a:p>
          </p:txBody>
        </p:sp>
      </p:grp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5076825" y="3789363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611188" y="5373688"/>
            <a:ext cx="1841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/>
              <a:t>Inbizione neosintesi</a:t>
            </a:r>
            <a:endParaRPr lang="en-GB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 flipH="1">
            <a:off x="2738438" y="3919538"/>
            <a:ext cx="1676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4262438" y="4452938"/>
            <a:ext cx="1646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 b="1"/>
              <a:t>Attivazione ACAT</a:t>
            </a:r>
            <a:endParaRPr lang="en-GB" sz="1600" b="1"/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2771775" y="5373688"/>
            <a:ext cx="201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/>
              <a:t>Accumulo esterificato</a:t>
            </a:r>
            <a:endParaRPr lang="en-GB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5148263" y="5229225"/>
            <a:ext cx="28956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NUCLEO</a:t>
            </a: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6084888" y="404813"/>
            <a:ext cx="1503362" cy="4895850"/>
            <a:chOff x="3833" y="255"/>
            <a:chExt cx="947" cy="3084"/>
          </a:xfrm>
        </p:grpSpPr>
        <p:sp>
          <p:nvSpPr>
            <p:cNvPr id="25646" name="Arco 38"/>
            <p:cNvSpPr>
              <a:spLocks/>
            </p:cNvSpPr>
            <p:nvPr/>
          </p:nvSpPr>
          <p:spPr bwMode="auto">
            <a:xfrm flipH="1">
              <a:off x="4396" y="1603"/>
              <a:ext cx="384" cy="636"/>
            </a:xfrm>
            <a:custGeom>
              <a:avLst/>
              <a:gdLst>
                <a:gd name="T0" fmla="*/ 0 w 21600"/>
                <a:gd name="T1" fmla="*/ 0 h 38445"/>
                <a:gd name="T2" fmla="*/ 0 w 21600"/>
                <a:gd name="T3" fmla="*/ 0 h 38445"/>
                <a:gd name="T4" fmla="*/ 0 w 21600"/>
                <a:gd name="T5" fmla="*/ 0 h 38445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445"/>
                <a:gd name="T11" fmla="*/ 21600 w 21600"/>
                <a:gd name="T12" fmla="*/ 38445 h 384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445" fill="none" extrusionOk="0">
                  <a:moveTo>
                    <a:pt x="9472" y="0"/>
                  </a:moveTo>
                  <a:cubicBezTo>
                    <a:pt x="16893" y="3621"/>
                    <a:pt x="21600" y="11155"/>
                    <a:pt x="21600" y="19412"/>
                  </a:cubicBezTo>
                  <a:cubicBezTo>
                    <a:pt x="21600" y="27369"/>
                    <a:pt x="17224" y="34682"/>
                    <a:pt x="10212" y="38444"/>
                  </a:cubicBezTo>
                </a:path>
                <a:path w="21600" h="38445" stroke="0" extrusionOk="0">
                  <a:moveTo>
                    <a:pt x="9472" y="0"/>
                  </a:moveTo>
                  <a:cubicBezTo>
                    <a:pt x="16893" y="3621"/>
                    <a:pt x="21600" y="11155"/>
                    <a:pt x="21600" y="19412"/>
                  </a:cubicBezTo>
                  <a:cubicBezTo>
                    <a:pt x="21600" y="27369"/>
                    <a:pt x="17224" y="34682"/>
                    <a:pt x="10212" y="38444"/>
                  </a:cubicBezTo>
                  <a:lnTo>
                    <a:pt x="0" y="194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47" name="AutoShape 39"/>
            <p:cNvSpPr>
              <a:spLocks noChangeArrowheads="1"/>
            </p:cNvSpPr>
            <p:nvPr/>
          </p:nvSpPr>
          <p:spPr bwMode="auto">
            <a:xfrm rot="1466638">
              <a:off x="4252" y="1647"/>
              <a:ext cx="288" cy="96"/>
            </a:xfrm>
            <a:prstGeom prst="flowChartOnlineStorag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48" name="Line 41"/>
            <p:cNvSpPr>
              <a:spLocks noChangeShapeType="1"/>
            </p:cNvSpPr>
            <p:nvPr/>
          </p:nvSpPr>
          <p:spPr bwMode="auto">
            <a:xfrm>
              <a:off x="4604" y="255"/>
              <a:ext cx="0" cy="1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49" name="Line 43"/>
            <p:cNvSpPr>
              <a:spLocks noChangeShapeType="1"/>
            </p:cNvSpPr>
            <p:nvPr/>
          </p:nvSpPr>
          <p:spPr bwMode="auto">
            <a:xfrm flipV="1">
              <a:off x="3833" y="2205"/>
              <a:ext cx="544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747838" y="1484313"/>
            <a:ext cx="3722687" cy="2522537"/>
            <a:chOff x="1101" y="935"/>
            <a:chExt cx="2345" cy="1589"/>
          </a:xfrm>
        </p:grpSpPr>
        <p:sp>
          <p:nvSpPr>
            <p:cNvPr id="25625" name="Rectangle 45"/>
            <p:cNvSpPr>
              <a:spLocks noChangeArrowheads="1"/>
            </p:cNvSpPr>
            <p:nvPr/>
          </p:nvSpPr>
          <p:spPr bwMode="auto">
            <a:xfrm>
              <a:off x="2517" y="2251"/>
              <a:ext cx="680" cy="27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26" name="Oval 4"/>
            <p:cNvSpPr>
              <a:spLocks noChangeArrowheads="1"/>
            </p:cNvSpPr>
            <p:nvPr/>
          </p:nvSpPr>
          <p:spPr bwMode="auto">
            <a:xfrm>
              <a:off x="2013" y="122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27" name="Oval 5"/>
            <p:cNvSpPr>
              <a:spLocks noChangeArrowheads="1"/>
            </p:cNvSpPr>
            <p:nvPr/>
          </p:nvSpPr>
          <p:spPr bwMode="auto">
            <a:xfrm>
              <a:off x="2157" y="1317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28" name="Oval 6"/>
            <p:cNvSpPr>
              <a:spLocks noChangeArrowheads="1"/>
            </p:cNvSpPr>
            <p:nvPr/>
          </p:nvSpPr>
          <p:spPr bwMode="auto">
            <a:xfrm>
              <a:off x="2109" y="146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29" name="Oval 7"/>
            <p:cNvSpPr>
              <a:spLocks noChangeArrowheads="1"/>
            </p:cNvSpPr>
            <p:nvPr/>
          </p:nvSpPr>
          <p:spPr bwMode="auto">
            <a:xfrm rot="2384656">
              <a:off x="2349" y="1557"/>
              <a:ext cx="192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30" name="Oval 8"/>
            <p:cNvSpPr>
              <a:spLocks noChangeArrowheads="1"/>
            </p:cNvSpPr>
            <p:nvPr/>
          </p:nvSpPr>
          <p:spPr bwMode="auto">
            <a:xfrm>
              <a:off x="2301" y="1413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31" name="Oval 9"/>
            <p:cNvSpPr>
              <a:spLocks noChangeArrowheads="1"/>
            </p:cNvSpPr>
            <p:nvPr/>
          </p:nvSpPr>
          <p:spPr bwMode="auto">
            <a:xfrm>
              <a:off x="2061" y="1653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32" name="Oval 10"/>
            <p:cNvSpPr>
              <a:spLocks noChangeArrowheads="1"/>
            </p:cNvSpPr>
            <p:nvPr/>
          </p:nvSpPr>
          <p:spPr bwMode="auto">
            <a:xfrm>
              <a:off x="1869" y="1509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33" name="Oval 11"/>
            <p:cNvSpPr>
              <a:spLocks noChangeArrowheads="1"/>
            </p:cNvSpPr>
            <p:nvPr/>
          </p:nvSpPr>
          <p:spPr bwMode="auto">
            <a:xfrm>
              <a:off x="1869" y="1221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34" name="Oval 12"/>
            <p:cNvSpPr>
              <a:spLocks noChangeArrowheads="1"/>
            </p:cNvSpPr>
            <p:nvPr/>
          </p:nvSpPr>
          <p:spPr bwMode="auto">
            <a:xfrm>
              <a:off x="1197" y="1221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35" name="Oval 13"/>
            <p:cNvSpPr>
              <a:spLocks noChangeArrowheads="1"/>
            </p:cNvSpPr>
            <p:nvPr/>
          </p:nvSpPr>
          <p:spPr bwMode="auto">
            <a:xfrm>
              <a:off x="1341" y="1365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36" name="Oval 14"/>
            <p:cNvSpPr>
              <a:spLocks noChangeArrowheads="1"/>
            </p:cNvSpPr>
            <p:nvPr/>
          </p:nvSpPr>
          <p:spPr bwMode="auto">
            <a:xfrm>
              <a:off x="1101" y="1413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37" name="Oval 15"/>
            <p:cNvSpPr>
              <a:spLocks noChangeArrowheads="1"/>
            </p:cNvSpPr>
            <p:nvPr/>
          </p:nvSpPr>
          <p:spPr bwMode="auto">
            <a:xfrm>
              <a:off x="1245" y="1509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38" name="Text Box 16"/>
            <p:cNvSpPr txBox="1">
              <a:spLocks noChangeArrowheads="1"/>
            </p:cNvSpPr>
            <p:nvPr/>
          </p:nvSpPr>
          <p:spPr bwMode="auto">
            <a:xfrm>
              <a:off x="2245" y="935"/>
              <a:ext cx="12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Lisosoma secondario</a:t>
              </a:r>
              <a:endParaRPr lang="en-GB" b="1"/>
            </a:p>
          </p:txBody>
        </p:sp>
        <p:sp>
          <p:nvSpPr>
            <p:cNvPr id="25639" name="Line 17"/>
            <p:cNvSpPr>
              <a:spLocks noChangeShapeType="1"/>
            </p:cNvSpPr>
            <p:nvPr/>
          </p:nvSpPr>
          <p:spPr bwMode="auto">
            <a:xfrm flipH="1">
              <a:off x="1677" y="1509"/>
              <a:ext cx="384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40" name="Line 18"/>
            <p:cNvSpPr>
              <a:spLocks noChangeShapeType="1"/>
            </p:cNvSpPr>
            <p:nvPr/>
          </p:nvSpPr>
          <p:spPr bwMode="auto">
            <a:xfrm>
              <a:off x="2157" y="1509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41" name="Line 19"/>
            <p:cNvSpPr>
              <a:spLocks noChangeShapeType="1"/>
            </p:cNvSpPr>
            <p:nvPr/>
          </p:nvSpPr>
          <p:spPr bwMode="auto">
            <a:xfrm>
              <a:off x="2253" y="1509"/>
              <a:ext cx="52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42" name="Text Box 20"/>
            <p:cNvSpPr txBox="1">
              <a:spLocks noChangeArrowheads="1"/>
            </p:cNvSpPr>
            <p:nvPr/>
          </p:nvSpPr>
          <p:spPr bwMode="auto">
            <a:xfrm>
              <a:off x="1101" y="2277"/>
              <a:ext cx="6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/>
                <a:t>aminoacidi</a:t>
              </a:r>
              <a:endParaRPr lang="en-GB"/>
            </a:p>
          </p:txBody>
        </p:sp>
        <p:sp>
          <p:nvSpPr>
            <p:cNvPr id="25643" name="Text Box 21"/>
            <p:cNvSpPr txBox="1">
              <a:spLocks noChangeArrowheads="1"/>
            </p:cNvSpPr>
            <p:nvPr/>
          </p:nvSpPr>
          <p:spPr bwMode="auto">
            <a:xfrm>
              <a:off x="1965" y="2229"/>
              <a:ext cx="3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/>
                <a:t>lipidi</a:t>
              </a:r>
              <a:endParaRPr lang="en-GB"/>
            </a:p>
          </p:txBody>
        </p:sp>
        <p:sp>
          <p:nvSpPr>
            <p:cNvPr id="25644" name="Text Box 22"/>
            <p:cNvSpPr txBox="1">
              <a:spLocks noChangeArrowheads="1"/>
            </p:cNvSpPr>
            <p:nvPr/>
          </p:nvSpPr>
          <p:spPr bwMode="auto">
            <a:xfrm>
              <a:off x="2528" y="2277"/>
              <a:ext cx="7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 b="1">
                  <a:solidFill>
                    <a:srgbClr val="000099"/>
                  </a:solidFill>
                </a:rPr>
                <a:t>colesterolo</a:t>
              </a:r>
              <a:endParaRPr lang="en-GB" sz="1600" b="1">
                <a:solidFill>
                  <a:srgbClr val="000099"/>
                </a:solidFill>
              </a:endParaRPr>
            </a:p>
          </p:txBody>
        </p:sp>
        <p:sp>
          <p:nvSpPr>
            <p:cNvPr id="25645" name="Oval 44"/>
            <p:cNvSpPr>
              <a:spLocks noChangeArrowheads="1"/>
            </p:cNvSpPr>
            <p:nvPr/>
          </p:nvSpPr>
          <p:spPr bwMode="auto">
            <a:xfrm>
              <a:off x="1882" y="1117"/>
              <a:ext cx="528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949325" y="3984625"/>
            <a:ext cx="3190875" cy="1349375"/>
            <a:chOff x="598" y="2510"/>
            <a:chExt cx="2010" cy="850"/>
          </a:xfrm>
        </p:grpSpPr>
        <p:sp>
          <p:nvSpPr>
            <p:cNvPr id="25620" name="Oval 49"/>
            <p:cNvSpPr>
              <a:spLocks noChangeArrowheads="1"/>
            </p:cNvSpPr>
            <p:nvPr/>
          </p:nvSpPr>
          <p:spPr bwMode="auto">
            <a:xfrm>
              <a:off x="598" y="2510"/>
              <a:ext cx="318" cy="363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21" name="Rectangle 46"/>
            <p:cNvSpPr>
              <a:spLocks noChangeArrowheads="1"/>
            </p:cNvSpPr>
            <p:nvPr/>
          </p:nvSpPr>
          <p:spPr bwMode="auto">
            <a:xfrm>
              <a:off x="839" y="2750"/>
              <a:ext cx="1769" cy="272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22" name="Text Box 27"/>
            <p:cNvSpPr txBox="1">
              <a:spLocks noChangeArrowheads="1"/>
            </p:cNvSpPr>
            <p:nvPr/>
          </p:nvSpPr>
          <p:spPr bwMode="auto">
            <a:xfrm>
              <a:off x="861" y="2805"/>
              <a:ext cx="17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1600" b="1"/>
                <a:t>Inibizione HMGCoA REDuttasi</a:t>
              </a:r>
              <a:endParaRPr lang="en-GB" sz="1600" b="1"/>
            </a:p>
          </p:txBody>
        </p:sp>
        <p:sp>
          <p:nvSpPr>
            <p:cNvPr id="25623" name="Line 30"/>
            <p:cNvSpPr>
              <a:spLocks noChangeShapeType="1"/>
            </p:cNvSpPr>
            <p:nvPr/>
          </p:nvSpPr>
          <p:spPr bwMode="auto">
            <a:xfrm flipH="1">
              <a:off x="1247" y="2976"/>
              <a:ext cx="4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24" name="Text Box 48"/>
            <p:cNvSpPr txBox="1">
              <a:spLocks noChangeArrowheads="1"/>
            </p:cNvSpPr>
            <p:nvPr/>
          </p:nvSpPr>
          <p:spPr bwMode="auto">
            <a:xfrm>
              <a:off x="657" y="2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>
                  <a:latin typeface="Arial" charset="0"/>
                </a:rPr>
                <a:t>1</a:t>
              </a: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837238" y="3025775"/>
            <a:ext cx="1471612" cy="1339850"/>
            <a:chOff x="3677" y="1906"/>
            <a:chExt cx="927" cy="844"/>
          </a:xfrm>
        </p:grpSpPr>
        <p:sp>
          <p:nvSpPr>
            <p:cNvPr id="25613" name="Oval 37"/>
            <p:cNvSpPr>
              <a:spLocks noChangeArrowheads="1"/>
            </p:cNvSpPr>
            <p:nvPr/>
          </p:nvSpPr>
          <p:spPr bwMode="auto">
            <a:xfrm>
              <a:off x="3787" y="2270"/>
              <a:ext cx="318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14" name="Text Box 24"/>
            <p:cNvSpPr txBox="1">
              <a:spLocks noChangeArrowheads="1"/>
            </p:cNvSpPr>
            <p:nvPr/>
          </p:nvSpPr>
          <p:spPr bwMode="auto">
            <a:xfrm>
              <a:off x="3696" y="2432"/>
              <a:ext cx="883" cy="192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/>
                <a:t>NEOSINTESI</a:t>
              </a:r>
              <a:endParaRPr lang="en-GB" b="1"/>
            </a:p>
          </p:txBody>
        </p:sp>
        <p:sp>
          <p:nvSpPr>
            <p:cNvPr id="25615" name="Text Box 25"/>
            <p:cNvSpPr txBox="1">
              <a:spLocks noChangeArrowheads="1"/>
            </p:cNvSpPr>
            <p:nvPr/>
          </p:nvSpPr>
          <p:spPr bwMode="auto">
            <a:xfrm>
              <a:off x="3827" y="221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sz="2400" b="1"/>
                <a:t>-</a:t>
              </a:r>
              <a:endParaRPr lang="en-GB" sz="2400" b="1"/>
            </a:p>
          </p:txBody>
        </p:sp>
        <p:sp>
          <p:nvSpPr>
            <p:cNvPr id="25616" name="AutoShape 40"/>
            <p:cNvSpPr>
              <a:spLocks noChangeArrowheads="1"/>
            </p:cNvSpPr>
            <p:nvPr/>
          </p:nvSpPr>
          <p:spPr bwMode="auto">
            <a:xfrm rot="-1173939">
              <a:off x="4300" y="1935"/>
              <a:ext cx="288" cy="96"/>
            </a:xfrm>
            <a:prstGeom prst="flowChartOnlineStorag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17" name="Line 42"/>
            <p:cNvSpPr>
              <a:spLocks noChangeShapeType="1"/>
            </p:cNvSpPr>
            <p:nvPr/>
          </p:nvSpPr>
          <p:spPr bwMode="auto">
            <a:xfrm>
              <a:off x="4588" y="2271"/>
              <a:ext cx="16" cy="4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18" name="Oval 52"/>
            <p:cNvSpPr>
              <a:spLocks noChangeArrowheads="1"/>
            </p:cNvSpPr>
            <p:nvPr/>
          </p:nvSpPr>
          <p:spPr bwMode="auto">
            <a:xfrm>
              <a:off x="3677" y="1906"/>
              <a:ext cx="318" cy="363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5619" name="Text Box 53"/>
            <p:cNvSpPr txBox="1">
              <a:spLocks noChangeArrowheads="1"/>
            </p:cNvSpPr>
            <p:nvPr/>
          </p:nvSpPr>
          <p:spPr bwMode="auto">
            <a:xfrm>
              <a:off x="3742" y="197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it-IT" b="1">
                  <a:latin typeface="Arial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81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6" grpId="0" animBg="1"/>
      <p:bldP spid="5148" grpId="0" autoUpdateAnimBg="0"/>
      <p:bldP spid="5149" grpId="0" animBg="1"/>
      <p:bldP spid="5151" grpId="0" autoUpdateAnimBg="0"/>
      <p:bldP spid="5152" grpId="0" autoUpdateAnimBg="0"/>
      <p:bldP spid="5155" grpId="0" animBg="1" autoUpdateAnimBg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993</Words>
  <Application>Microsoft Macintosh PowerPoint</Application>
  <PresentationFormat>Presentazione su schermo (4:3)</PresentationFormat>
  <Paragraphs>201</Paragraphs>
  <Slides>38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0" baseType="lpstr">
      <vt:lpstr>Tema di Office</vt:lpstr>
      <vt:lpstr>Fotografia Photo Editor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RECETTORI SCAVENGERS (SRs)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Giorgio Berton</dc:creator>
  <cp:lastModifiedBy>Giorgio Berton</cp:lastModifiedBy>
  <cp:revision>3</cp:revision>
  <dcterms:created xsi:type="dcterms:W3CDTF">2012-03-13T09:26:48Z</dcterms:created>
  <dcterms:modified xsi:type="dcterms:W3CDTF">2013-04-08T09:22:42Z</dcterms:modified>
</cp:coreProperties>
</file>