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8" r:id="rId2"/>
    <p:sldId id="257" r:id="rId3"/>
    <p:sldId id="259" r:id="rId4"/>
    <p:sldId id="260" r:id="rId5"/>
    <p:sldId id="261" r:id="rId6"/>
    <p:sldId id="309" r:id="rId7"/>
    <p:sldId id="310" r:id="rId8"/>
    <p:sldId id="311" r:id="rId9"/>
    <p:sldId id="312" r:id="rId10"/>
    <p:sldId id="313" r:id="rId11"/>
    <p:sldId id="314" r:id="rId12"/>
    <p:sldId id="315" r:id="rId13"/>
    <p:sldId id="316" r:id="rId14"/>
    <p:sldId id="317" r:id="rId15"/>
    <p:sldId id="266" r:id="rId16"/>
    <p:sldId id="318" r:id="rId17"/>
    <p:sldId id="319" r:id="rId18"/>
    <p:sldId id="320" r:id="rId19"/>
    <p:sldId id="321" r:id="rId20"/>
    <p:sldId id="322" r:id="rId21"/>
    <p:sldId id="323" r:id="rId22"/>
    <p:sldId id="324" r:id="rId23"/>
    <p:sldId id="326" r:id="rId24"/>
    <p:sldId id="325" r:id="rId25"/>
    <p:sldId id="270" r:id="rId26"/>
    <p:sldId id="271" r:id="rId27"/>
    <p:sldId id="272" r:id="rId28"/>
    <p:sldId id="273" r:id="rId29"/>
    <p:sldId id="274" r:id="rId30"/>
    <p:sldId id="275" r:id="rId31"/>
    <p:sldId id="276" r:id="rId32"/>
    <p:sldId id="277"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308" r:id="rId49"/>
    <p:sldId id="327" r:id="rId50"/>
    <p:sldId id="300" r:id="rId51"/>
    <p:sldId id="301" r:id="rId52"/>
    <p:sldId id="303" r:id="rId53"/>
    <p:sldId id="304" r:id="rId54"/>
    <p:sldId id="305" r:id="rId55"/>
    <p:sldId id="307" r:id="rId5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24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 Id="rId2"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 Id="rId2"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AE7E1-7650-5049-8A04-075FFA614CB8}" type="datetimeFigureOut">
              <a:rPr lang="it-IT" smtClean="0"/>
              <a:t>09/04/13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EA5E5-3AF1-8745-B376-E2E884E35849}" type="slidenum">
              <a:rPr lang="it-IT" smtClean="0"/>
              <a:t>‹n.›</a:t>
            </a:fld>
            <a:endParaRPr lang="it-IT"/>
          </a:p>
        </p:txBody>
      </p:sp>
    </p:spTree>
    <p:extLst>
      <p:ext uri="{BB962C8B-B14F-4D97-AF65-F5344CB8AC3E}">
        <p14:creationId xmlns:p14="http://schemas.microsoft.com/office/powerpoint/2010/main" val="35379001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FE7E0148-97DF-7947-9703-13A3E01028B2}" type="slidenum">
              <a:rPr lang="it-IT"/>
              <a:pPr/>
              <a:t>15</a:t>
            </a:fld>
            <a:endParaRPr lang="it-IT"/>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9761FD8-70AD-5644-9EE1-584471118D9E}" type="slidenum">
              <a:rPr lang="it-IT" smtClean="0"/>
              <a:pPr/>
              <a:t>21</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A57462CC-887F-1E45-83EF-8BB6869E3C4A}" type="slidenum">
              <a:rPr lang="it-IT"/>
              <a:pPr/>
              <a:t>25</a:t>
            </a:fld>
            <a:endParaRPr lang="it-IT"/>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3F307DD8-120C-724B-B5A9-7E95D9541EE0}" type="slidenum">
              <a:rPr lang="it-IT"/>
              <a:pPr/>
              <a:t>39</a:t>
            </a:fld>
            <a:endParaRPr lang="it-IT"/>
          </a:p>
        </p:txBody>
      </p:sp>
      <p:sp>
        <p:nvSpPr>
          <p:cNvPr id="47107"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lIns="88615" tIns="44307" rIns="88615" bIns="44307" anchor="ctr"/>
          <a:lstStyle/>
          <a:p>
            <a:endParaRPr lang="it-IT">
              <a:latin typeface="Calibri" charset="0"/>
            </a:endParaRPr>
          </a:p>
        </p:txBody>
      </p:sp>
      <p:sp>
        <p:nvSpPr>
          <p:cNvPr id="47108" name="Text Box 3"/>
          <p:cNvSpPr>
            <a:spLocks noGrp="1" noChangeArrowheads="1"/>
          </p:cNvSpPr>
          <p:nvPr>
            <p:ph type="body"/>
          </p:nvPr>
        </p:nvSpPr>
        <p:spPr bwMode="auto">
          <a:xfrm>
            <a:off x="685800" y="4343400"/>
            <a:ext cx="54816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643A8380-7995-7040-B3E9-C3EF19975EA8}" type="slidenum">
              <a:rPr lang="it-IT"/>
              <a:pPr/>
              <a:t>40</a:t>
            </a:fld>
            <a:endParaRPr lang="it-IT"/>
          </a:p>
        </p:txBody>
      </p:sp>
      <p:sp>
        <p:nvSpPr>
          <p:cNvPr id="49155"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lIns="88615" tIns="44307" rIns="88615" bIns="44307" anchor="ctr"/>
          <a:lstStyle/>
          <a:p>
            <a:endParaRPr lang="it-IT">
              <a:latin typeface="Calibri" charset="0"/>
            </a:endParaRPr>
          </a:p>
        </p:txBody>
      </p:sp>
      <p:sp>
        <p:nvSpPr>
          <p:cNvPr id="49156" name="Text Box 3"/>
          <p:cNvSpPr>
            <a:spLocks noGrp="1" noChangeArrowheads="1"/>
          </p:cNvSpPr>
          <p:nvPr>
            <p:ph type="body"/>
          </p:nvPr>
        </p:nvSpPr>
        <p:spPr bwMode="auto">
          <a:xfrm>
            <a:off x="685800" y="4343400"/>
            <a:ext cx="54816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58AE7F00-FE82-9A47-B6AD-FF92DCB18009}" type="slidenum">
              <a:rPr lang="it-IT"/>
              <a:pPr/>
              <a:t>44</a:t>
            </a:fld>
            <a:endParaRPr lang="it-IT"/>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A3FB4B9-3A9C-EB4E-A2CE-EB0B8E8BD97D}" type="datetimeFigureOut">
              <a:rPr lang="it-IT" smtClean="0"/>
              <a:t>09/04/13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265311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3FB4B9-3A9C-EB4E-A2CE-EB0B8E8BD97D}" type="datetimeFigureOut">
              <a:rPr lang="it-IT" smtClean="0"/>
              <a:t>09/04/13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340417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3FB4B9-3A9C-EB4E-A2CE-EB0B8E8BD97D}" type="datetimeFigureOut">
              <a:rPr lang="it-IT" smtClean="0"/>
              <a:t>09/04/13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423135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3FB4B9-3A9C-EB4E-A2CE-EB0B8E8BD97D}" type="datetimeFigureOut">
              <a:rPr lang="it-IT" smtClean="0"/>
              <a:t>09/04/13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403537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A3FB4B9-3A9C-EB4E-A2CE-EB0B8E8BD97D}" type="datetimeFigureOut">
              <a:rPr lang="it-IT" smtClean="0"/>
              <a:t>09/04/13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153223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A3FB4B9-3A9C-EB4E-A2CE-EB0B8E8BD97D}" type="datetimeFigureOut">
              <a:rPr lang="it-IT" smtClean="0"/>
              <a:t>09/04/13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122974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A3FB4B9-3A9C-EB4E-A2CE-EB0B8E8BD97D}" type="datetimeFigureOut">
              <a:rPr lang="it-IT" smtClean="0"/>
              <a:t>09/04/13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28174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A3FB4B9-3A9C-EB4E-A2CE-EB0B8E8BD97D}" type="datetimeFigureOut">
              <a:rPr lang="it-IT" smtClean="0"/>
              <a:t>09/04/13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123912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A3FB4B9-3A9C-EB4E-A2CE-EB0B8E8BD97D}" type="datetimeFigureOut">
              <a:rPr lang="it-IT" smtClean="0"/>
              <a:t>09/04/13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56465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A3FB4B9-3A9C-EB4E-A2CE-EB0B8E8BD97D}" type="datetimeFigureOut">
              <a:rPr lang="it-IT" smtClean="0"/>
              <a:t>09/04/13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273182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A3FB4B9-3A9C-EB4E-A2CE-EB0B8E8BD97D}" type="datetimeFigureOut">
              <a:rPr lang="it-IT" smtClean="0"/>
              <a:t>09/04/13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5383416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FB4B9-3A9C-EB4E-A2CE-EB0B8E8BD97D}" type="datetimeFigureOut">
              <a:rPr lang="it-IT" smtClean="0"/>
              <a:t>09/04/13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31073-3108-3644-9785-9A946A937ABA}" type="slidenum">
              <a:rPr lang="it-IT" smtClean="0"/>
              <a:t>‹n.›</a:t>
            </a:fld>
            <a:endParaRPr lang="it-IT"/>
          </a:p>
        </p:txBody>
      </p:sp>
    </p:spTree>
    <p:extLst>
      <p:ext uri="{BB962C8B-B14F-4D97-AF65-F5344CB8AC3E}">
        <p14:creationId xmlns:p14="http://schemas.microsoft.com/office/powerpoint/2010/main" val="2828669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8.jpeg"/><Relationship Id="rId5" Type="http://schemas.openxmlformats.org/officeDocument/2006/relationships/oleObject" Target="../embeddings/oleObject1.bin"/><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file:///\\localhost\Users\giorgioberton\Documents\LEZIONI%20PAT%20GEN%202012-13\Macintosh%20HD:Users:giorgioberton:Desktop:&#160;&#160;&#160;membr%20transport.docx!OLE_LINK1" TargetMode="External"/><Relationship Id="rId4" Type="http://schemas.openxmlformats.org/officeDocument/2006/relationships/image" Target="../media/image9.emf"/><Relationship Id="rId5" Type="http://schemas.openxmlformats.org/officeDocument/2006/relationships/oleObject" Target="file:///\\localhost\Users\giorgioberton\Documents\LEZIONI%20PAT%20GEN%202012-13\Macintosh%20HD:Users:giorgioberton:Desktop:&#160;&#160;&#160;membr%20transport.docx!OLE_LINK3" TargetMode="External"/><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file:///\\localhost\Users\giorgioberton\Documents\LEZIONI%20PAT%20GEN%202012-13\Macintosh%20HD:Users:giorgioberton:Desktop:&#160;&#160;&#160;membr%20transport.docx!OLE_LINK5" TargetMode="External"/><Relationship Id="rId4"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file:///\\localhost\Users\giorgioberton\Documents\LEZIONI%20PAT%20GEN%202012-13\Macintosh%20HD:Users:giorgioberton:Desktop:&#160;&#160;&#160;membr%20transport.docx!OLE_LINK7" TargetMode="External"/><Relationship Id="rId4" Type="http://schemas.openxmlformats.org/officeDocument/2006/relationships/image" Target="../media/image12.emf"/><Relationship Id="rId5" Type="http://schemas.openxmlformats.org/officeDocument/2006/relationships/oleObject" Target="file:///\\localhost\Users\giorgioberton\Documents\LEZIONI%20PAT%20GEN%202012-13\Macintosh%20HD:Users:giorgioberton:Desktop:&#160;&#160;&#160;membr%20transport.docx!OLE_LINK8" TargetMode="External"/><Relationship Id="rId6"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ajp.amjpathol.org/content/vol170/issue2/images/large/zjh0020771260003.jpeg" TargetMode="Externa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0.jpeg"/><Relationship Id="rId5" Type="http://schemas.openxmlformats.org/officeDocument/2006/relationships/oleObject" Target="../embeddings/oleObject2.bin"/><Relationship Id="rId6" Type="http://schemas.openxmlformats.org/officeDocument/2006/relationships/image" Target="../media/image7.png"/><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oleObject4.bin"/><Relationship Id="rId5" Type="http://schemas.openxmlformats.org/officeDocument/2006/relationships/image" Target="../media/image21.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6.png"/><Relationship Id="rId5" Type="http://schemas.openxmlformats.org/officeDocument/2006/relationships/oleObject" Target="../embeddings/oleObject6.bin"/><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4.jpeg"/><Relationship Id="rId5" Type="http://schemas.openxmlformats.org/officeDocument/2006/relationships/oleObject" Target="../embeddings/oleObject7.bin"/><Relationship Id="rId6" Type="http://schemas.openxmlformats.org/officeDocument/2006/relationships/image" Target="../media/image7.png"/><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Documento_di_Microsoft_Word_97_-_20041.doc"/><Relationship Id="rId5" Type="http://schemas.openxmlformats.org/officeDocument/2006/relationships/image" Target="../media/image38.w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oleObject10.bin"/><Relationship Id="rId5" Type="http://schemas.openxmlformats.org/officeDocument/2006/relationships/image" Target="../media/image21.png"/><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ch1f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957263"/>
            <a:ext cx="79152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Rectangle 5"/>
          <p:cNvSpPr>
            <a:spLocks noChangeArrowheads="1"/>
          </p:cNvSpPr>
          <p:nvPr/>
        </p:nvSpPr>
        <p:spPr bwMode="auto">
          <a:xfrm>
            <a:off x="1042988" y="1052513"/>
            <a:ext cx="720725" cy="215900"/>
          </a:xfrm>
          <a:prstGeom prst="rect">
            <a:avLst/>
          </a:prstGeom>
          <a:solidFill>
            <a:srgbClr val="FFCC00"/>
          </a:solidFill>
          <a:ln w="9525">
            <a:solidFill>
              <a:srgbClr val="FFCC00"/>
            </a:solidFill>
            <a:miter lim="800000"/>
            <a:headEnd/>
            <a:tailEnd/>
          </a:ln>
        </p:spPr>
        <p:txBody>
          <a:bodyPr wrap="none" anchor="ctr"/>
          <a:lstStyle/>
          <a:p>
            <a:endParaRPr lang="it-IT">
              <a:latin typeface="Calibri" charset="0"/>
            </a:endParaRPr>
          </a:p>
        </p:txBody>
      </p:sp>
      <p:sp>
        <p:nvSpPr>
          <p:cNvPr id="110598" name="Rectangle 6"/>
          <p:cNvSpPr>
            <a:spLocks noChangeArrowheads="1"/>
          </p:cNvSpPr>
          <p:nvPr/>
        </p:nvSpPr>
        <p:spPr bwMode="auto">
          <a:xfrm>
            <a:off x="971550" y="3933825"/>
            <a:ext cx="1079500" cy="358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599" name="Rectangle 7"/>
          <p:cNvSpPr>
            <a:spLocks noChangeArrowheads="1"/>
          </p:cNvSpPr>
          <p:nvPr/>
        </p:nvSpPr>
        <p:spPr bwMode="auto">
          <a:xfrm>
            <a:off x="6659563" y="2133600"/>
            <a:ext cx="7207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0" name="Rectangle 8"/>
          <p:cNvSpPr>
            <a:spLocks noChangeArrowheads="1"/>
          </p:cNvSpPr>
          <p:nvPr/>
        </p:nvSpPr>
        <p:spPr bwMode="auto">
          <a:xfrm>
            <a:off x="1042988" y="4365625"/>
            <a:ext cx="9366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1" name="Rectangle 9"/>
          <p:cNvSpPr>
            <a:spLocks noChangeArrowheads="1"/>
          </p:cNvSpPr>
          <p:nvPr/>
        </p:nvSpPr>
        <p:spPr bwMode="auto">
          <a:xfrm>
            <a:off x="6877050" y="3500438"/>
            <a:ext cx="720725" cy="28892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2" name="Rectangle 10"/>
          <p:cNvSpPr>
            <a:spLocks noChangeArrowheads="1"/>
          </p:cNvSpPr>
          <p:nvPr/>
        </p:nvSpPr>
        <p:spPr bwMode="auto">
          <a:xfrm>
            <a:off x="6948488" y="2852738"/>
            <a:ext cx="7207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3" name="Rectangle 11"/>
          <p:cNvSpPr>
            <a:spLocks noChangeArrowheads="1"/>
          </p:cNvSpPr>
          <p:nvPr/>
        </p:nvSpPr>
        <p:spPr bwMode="auto">
          <a:xfrm>
            <a:off x="6948488" y="3860800"/>
            <a:ext cx="647700" cy="360363"/>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4" name="Rectangle 12"/>
          <p:cNvSpPr>
            <a:spLocks noChangeArrowheads="1"/>
          </p:cNvSpPr>
          <p:nvPr/>
        </p:nvSpPr>
        <p:spPr bwMode="auto">
          <a:xfrm>
            <a:off x="1187450" y="1844675"/>
            <a:ext cx="863600" cy="360363"/>
          </a:xfrm>
          <a:prstGeom prst="rect">
            <a:avLst/>
          </a:prstGeom>
          <a:noFill/>
          <a:ln w="28575">
            <a:solidFill>
              <a:srgbClr val="99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5" name="Text Box 13"/>
          <p:cNvSpPr txBox="1">
            <a:spLocks noChangeArrowheads="1"/>
          </p:cNvSpPr>
          <p:nvPr/>
        </p:nvSpPr>
        <p:spPr bwMode="auto">
          <a:xfrm>
            <a:off x="5867400" y="1462088"/>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a:latin typeface="Arial Rounded MT Bold" charset="0"/>
              </a:rPr>
              <a:t>Cytoplasm</a:t>
            </a:r>
          </a:p>
        </p:txBody>
      </p:sp>
      <p:sp>
        <p:nvSpPr>
          <p:cNvPr id="110606" name="Line 14"/>
          <p:cNvSpPr>
            <a:spLocks noChangeShapeType="1"/>
          </p:cNvSpPr>
          <p:nvPr/>
        </p:nvSpPr>
        <p:spPr bwMode="auto">
          <a:xfrm flipV="1">
            <a:off x="4716463" y="1628775"/>
            <a:ext cx="1223962" cy="4318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607" name="Rectangle 15"/>
          <p:cNvSpPr>
            <a:spLocks noChangeArrowheads="1"/>
          </p:cNvSpPr>
          <p:nvPr/>
        </p:nvSpPr>
        <p:spPr bwMode="auto">
          <a:xfrm>
            <a:off x="5867400" y="1412875"/>
            <a:ext cx="792163" cy="360363"/>
          </a:xfrm>
          <a:prstGeom prst="rect">
            <a:avLst/>
          </a:prstGeom>
          <a:noFill/>
          <a:ln w="28575">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8" name="Text Box 16"/>
          <p:cNvSpPr txBox="1">
            <a:spLocks noChangeArrowheads="1"/>
          </p:cNvSpPr>
          <p:nvPr/>
        </p:nvSpPr>
        <p:spPr bwMode="auto">
          <a:xfrm>
            <a:off x="250825" y="620713"/>
            <a:ext cx="7727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latin typeface="Arial" charset="0"/>
              </a:rPr>
              <a:t>Ogni cellula è composta da diverse unità elementari rappresentate dagli organelli che ne consentono la funzione</a:t>
            </a:r>
          </a:p>
        </p:txBody>
      </p:sp>
      <p:sp>
        <p:nvSpPr>
          <p:cNvPr id="110609" name="Text Box 17"/>
          <p:cNvSpPr txBox="1">
            <a:spLocks noChangeArrowheads="1"/>
          </p:cNvSpPr>
          <p:nvPr/>
        </p:nvSpPr>
        <p:spPr bwMode="auto">
          <a:xfrm>
            <a:off x="179388" y="594995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latin typeface="Arial" charset="0"/>
              </a:rPr>
              <a:t>Lesioni (ereditate o acquisite) di specifiche molecole alterano la funzione di organelli con conseguente danno, </a:t>
            </a:r>
          </a:p>
          <a:p>
            <a:pPr algn="ctr"/>
            <a:r>
              <a:rPr lang="it-IT" sz="1200" b="1">
                <a:latin typeface="Arial" charset="0"/>
              </a:rPr>
              <a:t>ed eventualmente morte cellulare.</a:t>
            </a:r>
          </a:p>
        </p:txBody>
      </p:sp>
    </p:spTree>
    <p:extLst>
      <p:ext uri="{BB962C8B-B14F-4D97-AF65-F5344CB8AC3E}">
        <p14:creationId xmlns:p14="http://schemas.microsoft.com/office/powerpoint/2010/main" val="1629087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0608"/>
                                        </p:tgtEl>
                                        <p:attrNameLst>
                                          <p:attrName>style.visibility</p:attrName>
                                        </p:attrNameLst>
                                      </p:cBhvr>
                                      <p:to>
                                        <p:strVal val="visible"/>
                                      </p:to>
                                    </p:set>
                                    <p:anim calcmode="lin" valueType="num">
                                      <p:cBhvr additive="base">
                                        <p:cTn id="7" dur="500" fill="hold"/>
                                        <p:tgtEl>
                                          <p:spTgt spid="110608"/>
                                        </p:tgtEl>
                                        <p:attrNameLst>
                                          <p:attrName>ppt_x</p:attrName>
                                        </p:attrNameLst>
                                      </p:cBhvr>
                                      <p:tavLst>
                                        <p:tav tm="0">
                                          <p:val>
                                            <p:strVal val="#ppt_x"/>
                                          </p:val>
                                        </p:tav>
                                        <p:tav tm="100000">
                                          <p:val>
                                            <p:strVal val="#ppt_x"/>
                                          </p:val>
                                        </p:tav>
                                      </p:tavLst>
                                    </p:anim>
                                    <p:anim calcmode="lin" valueType="num">
                                      <p:cBhvr additive="base">
                                        <p:cTn id="8" dur="500" fill="hold"/>
                                        <p:tgtEl>
                                          <p:spTgt spid="11060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gtEl>
                                        <p:attrNameLst>
                                          <p:attrName>style.visibility</p:attrName>
                                        </p:attrNameLst>
                                      </p:cBhvr>
                                      <p:to>
                                        <p:strVal val="visible"/>
                                      </p:to>
                                    </p:set>
                                    <p:anim calcmode="lin" valueType="num">
                                      <p:cBhvr additive="base">
                                        <p:cTn id="13" dur="500" fill="hold"/>
                                        <p:tgtEl>
                                          <p:spTgt spid="110596"/>
                                        </p:tgtEl>
                                        <p:attrNameLst>
                                          <p:attrName>ppt_x</p:attrName>
                                        </p:attrNameLst>
                                      </p:cBhvr>
                                      <p:tavLst>
                                        <p:tav tm="0">
                                          <p:val>
                                            <p:strVal val="#ppt_x"/>
                                          </p:val>
                                        </p:tav>
                                        <p:tav tm="100000">
                                          <p:val>
                                            <p:strVal val="#ppt_x"/>
                                          </p:val>
                                        </p:tav>
                                      </p:tavLst>
                                    </p:anim>
                                    <p:anim calcmode="lin" valueType="num">
                                      <p:cBhvr additive="base">
                                        <p:cTn id="14" dur="500" fill="hold"/>
                                        <p:tgtEl>
                                          <p:spTgt spid="11059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0597"/>
                                        </p:tgtEl>
                                        <p:attrNameLst>
                                          <p:attrName>style.visibility</p:attrName>
                                        </p:attrNameLst>
                                      </p:cBhvr>
                                      <p:to>
                                        <p:strVal val="visible"/>
                                      </p:to>
                                    </p:set>
                                    <p:anim calcmode="lin" valueType="num">
                                      <p:cBhvr additive="base">
                                        <p:cTn id="17" dur="500" fill="hold"/>
                                        <p:tgtEl>
                                          <p:spTgt spid="110597"/>
                                        </p:tgtEl>
                                        <p:attrNameLst>
                                          <p:attrName>ppt_x</p:attrName>
                                        </p:attrNameLst>
                                      </p:cBhvr>
                                      <p:tavLst>
                                        <p:tav tm="0">
                                          <p:val>
                                            <p:strVal val="#ppt_x"/>
                                          </p:val>
                                        </p:tav>
                                        <p:tav tm="100000">
                                          <p:val>
                                            <p:strVal val="#ppt_x"/>
                                          </p:val>
                                        </p:tav>
                                      </p:tavLst>
                                    </p:anim>
                                    <p:anim calcmode="lin" valueType="num">
                                      <p:cBhvr additive="base">
                                        <p:cTn id="18" dur="500" fill="hold"/>
                                        <p:tgtEl>
                                          <p:spTgt spid="11059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0598"/>
                                        </p:tgtEl>
                                        <p:attrNameLst>
                                          <p:attrName>style.visibility</p:attrName>
                                        </p:attrNameLst>
                                      </p:cBhvr>
                                      <p:to>
                                        <p:strVal val="visible"/>
                                      </p:to>
                                    </p:set>
                                    <p:anim calcmode="lin" valueType="num">
                                      <p:cBhvr additive="base">
                                        <p:cTn id="21" dur="500" fill="hold"/>
                                        <p:tgtEl>
                                          <p:spTgt spid="110598"/>
                                        </p:tgtEl>
                                        <p:attrNameLst>
                                          <p:attrName>ppt_x</p:attrName>
                                        </p:attrNameLst>
                                      </p:cBhvr>
                                      <p:tavLst>
                                        <p:tav tm="0">
                                          <p:val>
                                            <p:strVal val="#ppt_x"/>
                                          </p:val>
                                        </p:tav>
                                        <p:tav tm="100000">
                                          <p:val>
                                            <p:strVal val="#ppt_x"/>
                                          </p:val>
                                        </p:tav>
                                      </p:tavLst>
                                    </p:anim>
                                    <p:anim calcmode="lin" valueType="num">
                                      <p:cBhvr additive="base">
                                        <p:cTn id="22" dur="500" fill="hold"/>
                                        <p:tgtEl>
                                          <p:spTgt spid="11059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0599"/>
                                        </p:tgtEl>
                                        <p:attrNameLst>
                                          <p:attrName>style.visibility</p:attrName>
                                        </p:attrNameLst>
                                      </p:cBhvr>
                                      <p:to>
                                        <p:strVal val="visible"/>
                                      </p:to>
                                    </p:set>
                                    <p:anim calcmode="lin" valueType="num">
                                      <p:cBhvr additive="base">
                                        <p:cTn id="25" dur="500" fill="hold"/>
                                        <p:tgtEl>
                                          <p:spTgt spid="110599"/>
                                        </p:tgtEl>
                                        <p:attrNameLst>
                                          <p:attrName>ppt_x</p:attrName>
                                        </p:attrNameLst>
                                      </p:cBhvr>
                                      <p:tavLst>
                                        <p:tav tm="0">
                                          <p:val>
                                            <p:strVal val="#ppt_x"/>
                                          </p:val>
                                        </p:tav>
                                        <p:tav tm="100000">
                                          <p:val>
                                            <p:strVal val="#ppt_x"/>
                                          </p:val>
                                        </p:tav>
                                      </p:tavLst>
                                    </p:anim>
                                    <p:anim calcmode="lin" valueType="num">
                                      <p:cBhvr additive="base">
                                        <p:cTn id="26" dur="500" fill="hold"/>
                                        <p:tgtEl>
                                          <p:spTgt spid="11059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0600"/>
                                        </p:tgtEl>
                                        <p:attrNameLst>
                                          <p:attrName>style.visibility</p:attrName>
                                        </p:attrNameLst>
                                      </p:cBhvr>
                                      <p:to>
                                        <p:strVal val="visible"/>
                                      </p:to>
                                    </p:set>
                                    <p:anim calcmode="lin" valueType="num">
                                      <p:cBhvr additive="base">
                                        <p:cTn id="29" dur="500" fill="hold"/>
                                        <p:tgtEl>
                                          <p:spTgt spid="110600"/>
                                        </p:tgtEl>
                                        <p:attrNameLst>
                                          <p:attrName>ppt_x</p:attrName>
                                        </p:attrNameLst>
                                      </p:cBhvr>
                                      <p:tavLst>
                                        <p:tav tm="0">
                                          <p:val>
                                            <p:strVal val="#ppt_x"/>
                                          </p:val>
                                        </p:tav>
                                        <p:tav tm="100000">
                                          <p:val>
                                            <p:strVal val="#ppt_x"/>
                                          </p:val>
                                        </p:tav>
                                      </p:tavLst>
                                    </p:anim>
                                    <p:anim calcmode="lin" valueType="num">
                                      <p:cBhvr additive="base">
                                        <p:cTn id="30" dur="500" fill="hold"/>
                                        <p:tgtEl>
                                          <p:spTgt spid="11060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0601"/>
                                        </p:tgtEl>
                                        <p:attrNameLst>
                                          <p:attrName>style.visibility</p:attrName>
                                        </p:attrNameLst>
                                      </p:cBhvr>
                                      <p:to>
                                        <p:strVal val="visible"/>
                                      </p:to>
                                    </p:set>
                                    <p:anim calcmode="lin" valueType="num">
                                      <p:cBhvr additive="base">
                                        <p:cTn id="33" dur="500" fill="hold"/>
                                        <p:tgtEl>
                                          <p:spTgt spid="110601"/>
                                        </p:tgtEl>
                                        <p:attrNameLst>
                                          <p:attrName>ppt_x</p:attrName>
                                        </p:attrNameLst>
                                      </p:cBhvr>
                                      <p:tavLst>
                                        <p:tav tm="0">
                                          <p:val>
                                            <p:strVal val="#ppt_x"/>
                                          </p:val>
                                        </p:tav>
                                        <p:tav tm="100000">
                                          <p:val>
                                            <p:strVal val="#ppt_x"/>
                                          </p:val>
                                        </p:tav>
                                      </p:tavLst>
                                    </p:anim>
                                    <p:anim calcmode="lin" valueType="num">
                                      <p:cBhvr additive="base">
                                        <p:cTn id="34" dur="500" fill="hold"/>
                                        <p:tgtEl>
                                          <p:spTgt spid="11060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0602"/>
                                        </p:tgtEl>
                                        <p:attrNameLst>
                                          <p:attrName>style.visibility</p:attrName>
                                        </p:attrNameLst>
                                      </p:cBhvr>
                                      <p:to>
                                        <p:strVal val="visible"/>
                                      </p:to>
                                    </p:set>
                                    <p:anim calcmode="lin" valueType="num">
                                      <p:cBhvr additive="base">
                                        <p:cTn id="37" dur="500" fill="hold"/>
                                        <p:tgtEl>
                                          <p:spTgt spid="110602"/>
                                        </p:tgtEl>
                                        <p:attrNameLst>
                                          <p:attrName>ppt_x</p:attrName>
                                        </p:attrNameLst>
                                      </p:cBhvr>
                                      <p:tavLst>
                                        <p:tav tm="0">
                                          <p:val>
                                            <p:strVal val="#ppt_x"/>
                                          </p:val>
                                        </p:tav>
                                        <p:tav tm="100000">
                                          <p:val>
                                            <p:strVal val="#ppt_x"/>
                                          </p:val>
                                        </p:tav>
                                      </p:tavLst>
                                    </p:anim>
                                    <p:anim calcmode="lin" valueType="num">
                                      <p:cBhvr additive="base">
                                        <p:cTn id="38" dur="500" fill="hold"/>
                                        <p:tgtEl>
                                          <p:spTgt spid="11060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0603"/>
                                        </p:tgtEl>
                                        <p:attrNameLst>
                                          <p:attrName>style.visibility</p:attrName>
                                        </p:attrNameLst>
                                      </p:cBhvr>
                                      <p:to>
                                        <p:strVal val="visible"/>
                                      </p:to>
                                    </p:set>
                                    <p:anim calcmode="lin" valueType="num">
                                      <p:cBhvr additive="base">
                                        <p:cTn id="41" dur="500" fill="hold"/>
                                        <p:tgtEl>
                                          <p:spTgt spid="110603"/>
                                        </p:tgtEl>
                                        <p:attrNameLst>
                                          <p:attrName>ppt_x</p:attrName>
                                        </p:attrNameLst>
                                      </p:cBhvr>
                                      <p:tavLst>
                                        <p:tav tm="0">
                                          <p:val>
                                            <p:strVal val="#ppt_x"/>
                                          </p:val>
                                        </p:tav>
                                        <p:tav tm="100000">
                                          <p:val>
                                            <p:strVal val="#ppt_x"/>
                                          </p:val>
                                        </p:tav>
                                      </p:tavLst>
                                    </p:anim>
                                    <p:anim calcmode="lin" valueType="num">
                                      <p:cBhvr additive="base">
                                        <p:cTn id="42" dur="500" fill="hold"/>
                                        <p:tgtEl>
                                          <p:spTgt spid="11060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0604"/>
                                        </p:tgtEl>
                                        <p:attrNameLst>
                                          <p:attrName>style.visibility</p:attrName>
                                        </p:attrNameLst>
                                      </p:cBhvr>
                                      <p:to>
                                        <p:strVal val="visible"/>
                                      </p:to>
                                    </p:set>
                                    <p:anim calcmode="lin" valueType="num">
                                      <p:cBhvr additive="base">
                                        <p:cTn id="45" dur="500" fill="hold"/>
                                        <p:tgtEl>
                                          <p:spTgt spid="110604"/>
                                        </p:tgtEl>
                                        <p:attrNameLst>
                                          <p:attrName>ppt_x</p:attrName>
                                        </p:attrNameLst>
                                      </p:cBhvr>
                                      <p:tavLst>
                                        <p:tav tm="0">
                                          <p:val>
                                            <p:strVal val="#ppt_x"/>
                                          </p:val>
                                        </p:tav>
                                        <p:tav tm="100000">
                                          <p:val>
                                            <p:strVal val="#ppt_x"/>
                                          </p:val>
                                        </p:tav>
                                      </p:tavLst>
                                    </p:anim>
                                    <p:anim calcmode="lin" valueType="num">
                                      <p:cBhvr additive="base">
                                        <p:cTn id="46" dur="500" fill="hold"/>
                                        <p:tgtEl>
                                          <p:spTgt spid="11060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0605"/>
                                        </p:tgtEl>
                                        <p:attrNameLst>
                                          <p:attrName>style.visibility</p:attrName>
                                        </p:attrNameLst>
                                      </p:cBhvr>
                                      <p:to>
                                        <p:strVal val="visible"/>
                                      </p:to>
                                    </p:set>
                                    <p:anim calcmode="lin" valueType="num">
                                      <p:cBhvr additive="base">
                                        <p:cTn id="49" dur="500" fill="hold"/>
                                        <p:tgtEl>
                                          <p:spTgt spid="110605"/>
                                        </p:tgtEl>
                                        <p:attrNameLst>
                                          <p:attrName>ppt_x</p:attrName>
                                        </p:attrNameLst>
                                      </p:cBhvr>
                                      <p:tavLst>
                                        <p:tav tm="0">
                                          <p:val>
                                            <p:strVal val="#ppt_x"/>
                                          </p:val>
                                        </p:tav>
                                        <p:tav tm="100000">
                                          <p:val>
                                            <p:strVal val="#ppt_x"/>
                                          </p:val>
                                        </p:tav>
                                      </p:tavLst>
                                    </p:anim>
                                    <p:anim calcmode="lin" valueType="num">
                                      <p:cBhvr additive="base">
                                        <p:cTn id="50" dur="500" fill="hold"/>
                                        <p:tgtEl>
                                          <p:spTgt spid="11060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0606"/>
                                        </p:tgtEl>
                                        <p:attrNameLst>
                                          <p:attrName>style.visibility</p:attrName>
                                        </p:attrNameLst>
                                      </p:cBhvr>
                                      <p:to>
                                        <p:strVal val="visible"/>
                                      </p:to>
                                    </p:set>
                                    <p:anim calcmode="lin" valueType="num">
                                      <p:cBhvr additive="base">
                                        <p:cTn id="53" dur="500" fill="hold"/>
                                        <p:tgtEl>
                                          <p:spTgt spid="110606"/>
                                        </p:tgtEl>
                                        <p:attrNameLst>
                                          <p:attrName>ppt_x</p:attrName>
                                        </p:attrNameLst>
                                      </p:cBhvr>
                                      <p:tavLst>
                                        <p:tav tm="0">
                                          <p:val>
                                            <p:strVal val="#ppt_x"/>
                                          </p:val>
                                        </p:tav>
                                        <p:tav tm="100000">
                                          <p:val>
                                            <p:strVal val="#ppt_x"/>
                                          </p:val>
                                        </p:tav>
                                      </p:tavLst>
                                    </p:anim>
                                    <p:anim calcmode="lin" valueType="num">
                                      <p:cBhvr additive="base">
                                        <p:cTn id="54" dur="500" fill="hold"/>
                                        <p:tgtEl>
                                          <p:spTgt spid="11060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0607"/>
                                        </p:tgtEl>
                                        <p:attrNameLst>
                                          <p:attrName>style.visibility</p:attrName>
                                        </p:attrNameLst>
                                      </p:cBhvr>
                                      <p:to>
                                        <p:strVal val="visible"/>
                                      </p:to>
                                    </p:set>
                                    <p:anim calcmode="lin" valueType="num">
                                      <p:cBhvr additive="base">
                                        <p:cTn id="57" dur="500" fill="hold"/>
                                        <p:tgtEl>
                                          <p:spTgt spid="110607"/>
                                        </p:tgtEl>
                                        <p:attrNameLst>
                                          <p:attrName>ppt_x</p:attrName>
                                        </p:attrNameLst>
                                      </p:cBhvr>
                                      <p:tavLst>
                                        <p:tav tm="0">
                                          <p:val>
                                            <p:strVal val="#ppt_x"/>
                                          </p:val>
                                        </p:tav>
                                        <p:tav tm="100000">
                                          <p:val>
                                            <p:strVal val="#ppt_x"/>
                                          </p:val>
                                        </p:tav>
                                      </p:tavLst>
                                    </p:anim>
                                    <p:anim calcmode="lin" valueType="num">
                                      <p:cBhvr additive="base">
                                        <p:cTn id="58" dur="500" fill="hold"/>
                                        <p:tgtEl>
                                          <p:spTgt spid="110607"/>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0609"/>
                                        </p:tgtEl>
                                        <p:attrNameLst>
                                          <p:attrName>style.visibility</p:attrName>
                                        </p:attrNameLst>
                                      </p:cBhvr>
                                      <p:to>
                                        <p:strVal val="visible"/>
                                      </p:to>
                                    </p:set>
                                    <p:anim calcmode="lin" valueType="num">
                                      <p:cBhvr additive="base">
                                        <p:cTn id="63" dur="500" fill="hold"/>
                                        <p:tgtEl>
                                          <p:spTgt spid="110609"/>
                                        </p:tgtEl>
                                        <p:attrNameLst>
                                          <p:attrName>ppt_x</p:attrName>
                                        </p:attrNameLst>
                                      </p:cBhvr>
                                      <p:tavLst>
                                        <p:tav tm="0">
                                          <p:val>
                                            <p:strVal val="#ppt_x"/>
                                          </p:val>
                                        </p:tav>
                                        <p:tav tm="100000">
                                          <p:val>
                                            <p:strVal val="#ppt_x"/>
                                          </p:val>
                                        </p:tav>
                                      </p:tavLst>
                                    </p:anim>
                                    <p:anim calcmode="lin" valueType="num">
                                      <p:cBhvr additive="base">
                                        <p:cTn id="64" dur="500" fill="hold"/>
                                        <p:tgtEl>
                                          <p:spTgt spid="110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P spid="110598" grpId="0" animBg="1"/>
      <p:bldP spid="110599" grpId="0" animBg="1"/>
      <p:bldP spid="110600" grpId="0" animBg="1"/>
      <p:bldP spid="110601" grpId="0" animBg="1"/>
      <p:bldP spid="110602" grpId="0" animBg="1"/>
      <p:bldP spid="110603" grpId="0" animBg="1"/>
      <p:bldP spid="110604" grpId="0" animBg="1"/>
      <p:bldP spid="110605" grpId="0"/>
      <p:bldP spid="110606" grpId="0" animBg="1"/>
      <p:bldP spid="110607" grpId="0" animBg="1"/>
      <p:bldP spid="110608" grpId="0"/>
      <p:bldP spid="11060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neurotrans releas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82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5735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fusion app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25475"/>
            <a:ext cx="6232525"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Line 3"/>
          <p:cNvSpPr>
            <a:spLocks noChangeShapeType="1"/>
          </p:cNvSpPr>
          <p:nvPr/>
        </p:nvSpPr>
        <p:spPr bwMode="auto">
          <a:xfrm>
            <a:off x="1905000" y="1371600"/>
            <a:ext cx="1143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67" name="Text Box 4"/>
          <p:cNvSpPr txBox="1">
            <a:spLocks noChangeArrowheads="1"/>
          </p:cNvSpPr>
          <p:nvPr/>
        </p:nvSpPr>
        <p:spPr bwMode="auto">
          <a:xfrm>
            <a:off x="838200" y="838200"/>
            <a:ext cx="153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a:latin typeface="Comic Sans MS" charset="0"/>
              </a:rPr>
              <a:t>Tossina tetanica</a:t>
            </a:r>
          </a:p>
          <a:p>
            <a:pPr eaLnBrk="1" hangingPunct="1"/>
            <a:r>
              <a:rPr lang="it-IT" sz="1400">
                <a:latin typeface="Comic Sans MS" charset="0"/>
              </a:rPr>
              <a:t>BONT B,D,F,G</a:t>
            </a:r>
          </a:p>
        </p:txBody>
      </p:sp>
      <p:sp>
        <p:nvSpPr>
          <p:cNvPr id="36868" name="Line 5"/>
          <p:cNvSpPr>
            <a:spLocks noChangeShapeType="1"/>
          </p:cNvSpPr>
          <p:nvPr/>
        </p:nvSpPr>
        <p:spPr bwMode="auto">
          <a:xfrm flipV="1">
            <a:off x="2362200" y="48006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69" name="Text Box 6"/>
          <p:cNvSpPr txBox="1">
            <a:spLocks noChangeArrowheads="1"/>
          </p:cNvSpPr>
          <p:nvPr/>
        </p:nvSpPr>
        <p:spPr bwMode="auto">
          <a:xfrm>
            <a:off x="1524000" y="5181600"/>
            <a:ext cx="858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a:latin typeface="Comic Sans MS" charset="0"/>
              </a:rPr>
              <a:t>BONT C</a:t>
            </a:r>
          </a:p>
        </p:txBody>
      </p:sp>
      <p:sp>
        <p:nvSpPr>
          <p:cNvPr id="36870" name="Line 7"/>
          <p:cNvSpPr>
            <a:spLocks noChangeShapeType="1"/>
          </p:cNvSpPr>
          <p:nvPr/>
        </p:nvSpPr>
        <p:spPr bwMode="auto">
          <a:xfrm flipH="1" flipV="1">
            <a:off x="4800600" y="4724400"/>
            <a:ext cx="914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71" name="Text Box 8"/>
          <p:cNvSpPr txBox="1">
            <a:spLocks noChangeArrowheads="1"/>
          </p:cNvSpPr>
          <p:nvPr/>
        </p:nvSpPr>
        <p:spPr bwMode="auto">
          <a:xfrm>
            <a:off x="5486400" y="5562600"/>
            <a:ext cx="1198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a:latin typeface="Comic Sans MS" charset="0"/>
              </a:rPr>
              <a:t>BONT A,C,E</a:t>
            </a:r>
          </a:p>
        </p:txBody>
      </p:sp>
    </p:spTree>
    <p:extLst>
      <p:ext uri="{BB962C8B-B14F-4D97-AF65-F5344CB8AC3E}">
        <p14:creationId xmlns:p14="http://schemas.microsoft.com/office/powerpoint/2010/main" val="4336474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195513" y="1773238"/>
            <a:ext cx="3529012" cy="3024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3669" name="Oval 5"/>
          <p:cNvSpPr>
            <a:spLocks noChangeArrowheads="1"/>
          </p:cNvSpPr>
          <p:nvPr/>
        </p:nvSpPr>
        <p:spPr bwMode="auto">
          <a:xfrm>
            <a:off x="5003800" y="4292600"/>
            <a:ext cx="144463" cy="144463"/>
          </a:xfrm>
          <a:prstGeom prst="ellipse">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113670" name="Oval 6"/>
          <p:cNvSpPr>
            <a:spLocks noChangeArrowheads="1"/>
          </p:cNvSpPr>
          <p:nvPr/>
        </p:nvSpPr>
        <p:spPr bwMode="auto">
          <a:xfrm>
            <a:off x="4787900" y="4221163"/>
            <a:ext cx="144463" cy="142875"/>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113671" name="AutoShape 7"/>
          <p:cNvSpPr>
            <a:spLocks noChangeArrowheads="1"/>
          </p:cNvSpPr>
          <p:nvPr/>
        </p:nvSpPr>
        <p:spPr bwMode="auto">
          <a:xfrm rot="5268304">
            <a:off x="4777582" y="4807743"/>
            <a:ext cx="203200" cy="182563"/>
          </a:xfrm>
          <a:prstGeom prst="moon">
            <a:avLst>
              <a:gd name="adj" fmla="val 50000"/>
            </a:avLst>
          </a:prstGeom>
          <a:solidFill>
            <a:srgbClr val="FF0000"/>
          </a:solidFill>
          <a:ln w="9525">
            <a:solidFill>
              <a:schemeClr val="tx1"/>
            </a:solidFill>
            <a:miter lim="800000"/>
            <a:headEnd/>
            <a:tailEnd/>
          </a:ln>
        </p:spPr>
        <p:txBody>
          <a:bodyPr wrap="none" anchor="ctr"/>
          <a:lstStyle/>
          <a:p>
            <a:endParaRPr lang="it-IT">
              <a:latin typeface="Calibri" charset="0"/>
            </a:endParaRPr>
          </a:p>
        </p:txBody>
      </p:sp>
      <p:sp>
        <p:nvSpPr>
          <p:cNvPr id="113672" name="Text Box 8"/>
          <p:cNvSpPr txBox="1">
            <a:spLocks noChangeArrowheads="1"/>
          </p:cNvSpPr>
          <p:nvPr/>
        </p:nvSpPr>
        <p:spPr bwMode="auto">
          <a:xfrm>
            <a:off x="4427538" y="5589588"/>
            <a:ext cx="4632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a:t>3. Componenti di vie di trasduzione del segnale</a:t>
            </a:r>
          </a:p>
          <a:p>
            <a:pPr algn="ctr"/>
            <a:r>
              <a:rPr lang="it-IT"/>
              <a:t>(inibizione o attivazione della trasduzione del segnale)</a:t>
            </a:r>
          </a:p>
        </p:txBody>
      </p:sp>
      <p:sp>
        <p:nvSpPr>
          <p:cNvPr id="113673" name="Line 9"/>
          <p:cNvSpPr>
            <a:spLocks noChangeShapeType="1"/>
          </p:cNvSpPr>
          <p:nvPr/>
        </p:nvSpPr>
        <p:spPr bwMode="auto">
          <a:xfrm>
            <a:off x="4876800" y="4573588"/>
            <a:ext cx="0" cy="2873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674" name="Line 10"/>
          <p:cNvSpPr>
            <a:spLocks noChangeShapeType="1"/>
          </p:cNvSpPr>
          <p:nvPr/>
        </p:nvSpPr>
        <p:spPr bwMode="auto">
          <a:xfrm>
            <a:off x="5076825" y="4437063"/>
            <a:ext cx="358775"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675" name="Text Box 11"/>
          <p:cNvSpPr txBox="1">
            <a:spLocks noChangeArrowheads="1"/>
          </p:cNvSpPr>
          <p:nvPr/>
        </p:nvSpPr>
        <p:spPr bwMode="auto">
          <a:xfrm>
            <a:off x="496888" y="692150"/>
            <a:ext cx="7473950" cy="584200"/>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Un</a:t>
            </a:r>
            <a:r>
              <a:rPr lang="ja-JP" altLang="it-IT" sz="1600" b="1"/>
              <a:t>’</a:t>
            </a:r>
            <a:r>
              <a:rPr lang="it-IT" sz="1600" b="1"/>
              <a:t>esotossina della </a:t>
            </a:r>
            <a:r>
              <a:rPr lang="it-IT" sz="1600" b="1" i="1"/>
              <a:t>Bordetella pertussis</a:t>
            </a:r>
            <a:r>
              <a:rPr lang="it-IT" sz="1600" b="1"/>
              <a:t> ADP-ribosila e inattiva (mantiene in uno stato</a:t>
            </a:r>
          </a:p>
          <a:p>
            <a:r>
              <a:rPr lang="it-IT" sz="1600" b="1"/>
              <a:t>legato al GDP) la subunità </a:t>
            </a:r>
            <a:r>
              <a:rPr lang="it-IT" sz="1600" b="1">
                <a:latin typeface="Symbol" charset="0"/>
              </a:rPr>
              <a:t>a</a:t>
            </a:r>
            <a:r>
              <a:rPr lang="it-IT" sz="1600" b="1" baseline="-25000"/>
              <a:t>i </a:t>
            </a:r>
            <a:r>
              <a:rPr lang="it-IT" sz="1600" b="1"/>
              <a:t>delle proteine G trimeriche</a:t>
            </a:r>
          </a:p>
        </p:txBody>
      </p:sp>
      <p:sp>
        <p:nvSpPr>
          <p:cNvPr id="113676" name="Text Box 12"/>
          <p:cNvSpPr txBox="1">
            <a:spLocks noChangeArrowheads="1"/>
          </p:cNvSpPr>
          <p:nvPr/>
        </p:nvSpPr>
        <p:spPr bwMode="auto">
          <a:xfrm>
            <a:off x="468313" y="1412875"/>
            <a:ext cx="7515225" cy="584200"/>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Le tossina colerica e l</a:t>
            </a:r>
            <a:r>
              <a:rPr lang="ja-JP" altLang="it-IT" sz="1600" b="1"/>
              <a:t>’</a:t>
            </a:r>
            <a:r>
              <a:rPr lang="it-IT" sz="1600" b="1"/>
              <a:t>enterotossina calore-sensibile di </a:t>
            </a:r>
            <a:r>
              <a:rPr lang="it-IT" sz="1600" b="1" i="1"/>
              <a:t>E. coli</a:t>
            </a:r>
            <a:r>
              <a:rPr lang="it-IT" sz="1600" b="1"/>
              <a:t> ADP-ribosilano e attivano</a:t>
            </a:r>
          </a:p>
          <a:p>
            <a:r>
              <a:rPr lang="it-IT" sz="1600" b="1"/>
              <a:t>(mantengono in uno stato legato al GTP) la subunità </a:t>
            </a:r>
            <a:r>
              <a:rPr lang="it-IT" sz="1600" b="1">
                <a:latin typeface="Symbol" charset="0"/>
              </a:rPr>
              <a:t>a</a:t>
            </a:r>
            <a:r>
              <a:rPr lang="it-IT" sz="1600" b="1" baseline="-25000"/>
              <a:t>s</a:t>
            </a:r>
            <a:r>
              <a:rPr lang="it-IT" sz="1600" b="1"/>
              <a:t> delle proteine G </a:t>
            </a:r>
            <a:r>
              <a:rPr lang="it-IT" sz="1600" b="1">
                <a:solidFill>
                  <a:srgbClr val="B9CDE5"/>
                </a:solidFill>
              </a:rPr>
              <a:t>trimeriche</a:t>
            </a:r>
            <a:r>
              <a:rPr lang="it-IT" sz="1600" b="1"/>
              <a:t> </a:t>
            </a:r>
          </a:p>
        </p:txBody>
      </p:sp>
      <p:sp>
        <p:nvSpPr>
          <p:cNvPr id="113677" name="Text Box 13"/>
          <p:cNvSpPr txBox="1">
            <a:spLocks noChangeArrowheads="1"/>
          </p:cNvSpPr>
          <p:nvPr/>
        </p:nvSpPr>
        <p:spPr bwMode="auto">
          <a:xfrm>
            <a:off x="468313" y="2133600"/>
            <a:ext cx="8313737" cy="584200"/>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Tossine dei Clostridi ADP-ribosilano o glucosilano molecole della famiglia della Rho GTPasi (Rho,</a:t>
            </a:r>
          </a:p>
          <a:p>
            <a:r>
              <a:rPr lang="it-IT" sz="1600" b="1"/>
              <a:t>Rac, CdC42) inattivandole</a:t>
            </a:r>
          </a:p>
        </p:txBody>
      </p:sp>
      <p:sp>
        <p:nvSpPr>
          <p:cNvPr id="113678" name="Text Box 14"/>
          <p:cNvSpPr txBox="1">
            <a:spLocks noChangeArrowheads="1"/>
          </p:cNvSpPr>
          <p:nvPr/>
        </p:nvSpPr>
        <p:spPr bwMode="auto">
          <a:xfrm>
            <a:off x="487363" y="2882900"/>
            <a:ext cx="8237537" cy="830263"/>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Una tossina della Yersinia pestis acetila in residui di Ser e Thr protein chinasi facenti parte della </a:t>
            </a:r>
          </a:p>
          <a:p>
            <a:r>
              <a:rPr lang="it-IT" sz="1600" b="1"/>
              <a:t>cascata delle MAP chinasi (MAP chinasi chinasi) e IKK</a:t>
            </a:r>
            <a:r>
              <a:rPr lang="it-IT" sz="1600" b="1">
                <a:latin typeface="Symbol" charset="0"/>
              </a:rPr>
              <a:t>b</a:t>
            </a:r>
            <a:r>
              <a:rPr lang="it-IT" sz="1600" b="1"/>
              <a:t>, inibendole e bloccando la cascata delle</a:t>
            </a:r>
          </a:p>
          <a:p>
            <a:r>
              <a:rPr lang="it-IT" sz="1600" b="1"/>
              <a:t>MAP chinasi e l</a:t>
            </a:r>
            <a:r>
              <a:rPr lang="ja-JP" altLang="it-IT" sz="1600" b="1"/>
              <a:t>’</a:t>
            </a:r>
            <a:r>
              <a:rPr lang="it-IT" sz="1600" b="1"/>
              <a:t>attivazione di NF</a:t>
            </a:r>
            <a:r>
              <a:rPr lang="it-IT" sz="1600" b="1">
                <a:latin typeface="Symbol" charset="0"/>
              </a:rPr>
              <a:t>k</a:t>
            </a:r>
            <a:r>
              <a:rPr lang="it-IT" sz="1600" b="1"/>
              <a:t>B</a:t>
            </a:r>
          </a:p>
        </p:txBody>
      </p:sp>
    </p:spTree>
    <p:extLst>
      <p:ext uri="{BB962C8B-B14F-4D97-AF65-F5344CB8AC3E}">
        <p14:creationId xmlns:p14="http://schemas.microsoft.com/office/powerpoint/2010/main" val="2202626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anim calcmode="lin" valueType="num">
                                      <p:cBhvr additive="base">
                                        <p:cTn id="7" dur="500" fill="hold"/>
                                        <p:tgtEl>
                                          <p:spTgt spid="113669"/>
                                        </p:tgtEl>
                                        <p:attrNameLst>
                                          <p:attrName>ppt_x</p:attrName>
                                        </p:attrNameLst>
                                      </p:cBhvr>
                                      <p:tavLst>
                                        <p:tav tm="0">
                                          <p:val>
                                            <p:strVal val="#ppt_x"/>
                                          </p:val>
                                        </p:tav>
                                        <p:tav tm="100000">
                                          <p:val>
                                            <p:strVal val="#ppt_x"/>
                                          </p:val>
                                        </p:tav>
                                      </p:tavLst>
                                    </p:anim>
                                    <p:anim calcmode="lin" valueType="num">
                                      <p:cBhvr additive="base">
                                        <p:cTn id="8" dur="500" fill="hold"/>
                                        <p:tgtEl>
                                          <p:spTgt spid="1136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3670"/>
                                        </p:tgtEl>
                                        <p:attrNameLst>
                                          <p:attrName>style.visibility</p:attrName>
                                        </p:attrNameLst>
                                      </p:cBhvr>
                                      <p:to>
                                        <p:strVal val="visible"/>
                                      </p:to>
                                    </p:set>
                                    <p:anim calcmode="lin" valueType="num">
                                      <p:cBhvr additive="base">
                                        <p:cTn id="11" dur="500" fill="hold"/>
                                        <p:tgtEl>
                                          <p:spTgt spid="113670"/>
                                        </p:tgtEl>
                                        <p:attrNameLst>
                                          <p:attrName>ppt_x</p:attrName>
                                        </p:attrNameLst>
                                      </p:cBhvr>
                                      <p:tavLst>
                                        <p:tav tm="0">
                                          <p:val>
                                            <p:strVal val="#ppt_x"/>
                                          </p:val>
                                        </p:tav>
                                        <p:tav tm="100000">
                                          <p:val>
                                            <p:strVal val="#ppt_x"/>
                                          </p:val>
                                        </p:tav>
                                      </p:tavLst>
                                    </p:anim>
                                    <p:anim calcmode="lin" valueType="num">
                                      <p:cBhvr additive="base">
                                        <p:cTn id="12" dur="500" fill="hold"/>
                                        <p:tgtEl>
                                          <p:spTgt spid="1136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3671"/>
                                        </p:tgtEl>
                                        <p:attrNameLst>
                                          <p:attrName>style.visibility</p:attrName>
                                        </p:attrNameLst>
                                      </p:cBhvr>
                                      <p:to>
                                        <p:strVal val="visible"/>
                                      </p:to>
                                    </p:set>
                                    <p:anim calcmode="lin" valueType="num">
                                      <p:cBhvr additive="base">
                                        <p:cTn id="15" dur="500" fill="hold"/>
                                        <p:tgtEl>
                                          <p:spTgt spid="113671"/>
                                        </p:tgtEl>
                                        <p:attrNameLst>
                                          <p:attrName>ppt_x</p:attrName>
                                        </p:attrNameLst>
                                      </p:cBhvr>
                                      <p:tavLst>
                                        <p:tav tm="0">
                                          <p:val>
                                            <p:strVal val="#ppt_x"/>
                                          </p:val>
                                        </p:tav>
                                        <p:tav tm="100000">
                                          <p:val>
                                            <p:strVal val="#ppt_x"/>
                                          </p:val>
                                        </p:tav>
                                      </p:tavLst>
                                    </p:anim>
                                    <p:anim calcmode="lin" valueType="num">
                                      <p:cBhvr additive="base">
                                        <p:cTn id="16" dur="500" fill="hold"/>
                                        <p:tgtEl>
                                          <p:spTgt spid="11367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3672"/>
                                        </p:tgtEl>
                                        <p:attrNameLst>
                                          <p:attrName>style.visibility</p:attrName>
                                        </p:attrNameLst>
                                      </p:cBhvr>
                                      <p:to>
                                        <p:strVal val="visible"/>
                                      </p:to>
                                    </p:set>
                                    <p:anim calcmode="lin" valueType="num">
                                      <p:cBhvr additive="base">
                                        <p:cTn id="19" dur="500" fill="hold"/>
                                        <p:tgtEl>
                                          <p:spTgt spid="113672"/>
                                        </p:tgtEl>
                                        <p:attrNameLst>
                                          <p:attrName>ppt_x</p:attrName>
                                        </p:attrNameLst>
                                      </p:cBhvr>
                                      <p:tavLst>
                                        <p:tav tm="0">
                                          <p:val>
                                            <p:strVal val="#ppt_x"/>
                                          </p:val>
                                        </p:tav>
                                        <p:tav tm="100000">
                                          <p:val>
                                            <p:strVal val="#ppt_x"/>
                                          </p:val>
                                        </p:tav>
                                      </p:tavLst>
                                    </p:anim>
                                    <p:anim calcmode="lin" valueType="num">
                                      <p:cBhvr additive="base">
                                        <p:cTn id="20" dur="500" fill="hold"/>
                                        <p:tgtEl>
                                          <p:spTgt spid="11367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3673"/>
                                        </p:tgtEl>
                                        <p:attrNameLst>
                                          <p:attrName>style.visibility</p:attrName>
                                        </p:attrNameLst>
                                      </p:cBhvr>
                                      <p:to>
                                        <p:strVal val="visible"/>
                                      </p:to>
                                    </p:set>
                                    <p:anim calcmode="lin" valueType="num">
                                      <p:cBhvr additive="base">
                                        <p:cTn id="23" dur="500" fill="hold"/>
                                        <p:tgtEl>
                                          <p:spTgt spid="113673"/>
                                        </p:tgtEl>
                                        <p:attrNameLst>
                                          <p:attrName>ppt_x</p:attrName>
                                        </p:attrNameLst>
                                      </p:cBhvr>
                                      <p:tavLst>
                                        <p:tav tm="0">
                                          <p:val>
                                            <p:strVal val="#ppt_x"/>
                                          </p:val>
                                        </p:tav>
                                        <p:tav tm="100000">
                                          <p:val>
                                            <p:strVal val="#ppt_x"/>
                                          </p:val>
                                        </p:tav>
                                      </p:tavLst>
                                    </p:anim>
                                    <p:anim calcmode="lin" valueType="num">
                                      <p:cBhvr additive="base">
                                        <p:cTn id="24" dur="500" fill="hold"/>
                                        <p:tgtEl>
                                          <p:spTgt spid="11367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3674"/>
                                        </p:tgtEl>
                                        <p:attrNameLst>
                                          <p:attrName>style.visibility</p:attrName>
                                        </p:attrNameLst>
                                      </p:cBhvr>
                                      <p:to>
                                        <p:strVal val="visible"/>
                                      </p:to>
                                    </p:set>
                                    <p:anim calcmode="lin" valueType="num">
                                      <p:cBhvr additive="base">
                                        <p:cTn id="27" dur="500" fill="hold"/>
                                        <p:tgtEl>
                                          <p:spTgt spid="113674"/>
                                        </p:tgtEl>
                                        <p:attrNameLst>
                                          <p:attrName>ppt_x</p:attrName>
                                        </p:attrNameLst>
                                      </p:cBhvr>
                                      <p:tavLst>
                                        <p:tav tm="0">
                                          <p:val>
                                            <p:strVal val="#ppt_x"/>
                                          </p:val>
                                        </p:tav>
                                        <p:tav tm="100000">
                                          <p:val>
                                            <p:strVal val="#ppt_x"/>
                                          </p:val>
                                        </p:tav>
                                      </p:tavLst>
                                    </p:anim>
                                    <p:anim calcmode="lin" valueType="num">
                                      <p:cBhvr additive="base">
                                        <p:cTn id="28" dur="500" fill="hold"/>
                                        <p:tgtEl>
                                          <p:spTgt spid="11367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3675"/>
                                        </p:tgtEl>
                                        <p:attrNameLst>
                                          <p:attrName>style.visibility</p:attrName>
                                        </p:attrNameLst>
                                      </p:cBhvr>
                                      <p:to>
                                        <p:strVal val="visible"/>
                                      </p:to>
                                    </p:set>
                                    <p:anim calcmode="lin" valueType="num">
                                      <p:cBhvr additive="base">
                                        <p:cTn id="33" dur="500" fill="hold"/>
                                        <p:tgtEl>
                                          <p:spTgt spid="113675"/>
                                        </p:tgtEl>
                                        <p:attrNameLst>
                                          <p:attrName>ppt_x</p:attrName>
                                        </p:attrNameLst>
                                      </p:cBhvr>
                                      <p:tavLst>
                                        <p:tav tm="0">
                                          <p:val>
                                            <p:strVal val="#ppt_x"/>
                                          </p:val>
                                        </p:tav>
                                        <p:tav tm="100000">
                                          <p:val>
                                            <p:strVal val="#ppt_x"/>
                                          </p:val>
                                        </p:tav>
                                      </p:tavLst>
                                    </p:anim>
                                    <p:anim calcmode="lin" valueType="num">
                                      <p:cBhvr additive="base">
                                        <p:cTn id="34" dur="500" fill="hold"/>
                                        <p:tgtEl>
                                          <p:spTgt spid="11367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3676"/>
                                        </p:tgtEl>
                                        <p:attrNameLst>
                                          <p:attrName>style.visibility</p:attrName>
                                        </p:attrNameLst>
                                      </p:cBhvr>
                                      <p:to>
                                        <p:strVal val="visible"/>
                                      </p:to>
                                    </p:set>
                                    <p:anim calcmode="lin" valueType="num">
                                      <p:cBhvr additive="base">
                                        <p:cTn id="39" dur="500" fill="hold"/>
                                        <p:tgtEl>
                                          <p:spTgt spid="113676"/>
                                        </p:tgtEl>
                                        <p:attrNameLst>
                                          <p:attrName>ppt_x</p:attrName>
                                        </p:attrNameLst>
                                      </p:cBhvr>
                                      <p:tavLst>
                                        <p:tav tm="0">
                                          <p:val>
                                            <p:strVal val="#ppt_x"/>
                                          </p:val>
                                        </p:tav>
                                        <p:tav tm="100000">
                                          <p:val>
                                            <p:strVal val="#ppt_x"/>
                                          </p:val>
                                        </p:tav>
                                      </p:tavLst>
                                    </p:anim>
                                    <p:anim calcmode="lin" valueType="num">
                                      <p:cBhvr additive="base">
                                        <p:cTn id="40" dur="500" fill="hold"/>
                                        <p:tgtEl>
                                          <p:spTgt spid="11367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3677"/>
                                        </p:tgtEl>
                                        <p:attrNameLst>
                                          <p:attrName>style.visibility</p:attrName>
                                        </p:attrNameLst>
                                      </p:cBhvr>
                                      <p:to>
                                        <p:strVal val="visible"/>
                                      </p:to>
                                    </p:set>
                                    <p:anim calcmode="lin" valueType="num">
                                      <p:cBhvr additive="base">
                                        <p:cTn id="45" dur="500" fill="hold"/>
                                        <p:tgtEl>
                                          <p:spTgt spid="113677"/>
                                        </p:tgtEl>
                                        <p:attrNameLst>
                                          <p:attrName>ppt_x</p:attrName>
                                        </p:attrNameLst>
                                      </p:cBhvr>
                                      <p:tavLst>
                                        <p:tav tm="0">
                                          <p:val>
                                            <p:strVal val="#ppt_x"/>
                                          </p:val>
                                        </p:tav>
                                        <p:tav tm="100000">
                                          <p:val>
                                            <p:strVal val="#ppt_x"/>
                                          </p:val>
                                        </p:tav>
                                      </p:tavLst>
                                    </p:anim>
                                    <p:anim calcmode="lin" valueType="num">
                                      <p:cBhvr additive="base">
                                        <p:cTn id="46" dur="500" fill="hold"/>
                                        <p:tgtEl>
                                          <p:spTgt spid="11367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3678"/>
                                        </p:tgtEl>
                                        <p:attrNameLst>
                                          <p:attrName>style.visibility</p:attrName>
                                        </p:attrNameLst>
                                      </p:cBhvr>
                                      <p:to>
                                        <p:strVal val="visible"/>
                                      </p:to>
                                    </p:set>
                                    <p:anim calcmode="lin" valueType="num">
                                      <p:cBhvr additive="base">
                                        <p:cTn id="51" dur="500" fill="hold"/>
                                        <p:tgtEl>
                                          <p:spTgt spid="113678"/>
                                        </p:tgtEl>
                                        <p:attrNameLst>
                                          <p:attrName>ppt_x</p:attrName>
                                        </p:attrNameLst>
                                      </p:cBhvr>
                                      <p:tavLst>
                                        <p:tav tm="0">
                                          <p:val>
                                            <p:strVal val="#ppt_x"/>
                                          </p:val>
                                        </p:tav>
                                        <p:tav tm="100000">
                                          <p:val>
                                            <p:strVal val="#ppt_x"/>
                                          </p:val>
                                        </p:tav>
                                      </p:tavLst>
                                    </p:anim>
                                    <p:anim calcmode="lin" valueType="num">
                                      <p:cBhvr additive="base">
                                        <p:cTn id="52" dur="500" fill="hold"/>
                                        <p:tgtEl>
                                          <p:spTgt spid="113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nimBg="1"/>
      <p:bldP spid="113670" grpId="0" animBg="1"/>
      <p:bldP spid="113671" grpId="0" animBg="1"/>
      <p:bldP spid="113672" grpId="0"/>
      <p:bldP spid="113673" grpId="0" animBg="1"/>
      <p:bldP spid="113674" grpId="0" animBg="1"/>
      <p:bldP spid="113675" grpId="0" animBg="1"/>
      <p:bldP spid="113676" grpId="0" animBg="1"/>
      <p:bldP spid="113677" grpId="0" animBg="1"/>
      <p:bldP spid="1136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2195513" y="1773238"/>
            <a:ext cx="3529012" cy="3024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4695" name="Line 7"/>
          <p:cNvSpPr>
            <a:spLocks noChangeShapeType="1"/>
          </p:cNvSpPr>
          <p:nvPr/>
        </p:nvSpPr>
        <p:spPr bwMode="auto">
          <a:xfrm flipH="1">
            <a:off x="1619250" y="4724400"/>
            <a:ext cx="720725"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4696" name="Text Box 8"/>
          <p:cNvSpPr txBox="1">
            <a:spLocks noChangeArrowheads="1"/>
          </p:cNvSpPr>
          <p:nvPr/>
        </p:nvSpPr>
        <p:spPr bwMode="auto">
          <a:xfrm>
            <a:off x="808038" y="5735638"/>
            <a:ext cx="2797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4. Componenti del citoscheletro</a:t>
            </a:r>
          </a:p>
        </p:txBody>
      </p:sp>
      <p:sp>
        <p:nvSpPr>
          <p:cNvPr id="114697" name="Line 9"/>
          <p:cNvSpPr>
            <a:spLocks noChangeShapeType="1"/>
          </p:cNvSpPr>
          <p:nvPr/>
        </p:nvSpPr>
        <p:spPr bwMode="auto">
          <a:xfrm flipV="1">
            <a:off x="2268538" y="4076700"/>
            <a:ext cx="71437" cy="5048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4698" name="Line 10"/>
          <p:cNvSpPr>
            <a:spLocks noChangeShapeType="1"/>
          </p:cNvSpPr>
          <p:nvPr/>
        </p:nvSpPr>
        <p:spPr bwMode="auto">
          <a:xfrm flipV="1">
            <a:off x="2268538" y="4149725"/>
            <a:ext cx="574675" cy="1428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4699" name="Line 11"/>
          <p:cNvSpPr>
            <a:spLocks noChangeShapeType="1"/>
          </p:cNvSpPr>
          <p:nvPr/>
        </p:nvSpPr>
        <p:spPr bwMode="auto">
          <a:xfrm flipH="1">
            <a:off x="2268538" y="4076700"/>
            <a:ext cx="215900" cy="5762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4700" name="Line 12"/>
          <p:cNvSpPr>
            <a:spLocks noChangeShapeType="1"/>
          </p:cNvSpPr>
          <p:nvPr/>
        </p:nvSpPr>
        <p:spPr bwMode="auto">
          <a:xfrm flipH="1">
            <a:off x="2339975" y="4149725"/>
            <a:ext cx="215900" cy="5032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4701" name="Line 13"/>
          <p:cNvSpPr>
            <a:spLocks noChangeShapeType="1"/>
          </p:cNvSpPr>
          <p:nvPr/>
        </p:nvSpPr>
        <p:spPr bwMode="auto">
          <a:xfrm flipV="1">
            <a:off x="2411413" y="4437063"/>
            <a:ext cx="936625" cy="2159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4702" name="Line 14"/>
          <p:cNvSpPr>
            <a:spLocks noChangeShapeType="1"/>
          </p:cNvSpPr>
          <p:nvPr/>
        </p:nvSpPr>
        <p:spPr bwMode="auto">
          <a:xfrm flipV="1">
            <a:off x="2411413" y="4149725"/>
            <a:ext cx="865187" cy="5032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4703" name="Line 15"/>
          <p:cNvSpPr>
            <a:spLocks noChangeShapeType="1"/>
          </p:cNvSpPr>
          <p:nvPr/>
        </p:nvSpPr>
        <p:spPr bwMode="auto">
          <a:xfrm>
            <a:off x="2484438" y="4292600"/>
            <a:ext cx="86360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4704" name="Text Box 16"/>
          <p:cNvSpPr txBox="1">
            <a:spLocks noChangeArrowheads="1"/>
          </p:cNvSpPr>
          <p:nvPr/>
        </p:nvSpPr>
        <p:spPr bwMode="auto">
          <a:xfrm>
            <a:off x="1247775" y="1268413"/>
            <a:ext cx="7769225" cy="369887"/>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Esotossine dei clostridi </a:t>
            </a:r>
            <a:r>
              <a:rPr lang="it-IT" sz="1600" b="1"/>
              <a:t>ADP</a:t>
            </a:r>
            <a:r>
              <a:rPr lang="it-IT" b="1"/>
              <a:t>-ribolisano G-actina disassemblando il citoscheletro.</a:t>
            </a:r>
          </a:p>
        </p:txBody>
      </p:sp>
      <p:sp>
        <p:nvSpPr>
          <p:cNvPr id="114705" name="Text Box 17"/>
          <p:cNvSpPr txBox="1">
            <a:spLocks noChangeArrowheads="1"/>
          </p:cNvSpPr>
          <p:nvPr/>
        </p:nvSpPr>
        <p:spPr bwMode="auto">
          <a:xfrm>
            <a:off x="1239838" y="1990725"/>
            <a:ext cx="6764337" cy="830263"/>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Componeneti superficiali si Shigella flexneri e Helicobacter pIlory inducono  </a:t>
            </a:r>
          </a:p>
          <a:p>
            <a:r>
              <a:rPr lang="it-IT" sz="1600" b="1"/>
              <a:t>indirettamente polimerizzazione dell</a:t>
            </a:r>
            <a:r>
              <a:rPr lang="ja-JP" altLang="it-IT" sz="1600" b="1"/>
              <a:t>’</a:t>
            </a:r>
            <a:r>
              <a:rPr lang="it-IT" sz="1600" b="1"/>
              <a:t>actina, favorendo l</a:t>
            </a:r>
            <a:r>
              <a:rPr lang="ja-JP" altLang="it-IT" sz="1600" b="1"/>
              <a:t>’</a:t>
            </a:r>
            <a:r>
              <a:rPr lang="it-IT" sz="1600" b="1"/>
              <a:t>internalizzazione e la</a:t>
            </a:r>
          </a:p>
          <a:p>
            <a:r>
              <a:rPr lang="it-IT" sz="1600" b="1"/>
              <a:t>mobilità intracellulare del microrganismo.</a:t>
            </a:r>
          </a:p>
        </p:txBody>
      </p:sp>
    </p:spTree>
    <p:extLst>
      <p:ext uri="{BB962C8B-B14F-4D97-AF65-F5344CB8AC3E}">
        <p14:creationId xmlns:p14="http://schemas.microsoft.com/office/powerpoint/2010/main" val="1960903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4695"/>
                                        </p:tgtEl>
                                        <p:attrNameLst>
                                          <p:attrName>style.visibility</p:attrName>
                                        </p:attrNameLst>
                                      </p:cBhvr>
                                      <p:to>
                                        <p:strVal val="visible"/>
                                      </p:to>
                                    </p:set>
                                    <p:anim calcmode="lin" valueType="num">
                                      <p:cBhvr additive="base">
                                        <p:cTn id="7" dur="500" fill="hold"/>
                                        <p:tgtEl>
                                          <p:spTgt spid="114695"/>
                                        </p:tgtEl>
                                        <p:attrNameLst>
                                          <p:attrName>ppt_x</p:attrName>
                                        </p:attrNameLst>
                                      </p:cBhvr>
                                      <p:tavLst>
                                        <p:tav tm="0">
                                          <p:val>
                                            <p:strVal val="#ppt_x"/>
                                          </p:val>
                                        </p:tav>
                                        <p:tav tm="100000">
                                          <p:val>
                                            <p:strVal val="#ppt_x"/>
                                          </p:val>
                                        </p:tav>
                                      </p:tavLst>
                                    </p:anim>
                                    <p:anim calcmode="lin" valueType="num">
                                      <p:cBhvr additive="base">
                                        <p:cTn id="8" dur="500" fill="hold"/>
                                        <p:tgtEl>
                                          <p:spTgt spid="1146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4696"/>
                                        </p:tgtEl>
                                        <p:attrNameLst>
                                          <p:attrName>style.visibility</p:attrName>
                                        </p:attrNameLst>
                                      </p:cBhvr>
                                      <p:to>
                                        <p:strVal val="visible"/>
                                      </p:to>
                                    </p:set>
                                    <p:anim calcmode="lin" valueType="num">
                                      <p:cBhvr additive="base">
                                        <p:cTn id="11" dur="500" fill="hold"/>
                                        <p:tgtEl>
                                          <p:spTgt spid="114696"/>
                                        </p:tgtEl>
                                        <p:attrNameLst>
                                          <p:attrName>ppt_x</p:attrName>
                                        </p:attrNameLst>
                                      </p:cBhvr>
                                      <p:tavLst>
                                        <p:tav tm="0">
                                          <p:val>
                                            <p:strVal val="#ppt_x"/>
                                          </p:val>
                                        </p:tav>
                                        <p:tav tm="100000">
                                          <p:val>
                                            <p:strVal val="#ppt_x"/>
                                          </p:val>
                                        </p:tav>
                                      </p:tavLst>
                                    </p:anim>
                                    <p:anim calcmode="lin" valueType="num">
                                      <p:cBhvr additive="base">
                                        <p:cTn id="12" dur="500" fill="hold"/>
                                        <p:tgtEl>
                                          <p:spTgt spid="11469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4697"/>
                                        </p:tgtEl>
                                        <p:attrNameLst>
                                          <p:attrName>style.visibility</p:attrName>
                                        </p:attrNameLst>
                                      </p:cBhvr>
                                      <p:to>
                                        <p:strVal val="visible"/>
                                      </p:to>
                                    </p:set>
                                    <p:anim calcmode="lin" valueType="num">
                                      <p:cBhvr additive="base">
                                        <p:cTn id="17" dur="500" fill="hold"/>
                                        <p:tgtEl>
                                          <p:spTgt spid="114697"/>
                                        </p:tgtEl>
                                        <p:attrNameLst>
                                          <p:attrName>ppt_x</p:attrName>
                                        </p:attrNameLst>
                                      </p:cBhvr>
                                      <p:tavLst>
                                        <p:tav tm="0">
                                          <p:val>
                                            <p:strVal val="#ppt_x"/>
                                          </p:val>
                                        </p:tav>
                                        <p:tav tm="100000">
                                          <p:val>
                                            <p:strVal val="#ppt_x"/>
                                          </p:val>
                                        </p:tav>
                                      </p:tavLst>
                                    </p:anim>
                                    <p:anim calcmode="lin" valueType="num">
                                      <p:cBhvr additive="base">
                                        <p:cTn id="18" dur="500" fill="hold"/>
                                        <p:tgtEl>
                                          <p:spTgt spid="11469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4698"/>
                                        </p:tgtEl>
                                        <p:attrNameLst>
                                          <p:attrName>style.visibility</p:attrName>
                                        </p:attrNameLst>
                                      </p:cBhvr>
                                      <p:to>
                                        <p:strVal val="visible"/>
                                      </p:to>
                                    </p:set>
                                    <p:anim calcmode="lin" valueType="num">
                                      <p:cBhvr additive="base">
                                        <p:cTn id="21" dur="500" fill="hold"/>
                                        <p:tgtEl>
                                          <p:spTgt spid="114698"/>
                                        </p:tgtEl>
                                        <p:attrNameLst>
                                          <p:attrName>ppt_x</p:attrName>
                                        </p:attrNameLst>
                                      </p:cBhvr>
                                      <p:tavLst>
                                        <p:tav tm="0">
                                          <p:val>
                                            <p:strVal val="#ppt_x"/>
                                          </p:val>
                                        </p:tav>
                                        <p:tav tm="100000">
                                          <p:val>
                                            <p:strVal val="#ppt_x"/>
                                          </p:val>
                                        </p:tav>
                                      </p:tavLst>
                                    </p:anim>
                                    <p:anim calcmode="lin" valueType="num">
                                      <p:cBhvr additive="base">
                                        <p:cTn id="22" dur="500" fill="hold"/>
                                        <p:tgtEl>
                                          <p:spTgt spid="11469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4699"/>
                                        </p:tgtEl>
                                        <p:attrNameLst>
                                          <p:attrName>style.visibility</p:attrName>
                                        </p:attrNameLst>
                                      </p:cBhvr>
                                      <p:to>
                                        <p:strVal val="visible"/>
                                      </p:to>
                                    </p:set>
                                    <p:anim calcmode="lin" valueType="num">
                                      <p:cBhvr additive="base">
                                        <p:cTn id="25" dur="500" fill="hold"/>
                                        <p:tgtEl>
                                          <p:spTgt spid="114699"/>
                                        </p:tgtEl>
                                        <p:attrNameLst>
                                          <p:attrName>ppt_x</p:attrName>
                                        </p:attrNameLst>
                                      </p:cBhvr>
                                      <p:tavLst>
                                        <p:tav tm="0">
                                          <p:val>
                                            <p:strVal val="#ppt_x"/>
                                          </p:val>
                                        </p:tav>
                                        <p:tav tm="100000">
                                          <p:val>
                                            <p:strVal val="#ppt_x"/>
                                          </p:val>
                                        </p:tav>
                                      </p:tavLst>
                                    </p:anim>
                                    <p:anim calcmode="lin" valueType="num">
                                      <p:cBhvr additive="base">
                                        <p:cTn id="26" dur="500" fill="hold"/>
                                        <p:tgtEl>
                                          <p:spTgt spid="11469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4700"/>
                                        </p:tgtEl>
                                        <p:attrNameLst>
                                          <p:attrName>style.visibility</p:attrName>
                                        </p:attrNameLst>
                                      </p:cBhvr>
                                      <p:to>
                                        <p:strVal val="visible"/>
                                      </p:to>
                                    </p:set>
                                    <p:anim calcmode="lin" valueType="num">
                                      <p:cBhvr additive="base">
                                        <p:cTn id="29" dur="500" fill="hold"/>
                                        <p:tgtEl>
                                          <p:spTgt spid="114700"/>
                                        </p:tgtEl>
                                        <p:attrNameLst>
                                          <p:attrName>ppt_x</p:attrName>
                                        </p:attrNameLst>
                                      </p:cBhvr>
                                      <p:tavLst>
                                        <p:tav tm="0">
                                          <p:val>
                                            <p:strVal val="#ppt_x"/>
                                          </p:val>
                                        </p:tav>
                                        <p:tav tm="100000">
                                          <p:val>
                                            <p:strVal val="#ppt_x"/>
                                          </p:val>
                                        </p:tav>
                                      </p:tavLst>
                                    </p:anim>
                                    <p:anim calcmode="lin" valueType="num">
                                      <p:cBhvr additive="base">
                                        <p:cTn id="30" dur="500" fill="hold"/>
                                        <p:tgtEl>
                                          <p:spTgt spid="11470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4701"/>
                                        </p:tgtEl>
                                        <p:attrNameLst>
                                          <p:attrName>style.visibility</p:attrName>
                                        </p:attrNameLst>
                                      </p:cBhvr>
                                      <p:to>
                                        <p:strVal val="visible"/>
                                      </p:to>
                                    </p:set>
                                    <p:anim calcmode="lin" valueType="num">
                                      <p:cBhvr additive="base">
                                        <p:cTn id="33" dur="500" fill="hold"/>
                                        <p:tgtEl>
                                          <p:spTgt spid="114701"/>
                                        </p:tgtEl>
                                        <p:attrNameLst>
                                          <p:attrName>ppt_x</p:attrName>
                                        </p:attrNameLst>
                                      </p:cBhvr>
                                      <p:tavLst>
                                        <p:tav tm="0">
                                          <p:val>
                                            <p:strVal val="#ppt_x"/>
                                          </p:val>
                                        </p:tav>
                                        <p:tav tm="100000">
                                          <p:val>
                                            <p:strVal val="#ppt_x"/>
                                          </p:val>
                                        </p:tav>
                                      </p:tavLst>
                                    </p:anim>
                                    <p:anim calcmode="lin" valueType="num">
                                      <p:cBhvr additive="base">
                                        <p:cTn id="34" dur="500" fill="hold"/>
                                        <p:tgtEl>
                                          <p:spTgt spid="11470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4702"/>
                                        </p:tgtEl>
                                        <p:attrNameLst>
                                          <p:attrName>style.visibility</p:attrName>
                                        </p:attrNameLst>
                                      </p:cBhvr>
                                      <p:to>
                                        <p:strVal val="visible"/>
                                      </p:to>
                                    </p:set>
                                    <p:anim calcmode="lin" valueType="num">
                                      <p:cBhvr additive="base">
                                        <p:cTn id="37" dur="500" fill="hold"/>
                                        <p:tgtEl>
                                          <p:spTgt spid="114702"/>
                                        </p:tgtEl>
                                        <p:attrNameLst>
                                          <p:attrName>ppt_x</p:attrName>
                                        </p:attrNameLst>
                                      </p:cBhvr>
                                      <p:tavLst>
                                        <p:tav tm="0">
                                          <p:val>
                                            <p:strVal val="#ppt_x"/>
                                          </p:val>
                                        </p:tav>
                                        <p:tav tm="100000">
                                          <p:val>
                                            <p:strVal val="#ppt_x"/>
                                          </p:val>
                                        </p:tav>
                                      </p:tavLst>
                                    </p:anim>
                                    <p:anim calcmode="lin" valueType="num">
                                      <p:cBhvr additive="base">
                                        <p:cTn id="38" dur="500" fill="hold"/>
                                        <p:tgtEl>
                                          <p:spTgt spid="11470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4703"/>
                                        </p:tgtEl>
                                        <p:attrNameLst>
                                          <p:attrName>style.visibility</p:attrName>
                                        </p:attrNameLst>
                                      </p:cBhvr>
                                      <p:to>
                                        <p:strVal val="visible"/>
                                      </p:to>
                                    </p:set>
                                    <p:anim calcmode="lin" valueType="num">
                                      <p:cBhvr additive="base">
                                        <p:cTn id="41" dur="500" fill="hold"/>
                                        <p:tgtEl>
                                          <p:spTgt spid="114703"/>
                                        </p:tgtEl>
                                        <p:attrNameLst>
                                          <p:attrName>ppt_x</p:attrName>
                                        </p:attrNameLst>
                                      </p:cBhvr>
                                      <p:tavLst>
                                        <p:tav tm="0">
                                          <p:val>
                                            <p:strVal val="#ppt_x"/>
                                          </p:val>
                                        </p:tav>
                                        <p:tav tm="100000">
                                          <p:val>
                                            <p:strVal val="#ppt_x"/>
                                          </p:val>
                                        </p:tav>
                                      </p:tavLst>
                                    </p:anim>
                                    <p:anim calcmode="lin" valueType="num">
                                      <p:cBhvr additive="base">
                                        <p:cTn id="42" dur="500" fill="hold"/>
                                        <p:tgtEl>
                                          <p:spTgt spid="11470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14704"/>
                                        </p:tgtEl>
                                        <p:attrNameLst>
                                          <p:attrName>style.visibility</p:attrName>
                                        </p:attrNameLst>
                                      </p:cBhvr>
                                      <p:to>
                                        <p:strVal val="visible"/>
                                      </p:to>
                                    </p:set>
                                    <p:anim calcmode="lin" valueType="num">
                                      <p:cBhvr additive="base">
                                        <p:cTn id="47" dur="500" fill="hold"/>
                                        <p:tgtEl>
                                          <p:spTgt spid="114704"/>
                                        </p:tgtEl>
                                        <p:attrNameLst>
                                          <p:attrName>ppt_x</p:attrName>
                                        </p:attrNameLst>
                                      </p:cBhvr>
                                      <p:tavLst>
                                        <p:tav tm="0">
                                          <p:val>
                                            <p:strVal val="#ppt_x"/>
                                          </p:val>
                                        </p:tav>
                                        <p:tav tm="100000">
                                          <p:val>
                                            <p:strVal val="#ppt_x"/>
                                          </p:val>
                                        </p:tav>
                                      </p:tavLst>
                                    </p:anim>
                                    <p:anim calcmode="lin" valueType="num">
                                      <p:cBhvr additive="base">
                                        <p:cTn id="48" dur="500" fill="hold"/>
                                        <p:tgtEl>
                                          <p:spTgt spid="114704"/>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14705"/>
                                        </p:tgtEl>
                                        <p:attrNameLst>
                                          <p:attrName>style.visibility</p:attrName>
                                        </p:attrNameLst>
                                      </p:cBhvr>
                                      <p:to>
                                        <p:strVal val="visible"/>
                                      </p:to>
                                    </p:set>
                                    <p:anim calcmode="lin" valueType="num">
                                      <p:cBhvr additive="base">
                                        <p:cTn id="53" dur="500" fill="hold"/>
                                        <p:tgtEl>
                                          <p:spTgt spid="114705"/>
                                        </p:tgtEl>
                                        <p:attrNameLst>
                                          <p:attrName>ppt_x</p:attrName>
                                        </p:attrNameLst>
                                      </p:cBhvr>
                                      <p:tavLst>
                                        <p:tav tm="0">
                                          <p:val>
                                            <p:strVal val="1+#ppt_w/2"/>
                                          </p:val>
                                        </p:tav>
                                        <p:tav tm="100000">
                                          <p:val>
                                            <p:strVal val="#ppt_x"/>
                                          </p:val>
                                        </p:tav>
                                      </p:tavLst>
                                    </p:anim>
                                    <p:anim calcmode="lin" valueType="num">
                                      <p:cBhvr additive="base">
                                        <p:cTn id="54" dur="500" fill="hold"/>
                                        <p:tgtEl>
                                          <p:spTgt spid="114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nimBg="1"/>
      <p:bldP spid="114696" grpId="0"/>
      <p:bldP spid="114697" grpId="0" animBg="1"/>
      <p:bldP spid="114698" grpId="0" animBg="1"/>
      <p:bldP spid="114699" grpId="0" animBg="1"/>
      <p:bldP spid="114700" grpId="0" animBg="1"/>
      <p:bldP spid="114701" grpId="0" animBg="1"/>
      <p:bldP spid="114702" grpId="0" animBg="1"/>
      <p:bldP spid="114703" grpId="0" animBg="1"/>
      <p:bldP spid="114704" grpId="0" animBg="1"/>
      <p:bldP spid="1147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9550"/>
            <a:ext cx="53340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Line 3"/>
          <p:cNvSpPr>
            <a:spLocks noChangeShapeType="1"/>
          </p:cNvSpPr>
          <p:nvPr/>
        </p:nvSpPr>
        <p:spPr bwMode="auto">
          <a:xfrm>
            <a:off x="4427538" y="836613"/>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16" name="Text Box 4"/>
          <p:cNvSpPr txBox="1">
            <a:spLocks noChangeArrowheads="1"/>
          </p:cNvSpPr>
          <p:nvPr/>
        </p:nvSpPr>
        <p:spPr bwMode="auto">
          <a:xfrm>
            <a:off x="6011863" y="692150"/>
            <a:ext cx="29511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i="1">
                <a:latin typeface="Times New Roman" charset="0"/>
              </a:rPr>
              <a:t>Salmonelle e Shigelle</a:t>
            </a:r>
            <a:r>
              <a:rPr lang="it-IT" sz="1400">
                <a:latin typeface="Times New Roman" charset="0"/>
              </a:rPr>
              <a:t> traslocano</a:t>
            </a:r>
          </a:p>
          <a:p>
            <a:pPr eaLnBrk="1" hangingPunct="1"/>
            <a:r>
              <a:rPr lang="it-IT" sz="1400">
                <a:latin typeface="Times New Roman" charset="0"/>
              </a:rPr>
              <a:t>proteine effettrici nella cellula ospite </a:t>
            </a:r>
          </a:p>
          <a:p>
            <a:pPr eaLnBrk="1" hangingPunct="1"/>
            <a:r>
              <a:rPr lang="it-IT" sz="1400">
                <a:latin typeface="Times New Roman" charset="0"/>
              </a:rPr>
              <a:t>stimolando la formazione di ruffles di</a:t>
            </a:r>
          </a:p>
          <a:p>
            <a:pPr eaLnBrk="1" hangingPunct="1"/>
            <a:r>
              <a:rPr lang="it-IT" sz="1400">
                <a:latin typeface="Times New Roman" charset="0"/>
              </a:rPr>
              <a:t>membrana che internalizzano il battere</a:t>
            </a:r>
          </a:p>
        </p:txBody>
      </p:sp>
      <p:sp>
        <p:nvSpPr>
          <p:cNvPr id="13317" name="Text Box 5"/>
          <p:cNvSpPr txBox="1">
            <a:spLocks noChangeArrowheads="1"/>
          </p:cNvSpPr>
          <p:nvPr/>
        </p:nvSpPr>
        <p:spPr bwMode="auto">
          <a:xfrm>
            <a:off x="5703888" y="1843088"/>
            <a:ext cx="34147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i="1">
                <a:latin typeface="Times New Roman" charset="0"/>
              </a:rPr>
              <a:t>Shigella</a:t>
            </a:r>
            <a:r>
              <a:rPr lang="it-IT" sz="1400">
                <a:latin typeface="Times New Roman" charset="0"/>
              </a:rPr>
              <a:t>, </a:t>
            </a:r>
            <a:r>
              <a:rPr lang="it-IT" sz="1400" i="1">
                <a:latin typeface="Times New Roman" charset="0"/>
              </a:rPr>
              <a:t>Listeria</a:t>
            </a:r>
            <a:r>
              <a:rPr lang="it-IT" sz="1400">
                <a:latin typeface="Times New Roman" charset="0"/>
              </a:rPr>
              <a:t> e </a:t>
            </a:r>
            <a:r>
              <a:rPr lang="it-IT" sz="1400" i="1">
                <a:latin typeface="Times New Roman" charset="0"/>
              </a:rPr>
              <a:t>Rickettsia </a:t>
            </a:r>
            <a:r>
              <a:rPr lang="it-IT" sz="1400">
                <a:latin typeface="Times New Roman" charset="0"/>
              </a:rPr>
              <a:t>escono dal</a:t>
            </a:r>
          </a:p>
          <a:p>
            <a:pPr eaLnBrk="1" hangingPunct="1"/>
            <a:r>
              <a:rPr lang="it-IT" sz="1400">
                <a:latin typeface="Times New Roman" charset="0"/>
              </a:rPr>
              <a:t>vacuolo e inducono la formazione actina fila-</a:t>
            </a:r>
          </a:p>
          <a:p>
            <a:pPr eaLnBrk="1" hangingPunct="1"/>
            <a:r>
              <a:rPr lang="it-IT" sz="1400">
                <a:latin typeface="Times New Roman" charset="0"/>
              </a:rPr>
              <a:t>mentosa. </a:t>
            </a:r>
          </a:p>
        </p:txBody>
      </p:sp>
      <p:sp>
        <p:nvSpPr>
          <p:cNvPr id="13318" name="Line 6"/>
          <p:cNvSpPr>
            <a:spLocks noChangeShapeType="1"/>
          </p:cNvSpPr>
          <p:nvPr/>
        </p:nvSpPr>
        <p:spPr bwMode="auto">
          <a:xfrm flipV="1">
            <a:off x="4716463" y="2276475"/>
            <a:ext cx="1008062"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19" name="Text Box 7"/>
          <p:cNvSpPr txBox="1">
            <a:spLocks noChangeArrowheads="1"/>
          </p:cNvSpPr>
          <p:nvPr/>
        </p:nvSpPr>
        <p:spPr bwMode="auto">
          <a:xfrm>
            <a:off x="5703888" y="2924175"/>
            <a:ext cx="3524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i="1">
                <a:latin typeface="Times New Roman" charset="0"/>
              </a:rPr>
              <a:t>Legionella</a:t>
            </a:r>
            <a:r>
              <a:rPr lang="it-IT" sz="1400">
                <a:latin typeface="Times New Roman" charset="0"/>
              </a:rPr>
              <a:t> e </a:t>
            </a:r>
            <a:r>
              <a:rPr lang="it-IT" sz="1400" i="1">
                <a:latin typeface="Times New Roman" charset="0"/>
              </a:rPr>
              <a:t>Brucella</a:t>
            </a:r>
            <a:r>
              <a:rPr lang="it-IT" sz="1400">
                <a:latin typeface="Times New Roman" charset="0"/>
              </a:rPr>
              <a:t> inducono la formazione</a:t>
            </a:r>
          </a:p>
          <a:p>
            <a:pPr eaLnBrk="1" hangingPunct="1"/>
            <a:r>
              <a:rPr lang="it-IT" sz="1400">
                <a:latin typeface="Times New Roman" charset="0"/>
              </a:rPr>
              <a:t>di un vacuolo con diverse membrane e si repli-</a:t>
            </a:r>
          </a:p>
          <a:p>
            <a:pPr eaLnBrk="1" hangingPunct="1"/>
            <a:r>
              <a:rPr lang="it-IT" sz="1400">
                <a:latin typeface="Times New Roman" charset="0"/>
              </a:rPr>
              <a:t>cano nel REL</a:t>
            </a:r>
          </a:p>
        </p:txBody>
      </p:sp>
      <p:sp>
        <p:nvSpPr>
          <p:cNvPr id="13320" name="Text Box 8"/>
          <p:cNvSpPr txBox="1">
            <a:spLocks noChangeArrowheads="1"/>
          </p:cNvSpPr>
          <p:nvPr/>
        </p:nvSpPr>
        <p:spPr bwMode="auto">
          <a:xfrm>
            <a:off x="5632450" y="3932238"/>
            <a:ext cx="34512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i="1">
                <a:latin typeface="Times New Roman" charset="0"/>
              </a:rPr>
              <a:t>Mycobacterium</a:t>
            </a:r>
            <a:r>
              <a:rPr lang="it-IT" sz="1400">
                <a:latin typeface="Times New Roman" charset="0"/>
              </a:rPr>
              <a:t> e </a:t>
            </a:r>
            <a:r>
              <a:rPr lang="it-IT" sz="1400" i="1">
                <a:latin typeface="Times New Roman" charset="0"/>
              </a:rPr>
              <a:t>Salmonella</a:t>
            </a:r>
            <a:r>
              <a:rPr lang="it-IT" sz="1400">
                <a:latin typeface="Times New Roman" charset="0"/>
              </a:rPr>
              <a:t> bloccano la ma-</a:t>
            </a:r>
          </a:p>
          <a:p>
            <a:pPr eaLnBrk="1" hangingPunct="1"/>
            <a:r>
              <a:rPr lang="it-IT" sz="1400">
                <a:latin typeface="Times New Roman" charset="0"/>
              </a:rPr>
              <a:t>turazione del vacuolo di fagocitosi</a:t>
            </a:r>
          </a:p>
        </p:txBody>
      </p:sp>
      <p:sp>
        <p:nvSpPr>
          <p:cNvPr id="13321" name="Line 9"/>
          <p:cNvSpPr>
            <a:spLocks noChangeShapeType="1"/>
          </p:cNvSpPr>
          <p:nvPr/>
        </p:nvSpPr>
        <p:spPr bwMode="auto">
          <a:xfrm flipV="1">
            <a:off x="4643438" y="3284538"/>
            <a:ext cx="10080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22" name="Line 10"/>
          <p:cNvSpPr>
            <a:spLocks noChangeShapeType="1"/>
          </p:cNvSpPr>
          <p:nvPr/>
        </p:nvSpPr>
        <p:spPr bwMode="auto">
          <a:xfrm flipV="1">
            <a:off x="5292725" y="4221163"/>
            <a:ext cx="4318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54" name="Rectangle 11"/>
          <p:cNvSpPr>
            <a:spLocks noChangeArrowheads="1"/>
          </p:cNvSpPr>
          <p:nvPr/>
        </p:nvSpPr>
        <p:spPr bwMode="auto">
          <a:xfrm>
            <a:off x="3059113" y="5445125"/>
            <a:ext cx="2592387" cy="1412875"/>
          </a:xfrm>
          <a:prstGeom prst="rect">
            <a:avLst/>
          </a:prstGeom>
          <a:solidFill>
            <a:schemeClr val="bg1"/>
          </a:solidFill>
          <a:ln w="9525">
            <a:solidFill>
              <a:schemeClr val="bg1"/>
            </a:solidFill>
            <a:miter lim="800000"/>
            <a:headEnd/>
            <a:tailEnd/>
          </a:ln>
        </p:spPr>
        <p:txBody>
          <a:bodyPr wrap="none" anchor="ctr"/>
          <a:lstStyle/>
          <a:p>
            <a:endParaRPr lang="it-IT"/>
          </a:p>
        </p:txBody>
      </p:sp>
    </p:spTree>
    <p:extLst>
      <p:ext uri="{BB962C8B-B14F-4D97-AF65-F5344CB8AC3E}">
        <p14:creationId xmlns:p14="http://schemas.microsoft.com/office/powerpoint/2010/main" val="1721534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5"/>
                                        </p:tgtEl>
                                        <p:attrNameLst>
                                          <p:attrName>style.visibility</p:attrName>
                                        </p:attrNameLst>
                                      </p:cBhvr>
                                      <p:to>
                                        <p:strVal val="visible"/>
                                      </p:to>
                                    </p:set>
                                    <p:anim calcmode="lin" valueType="num">
                                      <p:cBhvr additive="base">
                                        <p:cTn id="11" dur="500" fill="hold"/>
                                        <p:tgtEl>
                                          <p:spTgt spid="13315"/>
                                        </p:tgtEl>
                                        <p:attrNameLst>
                                          <p:attrName>ppt_x</p:attrName>
                                        </p:attrNameLst>
                                      </p:cBhvr>
                                      <p:tavLst>
                                        <p:tav tm="0">
                                          <p:val>
                                            <p:strVal val="#ppt_x"/>
                                          </p:val>
                                        </p:tav>
                                        <p:tav tm="100000">
                                          <p:val>
                                            <p:strVal val="#ppt_x"/>
                                          </p:val>
                                        </p:tav>
                                      </p:tavLst>
                                    </p:anim>
                                    <p:anim calcmode="lin" valueType="num">
                                      <p:cBhvr additive="base">
                                        <p:cTn id="12"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 calcmode="lin" valueType="num">
                                      <p:cBhvr additive="base">
                                        <p:cTn id="17" dur="500" fill="hold"/>
                                        <p:tgtEl>
                                          <p:spTgt spid="13317"/>
                                        </p:tgtEl>
                                        <p:attrNameLst>
                                          <p:attrName>ppt_x</p:attrName>
                                        </p:attrNameLst>
                                      </p:cBhvr>
                                      <p:tavLst>
                                        <p:tav tm="0">
                                          <p:val>
                                            <p:strVal val="#ppt_x"/>
                                          </p:val>
                                        </p:tav>
                                        <p:tav tm="100000">
                                          <p:val>
                                            <p:strVal val="#ppt_x"/>
                                          </p:val>
                                        </p:tav>
                                      </p:tavLst>
                                    </p:anim>
                                    <p:anim calcmode="lin" valueType="num">
                                      <p:cBhvr additive="base">
                                        <p:cTn id="18" dur="500" fill="hold"/>
                                        <p:tgtEl>
                                          <p:spTgt spid="133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318"/>
                                        </p:tgtEl>
                                        <p:attrNameLst>
                                          <p:attrName>style.visibility</p:attrName>
                                        </p:attrNameLst>
                                      </p:cBhvr>
                                      <p:to>
                                        <p:strVal val="visible"/>
                                      </p:to>
                                    </p:set>
                                    <p:anim calcmode="lin" valueType="num">
                                      <p:cBhvr additive="base">
                                        <p:cTn id="21" dur="500" fill="hold"/>
                                        <p:tgtEl>
                                          <p:spTgt spid="13318"/>
                                        </p:tgtEl>
                                        <p:attrNameLst>
                                          <p:attrName>ppt_x</p:attrName>
                                        </p:attrNameLst>
                                      </p:cBhvr>
                                      <p:tavLst>
                                        <p:tav tm="0">
                                          <p:val>
                                            <p:strVal val="#ppt_x"/>
                                          </p:val>
                                        </p:tav>
                                        <p:tav tm="100000">
                                          <p:val>
                                            <p:strVal val="#ppt_x"/>
                                          </p:val>
                                        </p:tav>
                                      </p:tavLst>
                                    </p:anim>
                                    <p:anim calcmode="lin" valueType="num">
                                      <p:cBhvr additive="base">
                                        <p:cTn id="22"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19"/>
                                        </p:tgtEl>
                                        <p:attrNameLst>
                                          <p:attrName>style.visibility</p:attrName>
                                        </p:attrNameLst>
                                      </p:cBhvr>
                                      <p:to>
                                        <p:strVal val="visible"/>
                                      </p:to>
                                    </p:set>
                                    <p:anim calcmode="lin" valueType="num">
                                      <p:cBhvr additive="base">
                                        <p:cTn id="27" dur="500" fill="hold"/>
                                        <p:tgtEl>
                                          <p:spTgt spid="13319"/>
                                        </p:tgtEl>
                                        <p:attrNameLst>
                                          <p:attrName>ppt_x</p:attrName>
                                        </p:attrNameLst>
                                      </p:cBhvr>
                                      <p:tavLst>
                                        <p:tav tm="0">
                                          <p:val>
                                            <p:strVal val="#ppt_x"/>
                                          </p:val>
                                        </p:tav>
                                        <p:tav tm="100000">
                                          <p:val>
                                            <p:strVal val="#ppt_x"/>
                                          </p:val>
                                        </p:tav>
                                      </p:tavLst>
                                    </p:anim>
                                    <p:anim calcmode="lin" valueType="num">
                                      <p:cBhvr additive="base">
                                        <p:cTn id="28" dur="500" fill="hold"/>
                                        <p:tgtEl>
                                          <p:spTgt spid="133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1"/>
                                        </p:tgtEl>
                                        <p:attrNameLst>
                                          <p:attrName>style.visibility</p:attrName>
                                        </p:attrNameLst>
                                      </p:cBhvr>
                                      <p:to>
                                        <p:strVal val="visible"/>
                                      </p:to>
                                    </p:set>
                                    <p:anim calcmode="lin" valueType="num">
                                      <p:cBhvr additive="base">
                                        <p:cTn id="31" dur="500" fill="hold"/>
                                        <p:tgtEl>
                                          <p:spTgt spid="13321"/>
                                        </p:tgtEl>
                                        <p:attrNameLst>
                                          <p:attrName>ppt_x</p:attrName>
                                        </p:attrNameLst>
                                      </p:cBhvr>
                                      <p:tavLst>
                                        <p:tav tm="0">
                                          <p:val>
                                            <p:strVal val="#ppt_x"/>
                                          </p:val>
                                        </p:tav>
                                        <p:tav tm="100000">
                                          <p:val>
                                            <p:strVal val="#ppt_x"/>
                                          </p:val>
                                        </p:tav>
                                      </p:tavLst>
                                    </p:anim>
                                    <p:anim calcmode="lin" valueType="num">
                                      <p:cBhvr additive="base">
                                        <p:cTn id="32"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20"/>
                                        </p:tgtEl>
                                        <p:attrNameLst>
                                          <p:attrName>style.visibility</p:attrName>
                                        </p:attrNameLst>
                                      </p:cBhvr>
                                      <p:to>
                                        <p:strVal val="visible"/>
                                      </p:to>
                                    </p:set>
                                    <p:anim calcmode="lin" valueType="num">
                                      <p:cBhvr additive="base">
                                        <p:cTn id="37" dur="500" fill="hold"/>
                                        <p:tgtEl>
                                          <p:spTgt spid="13320"/>
                                        </p:tgtEl>
                                        <p:attrNameLst>
                                          <p:attrName>ppt_x</p:attrName>
                                        </p:attrNameLst>
                                      </p:cBhvr>
                                      <p:tavLst>
                                        <p:tav tm="0">
                                          <p:val>
                                            <p:strVal val="#ppt_x"/>
                                          </p:val>
                                        </p:tav>
                                        <p:tav tm="100000">
                                          <p:val>
                                            <p:strVal val="#ppt_x"/>
                                          </p:val>
                                        </p:tav>
                                      </p:tavLst>
                                    </p:anim>
                                    <p:anim calcmode="lin" valueType="num">
                                      <p:cBhvr additive="base">
                                        <p:cTn id="38" dur="500" fill="hold"/>
                                        <p:tgtEl>
                                          <p:spTgt spid="133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322"/>
                                        </p:tgtEl>
                                        <p:attrNameLst>
                                          <p:attrName>style.visibility</p:attrName>
                                        </p:attrNameLst>
                                      </p:cBhvr>
                                      <p:to>
                                        <p:strVal val="visible"/>
                                      </p:to>
                                    </p:set>
                                    <p:anim calcmode="lin" valueType="num">
                                      <p:cBhvr additive="base">
                                        <p:cTn id="41" dur="500" fill="hold"/>
                                        <p:tgtEl>
                                          <p:spTgt spid="13322"/>
                                        </p:tgtEl>
                                        <p:attrNameLst>
                                          <p:attrName>ppt_x</p:attrName>
                                        </p:attrNameLst>
                                      </p:cBhvr>
                                      <p:tavLst>
                                        <p:tav tm="0">
                                          <p:val>
                                            <p:strVal val="#ppt_x"/>
                                          </p:val>
                                        </p:tav>
                                        <p:tav tm="100000">
                                          <p:val>
                                            <p:strVal val="#ppt_x"/>
                                          </p:val>
                                        </p:tav>
                                      </p:tavLst>
                                    </p:anim>
                                    <p:anim calcmode="lin" valueType="num">
                                      <p:cBhvr additive="base">
                                        <p:cTn id="42"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p:bldP spid="13317" grpId="0"/>
      <p:bldP spid="13318" grpId="0" animBg="1"/>
      <p:bldP spid="13319" grpId="0"/>
      <p:bldP spid="13320" grpId="0"/>
      <p:bldP spid="13321" grpId="0" animBg="1"/>
      <p:bldP spid="133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85800" y="609600"/>
            <a:ext cx="7772400" cy="1144588"/>
          </a:xfrm>
        </p:spPr>
        <p:txBody>
          <a:bodyPr/>
          <a:lstStyle/>
          <a:p>
            <a:pPr algn="l"/>
            <a:r>
              <a:rPr lang="it-IT" sz="1300">
                <a:solidFill>
                  <a:schemeClr val="bg1"/>
                </a:solidFill>
                <a:latin typeface="Calibri" charset="0"/>
              </a:rPr>
              <a:t>Figura 2.25 - Schema degli scambi attraverso le membrane biologiche.</a:t>
            </a:r>
          </a:p>
        </p:txBody>
      </p:sp>
      <p:sp>
        <p:nvSpPr>
          <p:cNvPr id="23556" name="Text Box 3"/>
          <p:cNvSpPr txBox="1">
            <a:spLocks noChangeArrowheads="1"/>
          </p:cNvSpPr>
          <p:nvPr/>
        </p:nvSpPr>
        <p:spPr bwMode="auto">
          <a:xfrm>
            <a:off x="0" y="6523038"/>
            <a:ext cx="34591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a:latin typeface="Arial" charset="0"/>
              </a:rPr>
              <a:t>Dal volume: Pontieri </a:t>
            </a:r>
            <a:r>
              <a:rPr lang="ja-JP" altLang="it-IT" sz="1300">
                <a:latin typeface="Arial" charset="0"/>
              </a:rPr>
              <a:t>“</a:t>
            </a:r>
            <a:r>
              <a:rPr lang="it-IT" sz="1300">
                <a:latin typeface="Arial" charset="0"/>
              </a:rPr>
              <a:t>Patologia Generale</a:t>
            </a:r>
            <a:r>
              <a:rPr lang="ja-JP" altLang="it-IT" sz="1300">
                <a:latin typeface="Arial" charset="0"/>
              </a:rPr>
              <a:t>”</a:t>
            </a:r>
            <a:endParaRPr lang="it-IT" sz="1300">
              <a:latin typeface="Arial" charset="0"/>
            </a:endParaRPr>
          </a:p>
        </p:txBody>
      </p:sp>
      <p:sp>
        <p:nvSpPr>
          <p:cNvPr id="23557" name="Text Box 4"/>
          <p:cNvSpPr txBox="1">
            <a:spLocks noChangeArrowheads="1"/>
          </p:cNvSpPr>
          <p:nvPr/>
        </p:nvSpPr>
        <p:spPr bwMode="auto">
          <a:xfrm>
            <a:off x="6578600" y="6523038"/>
            <a:ext cx="2565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b="1">
                <a:latin typeface="Arial" charset="0"/>
              </a:rPr>
              <a:t>Piccin Nuova Libraria S.p.A.</a:t>
            </a:r>
          </a:p>
        </p:txBody>
      </p:sp>
      <p:pic>
        <p:nvPicPr>
          <p:cNvPr id="23558" name="Picture 5" descr="cap02_0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3" y="563563"/>
            <a:ext cx="8523287"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4" name="Object 2"/>
          <p:cNvGraphicFramePr>
            <a:graphicFrameLocks noChangeAspect="1"/>
          </p:cNvGraphicFramePr>
          <p:nvPr/>
        </p:nvGraphicFramePr>
        <p:xfrm>
          <a:off x="69850" y="28575"/>
          <a:ext cx="574675" cy="781050"/>
        </p:xfrm>
        <a:graphic>
          <a:graphicData uri="http://schemas.openxmlformats.org/presentationml/2006/ole">
            <mc:AlternateContent xmlns:mc="http://schemas.openxmlformats.org/markup-compatibility/2006">
              <mc:Choice xmlns:v="urn:schemas-microsoft-com:vml" Requires="v">
                <p:oleObj spid="_x0000_s10248" name="Fotografia Photo Editor" r:id="rId5" imgW="1704762" imgH="2324424" progId="">
                  <p:embed/>
                </p:oleObj>
              </mc:Choice>
              <mc:Fallback>
                <p:oleObj name="Fotografia Photo Editor" r:id="rId5" imgW="1704762" imgH="23244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 y="28575"/>
                        <a:ext cx="5746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601308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p14="http://schemas.microsoft.com/office/powerpoint/2010/main" val="1852531031"/>
              </p:ext>
            </p:extLst>
          </p:nvPr>
        </p:nvGraphicFramePr>
        <p:xfrm>
          <a:off x="1346200" y="376772"/>
          <a:ext cx="6451600" cy="4749800"/>
        </p:xfrm>
        <a:graphic>
          <a:graphicData uri="http://schemas.openxmlformats.org/presentationml/2006/ole">
            <mc:AlternateContent xmlns:mc="http://schemas.openxmlformats.org/markup-compatibility/2006">
              <mc:Choice xmlns:v="urn:schemas-microsoft-com:vml" Requires="v">
                <p:oleObj spid="_x0000_s1032" name="Documento" r:id="rId3" imgW="6451600" imgH="4749800" progId="Word.Document.12">
                  <p:link updateAutomatic="1"/>
                </p:oleObj>
              </mc:Choice>
              <mc:Fallback>
                <p:oleObj name="Documento" r:id="rId3" imgW="6451600" imgH="4749800" progId="Word.Document.12">
                  <p:link updateAutomatic="1"/>
                  <p:pic>
                    <p:nvPicPr>
                      <p:cNvPr id="0" name=""/>
                      <p:cNvPicPr/>
                      <p:nvPr/>
                    </p:nvPicPr>
                    <p:blipFill>
                      <a:blip r:embed="rId4"/>
                      <a:stretch>
                        <a:fillRect/>
                      </a:stretch>
                    </p:blipFill>
                    <p:spPr>
                      <a:xfrm>
                        <a:off x="1346200" y="376772"/>
                        <a:ext cx="6451600" cy="4749800"/>
                      </a:xfrm>
                      <a:prstGeom prst="rect">
                        <a:avLst/>
                      </a:prstGeom>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974177343"/>
              </p:ext>
            </p:extLst>
          </p:nvPr>
        </p:nvGraphicFramePr>
        <p:xfrm>
          <a:off x="1275645" y="4979794"/>
          <a:ext cx="6451600" cy="1244600"/>
        </p:xfrm>
        <a:graphic>
          <a:graphicData uri="http://schemas.openxmlformats.org/presentationml/2006/ole">
            <mc:AlternateContent xmlns:mc="http://schemas.openxmlformats.org/markup-compatibility/2006">
              <mc:Choice xmlns:v="urn:schemas-microsoft-com:vml" Requires="v">
                <p:oleObj spid="_x0000_s1033" name="Documento" r:id="rId5" imgW="6451600" imgH="1244600" progId="Word.Document.12">
                  <p:link updateAutomatic="1"/>
                </p:oleObj>
              </mc:Choice>
              <mc:Fallback>
                <p:oleObj name="Documento" r:id="rId5" imgW="6451600" imgH="1244600" progId="Word.Document.12">
                  <p:link updateAutomatic="1"/>
                  <p:pic>
                    <p:nvPicPr>
                      <p:cNvPr id="0" name=""/>
                      <p:cNvPicPr/>
                      <p:nvPr/>
                    </p:nvPicPr>
                    <p:blipFill>
                      <a:blip r:embed="rId6"/>
                      <a:stretch>
                        <a:fillRect/>
                      </a:stretch>
                    </p:blipFill>
                    <p:spPr>
                      <a:xfrm>
                        <a:off x="1275645" y="4979794"/>
                        <a:ext cx="6451600" cy="1244600"/>
                      </a:xfrm>
                      <a:prstGeom prst="rect">
                        <a:avLst/>
                      </a:prstGeom>
                    </p:spPr>
                  </p:pic>
                </p:oleObj>
              </mc:Fallback>
            </mc:AlternateContent>
          </a:graphicData>
        </a:graphic>
      </p:graphicFrame>
      <p:sp>
        <p:nvSpPr>
          <p:cNvPr id="5" name="CasellaDiTesto 4"/>
          <p:cNvSpPr txBox="1"/>
          <p:nvPr/>
        </p:nvSpPr>
        <p:spPr>
          <a:xfrm>
            <a:off x="536214" y="6202546"/>
            <a:ext cx="8184552" cy="307777"/>
          </a:xfrm>
          <a:prstGeom prst="rect">
            <a:avLst/>
          </a:prstGeom>
          <a:solidFill>
            <a:srgbClr val="FCD5B5"/>
          </a:solidFill>
        </p:spPr>
        <p:txBody>
          <a:bodyPr wrap="none" rtlCol="0">
            <a:spAutoFit/>
          </a:bodyPr>
          <a:lstStyle/>
          <a:p>
            <a:r>
              <a:rPr lang="it-IT" sz="1400" dirty="0" smtClean="0"/>
              <a:t>Da</a:t>
            </a:r>
            <a:r>
              <a:rPr lang="it-IT" sz="1400" i="1" dirty="0" smtClean="0"/>
              <a:t>: </a:t>
            </a:r>
            <a:r>
              <a:rPr lang="it-IT" sz="1400" i="1" dirty="0" err="1" smtClean="0"/>
              <a:t>Harrison’s</a:t>
            </a:r>
            <a:r>
              <a:rPr lang="it-IT" sz="1400" i="1" dirty="0" smtClean="0"/>
              <a:t> </a:t>
            </a:r>
            <a:r>
              <a:rPr lang="it-IT" sz="1400" i="1" dirty="0" err="1" smtClean="0"/>
              <a:t>Principle</a:t>
            </a:r>
            <a:r>
              <a:rPr lang="it-IT" sz="1400" i="1" dirty="0" smtClean="0"/>
              <a:t> of </a:t>
            </a:r>
            <a:r>
              <a:rPr lang="it-IT" sz="1400" i="1" dirty="0" err="1" smtClean="0"/>
              <a:t>Internal</a:t>
            </a:r>
            <a:r>
              <a:rPr lang="it-IT" sz="1400" i="1" dirty="0" smtClean="0"/>
              <a:t> Medicine</a:t>
            </a:r>
            <a:r>
              <a:rPr lang="it-IT" sz="1400" dirty="0" smtClean="0"/>
              <a:t>; </a:t>
            </a:r>
            <a:r>
              <a:rPr lang="it-IT" sz="1400" dirty="0" err="1"/>
              <a:t>Chapter</a:t>
            </a:r>
            <a:r>
              <a:rPr lang="it-IT" sz="1400" dirty="0"/>
              <a:t> 365. </a:t>
            </a:r>
            <a:r>
              <a:rPr lang="it-IT" sz="1400" dirty="0" err="1"/>
              <a:t>Inherited</a:t>
            </a:r>
            <a:r>
              <a:rPr lang="it-IT" sz="1400" dirty="0"/>
              <a:t> </a:t>
            </a:r>
            <a:r>
              <a:rPr lang="it-IT" sz="1400" dirty="0" err="1"/>
              <a:t>Defects</a:t>
            </a:r>
            <a:r>
              <a:rPr lang="it-IT" sz="1400" dirty="0"/>
              <a:t> of Membrane </a:t>
            </a:r>
            <a:r>
              <a:rPr lang="it-IT" sz="1400" dirty="0" err="1"/>
              <a:t>Transport</a:t>
            </a:r>
            <a:r>
              <a:rPr lang="it-IT" sz="1400" dirty="0"/>
              <a:t> </a:t>
            </a:r>
            <a:endParaRPr lang="it-IT" sz="1400" dirty="0" smtClean="0"/>
          </a:p>
        </p:txBody>
      </p:sp>
    </p:spTree>
    <p:extLst>
      <p:ext uri="{BB962C8B-B14F-4D97-AF65-F5344CB8AC3E}">
        <p14:creationId xmlns:p14="http://schemas.microsoft.com/office/powerpoint/2010/main" val="3381818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p:cNvGraphicFramePr>
            <a:graphicFrameLocks noChangeAspect="1"/>
          </p:cNvGraphicFramePr>
          <p:nvPr>
            <p:extLst>
              <p:ext uri="{D42A27DB-BD31-4B8C-83A1-F6EECF244321}">
                <p14:modId xmlns:p14="http://schemas.microsoft.com/office/powerpoint/2010/main" val="2884308500"/>
              </p:ext>
            </p:extLst>
          </p:nvPr>
        </p:nvGraphicFramePr>
        <p:xfrm>
          <a:off x="1346200" y="82550"/>
          <a:ext cx="6451600" cy="6692900"/>
        </p:xfrm>
        <a:graphic>
          <a:graphicData uri="http://schemas.openxmlformats.org/presentationml/2006/ole">
            <mc:AlternateContent xmlns:mc="http://schemas.openxmlformats.org/markup-compatibility/2006">
              <mc:Choice xmlns:v="urn:schemas-microsoft-com:vml" Requires="v">
                <p:oleObj spid="_x0000_s59397" name="Documento" r:id="rId3" imgW="6451600" imgH="6692900" progId="Word.Document.12">
                  <p:link updateAutomatic="1"/>
                </p:oleObj>
              </mc:Choice>
              <mc:Fallback>
                <p:oleObj name="Documento" r:id="rId3" imgW="6451600" imgH="6692900" progId="Word.Document.12">
                  <p:link updateAutomatic="1"/>
                  <p:pic>
                    <p:nvPicPr>
                      <p:cNvPr id="0" name=""/>
                      <p:cNvPicPr/>
                      <p:nvPr/>
                    </p:nvPicPr>
                    <p:blipFill>
                      <a:blip r:embed="rId4"/>
                      <a:stretch>
                        <a:fillRect/>
                      </a:stretch>
                    </p:blipFill>
                    <p:spPr>
                      <a:xfrm>
                        <a:off x="1346200" y="82550"/>
                        <a:ext cx="6451600" cy="6692900"/>
                      </a:xfrm>
                      <a:prstGeom prst="rect">
                        <a:avLst/>
                      </a:prstGeom>
                    </p:spPr>
                  </p:pic>
                </p:oleObj>
              </mc:Fallback>
            </mc:AlternateContent>
          </a:graphicData>
        </a:graphic>
      </p:graphicFrame>
    </p:spTree>
    <p:extLst>
      <p:ext uri="{BB962C8B-B14F-4D97-AF65-F5344CB8AC3E}">
        <p14:creationId xmlns:p14="http://schemas.microsoft.com/office/powerpoint/2010/main" val="42550086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p:cNvGraphicFramePr>
            <a:graphicFrameLocks noChangeAspect="1"/>
          </p:cNvGraphicFramePr>
          <p:nvPr>
            <p:extLst>
              <p:ext uri="{D42A27DB-BD31-4B8C-83A1-F6EECF244321}">
                <p14:modId xmlns:p14="http://schemas.microsoft.com/office/powerpoint/2010/main" val="2565811822"/>
              </p:ext>
            </p:extLst>
          </p:nvPr>
        </p:nvGraphicFramePr>
        <p:xfrm>
          <a:off x="1346200" y="1873250"/>
          <a:ext cx="6451600" cy="3111500"/>
        </p:xfrm>
        <a:graphic>
          <a:graphicData uri="http://schemas.openxmlformats.org/presentationml/2006/ole">
            <mc:AlternateContent xmlns:mc="http://schemas.openxmlformats.org/markup-compatibility/2006">
              <mc:Choice xmlns:v="urn:schemas-microsoft-com:vml" Requires="v">
                <p:oleObj spid="_x0000_s60424" name="Documento" r:id="rId3" imgW="6451600" imgH="3111500" progId="Word.Document.12">
                  <p:link updateAutomatic="1"/>
                </p:oleObj>
              </mc:Choice>
              <mc:Fallback>
                <p:oleObj name="Documento" r:id="rId3" imgW="6451600" imgH="3111500" progId="Word.Document.12">
                  <p:link updateAutomatic="1"/>
                  <p:pic>
                    <p:nvPicPr>
                      <p:cNvPr id="0" name=""/>
                      <p:cNvPicPr/>
                      <p:nvPr/>
                    </p:nvPicPr>
                    <p:blipFill>
                      <a:blip r:embed="rId4"/>
                      <a:stretch>
                        <a:fillRect/>
                      </a:stretch>
                    </p:blipFill>
                    <p:spPr>
                      <a:xfrm>
                        <a:off x="1346200" y="1873250"/>
                        <a:ext cx="6451600" cy="3111500"/>
                      </a:xfrm>
                      <a:prstGeom prst="rect">
                        <a:avLst/>
                      </a:prstGeom>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4206688690"/>
              </p:ext>
            </p:extLst>
          </p:nvPr>
        </p:nvGraphicFramePr>
        <p:xfrm>
          <a:off x="1397000" y="5151245"/>
          <a:ext cx="6350000" cy="647700"/>
        </p:xfrm>
        <a:graphic>
          <a:graphicData uri="http://schemas.openxmlformats.org/presentationml/2006/ole">
            <mc:AlternateContent xmlns:mc="http://schemas.openxmlformats.org/markup-compatibility/2006">
              <mc:Choice xmlns:v="urn:schemas-microsoft-com:vml" Requires="v">
                <p:oleObj spid="_x0000_s60425" name="Documento" r:id="rId5" imgW="6350000" imgH="647700" progId="Word.Document.12">
                  <p:link updateAutomatic="1"/>
                </p:oleObj>
              </mc:Choice>
              <mc:Fallback>
                <p:oleObj name="Documento" r:id="rId5" imgW="6350000" imgH="647700" progId="Word.Document.12">
                  <p:link updateAutomatic="1"/>
                  <p:pic>
                    <p:nvPicPr>
                      <p:cNvPr id="0" name=""/>
                      <p:cNvPicPr/>
                      <p:nvPr/>
                    </p:nvPicPr>
                    <p:blipFill>
                      <a:blip r:embed="rId6"/>
                      <a:stretch>
                        <a:fillRect/>
                      </a:stretch>
                    </p:blipFill>
                    <p:spPr>
                      <a:xfrm>
                        <a:off x="1397000" y="5151245"/>
                        <a:ext cx="6350000" cy="647700"/>
                      </a:xfrm>
                      <a:prstGeom prst="rect">
                        <a:avLst/>
                      </a:prstGeom>
                    </p:spPr>
                  </p:pic>
                </p:oleObj>
              </mc:Fallback>
            </mc:AlternateContent>
          </a:graphicData>
        </a:graphic>
      </p:graphicFrame>
    </p:spTree>
    <p:extLst>
      <p:ext uri="{BB962C8B-B14F-4D97-AF65-F5344CB8AC3E}">
        <p14:creationId xmlns:p14="http://schemas.microsoft.com/office/powerpoint/2010/main" val="30123059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JCI0526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7713"/>
            <a:ext cx="10215563" cy="787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6"/>
          <p:cNvSpPr txBox="1">
            <a:spLocks noChangeArrowheads="1"/>
          </p:cNvSpPr>
          <p:nvPr/>
        </p:nvSpPr>
        <p:spPr bwMode="auto">
          <a:xfrm>
            <a:off x="323850" y="6553200"/>
            <a:ext cx="3687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Kass. J. Clin. Invest. 115, 1986-1989, 2005</a:t>
            </a:r>
          </a:p>
        </p:txBody>
      </p:sp>
      <p:sp>
        <p:nvSpPr>
          <p:cNvPr id="27652" name="Rectangle 7"/>
          <p:cNvSpPr>
            <a:spLocks noChangeArrowheads="1"/>
          </p:cNvSpPr>
          <p:nvPr/>
        </p:nvSpPr>
        <p:spPr bwMode="auto">
          <a:xfrm>
            <a:off x="-252413" y="-674688"/>
            <a:ext cx="3671888" cy="6746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27653" name="Rectangle 8"/>
          <p:cNvSpPr>
            <a:spLocks noChangeArrowheads="1"/>
          </p:cNvSpPr>
          <p:nvPr/>
        </p:nvSpPr>
        <p:spPr bwMode="auto">
          <a:xfrm>
            <a:off x="0" y="-674688"/>
            <a:ext cx="3671888" cy="674688"/>
          </a:xfrm>
          <a:prstGeom prst="rect">
            <a:avLst/>
          </a:prstGeom>
          <a:solidFill>
            <a:schemeClr val="bg1"/>
          </a:solidFill>
          <a:ln w="9525">
            <a:solidFill>
              <a:schemeClr val="bg1"/>
            </a:solidFill>
            <a:miter lim="800000"/>
            <a:headEnd/>
            <a:tailEnd/>
          </a:ln>
        </p:spPr>
        <p:txBody>
          <a:bodyPr wrap="none" anchor="ctr"/>
          <a:lstStyle/>
          <a:p>
            <a:pPr algn="ctr"/>
            <a:r>
              <a:rPr lang="ja-JP" altLang="it-IT" b="1">
                <a:latin typeface="Calibri" charset="0"/>
              </a:rPr>
              <a:t>“</a:t>
            </a:r>
            <a:r>
              <a:rPr lang="it-IT" b="1">
                <a:latin typeface="Calibri" charset="0"/>
              </a:rPr>
              <a:t>CANALOPATIE</a:t>
            </a:r>
            <a:r>
              <a:rPr lang="ja-JP" altLang="it-IT" b="1">
                <a:latin typeface="Calibri" charset="0"/>
              </a:rPr>
              <a:t>”</a:t>
            </a:r>
            <a:endParaRPr lang="it-IT" b="1">
              <a:latin typeface="Calibri" charset="0"/>
            </a:endParaRPr>
          </a:p>
        </p:txBody>
      </p:sp>
      <p:sp>
        <p:nvSpPr>
          <p:cNvPr id="27654" name="Oval 10"/>
          <p:cNvSpPr>
            <a:spLocks noChangeArrowheads="1"/>
          </p:cNvSpPr>
          <p:nvPr/>
        </p:nvSpPr>
        <p:spPr bwMode="auto">
          <a:xfrm>
            <a:off x="755650" y="5876925"/>
            <a:ext cx="215900" cy="144463"/>
          </a:xfrm>
          <a:prstGeom prst="ellipse">
            <a:avLst/>
          </a:prstGeom>
          <a:solidFill>
            <a:srgbClr val="0000FF"/>
          </a:solidFill>
          <a:ln w="9525">
            <a:solidFill>
              <a:srgbClr val="FF0000"/>
            </a:solidFill>
            <a:round/>
            <a:headEnd/>
            <a:tailEnd/>
          </a:ln>
        </p:spPr>
        <p:txBody>
          <a:bodyPr wrap="none" anchor="ctr"/>
          <a:lstStyle/>
          <a:p>
            <a:pPr algn="ctr"/>
            <a:endParaRPr lang="it-IT">
              <a:solidFill>
                <a:srgbClr val="FF0000"/>
              </a:solidFill>
              <a:latin typeface="Calibri" charset="0"/>
            </a:endParaRPr>
          </a:p>
        </p:txBody>
      </p:sp>
      <p:sp>
        <p:nvSpPr>
          <p:cNvPr id="27655" name="Oval 11"/>
          <p:cNvSpPr>
            <a:spLocks noChangeArrowheads="1"/>
          </p:cNvSpPr>
          <p:nvPr/>
        </p:nvSpPr>
        <p:spPr bwMode="auto">
          <a:xfrm>
            <a:off x="755650" y="404813"/>
            <a:ext cx="215900" cy="144462"/>
          </a:xfrm>
          <a:prstGeom prst="ellipse">
            <a:avLst/>
          </a:prstGeom>
          <a:solidFill>
            <a:srgbClr val="FF0000"/>
          </a:solidFill>
          <a:ln w="9525">
            <a:solidFill>
              <a:srgbClr val="FF0000"/>
            </a:solidFill>
            <a:round/>
            <a:headEnd/>
            <a:tailEnd/>
          </a:ln>
        </p:spPr>
        <p:txBody>
          <a:bodyPr wrap="none" anchor="ctr"/>
          <a:lstStyle/>
          <a:p>
            <a:pPr algn="ctr"/>
            <a:endParaRPr lang="it-IT">
              <a:solidFill>
                <a:srgbClr val="FF0000"/>
              </a:solidFill>
              <a:latin typeface="Calibri" charset="0"/>
            </a:endParaRPr>
          </a:p>
        </p:txBody>
      </p:sp>
      <p:sp>
        <p:nvSpPr>
          <p:cNvPr id="27656" name="Oval 12"/>
          <p:cNvSpPr>
            <a:spLocks noChangeArrowheads="1"/>
          </p:cNvSpPr>
          <p:nvPr/>
        </p:nvSpPr>
        <p:spPr bwMode="auto">
          <a:xfrm>
            <a:off x="755650" y="620713"/>
            <a:ext cx="215900" cy="144462"/>
          </a:xfrm>
          <a:prstGeom prst="ellipse">
            <a:avLst/>
          </a:prstGeom>
          <a:solidFill>
            <a:srgbClr val="FF0000"/>
          </a:solidFill>
          <a:ln w="9525">
            <a:solidFill>
              <a:srgbClr val="FF0000"/>
            </a:solidFill>
            <a:round/>
            <a:headEnd/>
            <a:tailEnd/>
          </a:ln>
        </p:spPr>
        <p:txBody>
          <a:bodyPr wrap="none" anchor="ctr"/>
          <a:lstStyle/>
          <a:p>
            <a:pPr algn="ctr"/>
            <a:endParaRPr lang="it-IT">
              <a:solidFill>
                <a:srgbClr val="FF0000"/>
              </a:solidFill>
              <a:latin typeface="Calibri" charset="0"/>
            </a:endParaRPr>
          </a:p>
        </p:txBody>
      </p:sp>
      <p:sp>
        <p:nvSpPr>
          <p:cNvPr id="27657" name="Oval 13"/>
          <p:cNvSpPr>
            <a:spLocks noChangeArrowheads="1"/>
          </p:cNvSpPr>
          <p:nvPr/>
        </p:nvSpPr>
        <p:spPr bwMode="auto">
          <a:xfrm>
            <a:off x="755650" y="836613"/>
            <a:ext cx="215900" cy="144462"/>
          </a:xfrm>
          <a:prstGeom prst="ellipse">
            <a:avLst/>
          </a:prstGeom>
          <a:solidFill>
            <a:srgbClr val="FF0000"/>
          </a:solidFill>
          <a:ln w="9525">
            <a:solidFill>
              <a:srgbClr val="FF0000"/>
            </a:solidFill>
            <a:round/>
            <a:headEnd/>
            <a:tailEnd/>
          </a:ln>
        </p:spPr>
        <p:txBody>
          <a:bodyPr wrap="none" anchor="ctr"/>
          <a:lstStyle/>
          <a:p>
            <a:pPr algn="ctr"/>
            <a:endParaRPr lang="it-IT">
              <a:solidFill>
                <a:srgbClr val="FF0000"/>
              </a:solidFill>
              <a:latin typeface="Calibri" charset="0"/>
            </a:endParaRPr>
          </a:p>
        </p:txBody>
      </p:sp>
      <p:sp>
        <p:nvSpPr>
          <p:cNvPr id="27658" name="Oval 14"/>
          <p:cNvSpPr>
            <a:spLocks noChangeArrowheads="1"/>
          </p:cNvSpPr>
          <p:nvPr/>
        </p:nvSpPr>
        <p:spPr bwMode="auto">
          <a:xfrm>
            <a:off x="684213" y="3789363"/>
            <a:ext cx="215900" cy="144462"/>
          </a:xfrm>
          <a:prstGeom prst="ellipse">
            <a:avLst/>
          </a:prstGeom>
          <a:solidFill>
            <a:srgbClr val="FF0000"/>
          </a:solidFill>
          <a:ln w="9525">
            <a:solidFill>
              <a:srgbClr val="FF0000"/>
            </a:solidFill>
            <a:round/>
            <a:headEnd/>
            <a:tailEnd/>
          </a:ln>
        </p:spPr>
        <p:txBody>
          <a:bodyPr wrap="none" anchor="ctr"/>
          <a:lstStyle/>
          <a:p>
            <a:pPr algn="ctr"/>
            <a:endParaRPr lang="it-IT">
              <a:solidFill>
                <a:srgbClr val="FF0000"/>
              </a:solidFill>
              <a:latin typeface="Calibri" charset="0"/>
            </a:endParaRPr>
          </a:p>
        </p:txBody>
      </p:sp>
      <p:sp>
        <p:nvSpPr>
          <p:cNvPr id="27659" name="Oval 15"/>
          <p:cNvSpPr>
            <a:spLocks noChangeArrowheads="1"/>
          </p:cNvSpPr>
          <p:nvPr/>
        </p:nvSpPr>
        <p:spPr bwMode="auto">
          <a:xfrm>
            <a:off x="684213" y="4797425"/>
            <a:ext cx="215900" cy="144463"/>
          </a:xfrm>
          <a:prstGeom prst="ellipse">
            <a:avLst/>
          </a:prstGeom>
          <a:solidFill>
            <a:srgbClr val="FF0000"/>
          </a:solidFill>
          <a:ln w="9525">
            <a:solidFill>
              <a:srgbClr val="FF0000"/>
            </a:solidFill>
            <a:round/>
            <a:headEnd/>
            <a:tailEnd/>
          </a:ln>
        </p:spPr>
        <p:txBody>
          <a:bodyPr wrap="none" anchor="ctr"/>
          <a:lstStyle/>
          <a:p>
            <a:pPr algn="ctr"/>
            <a:endParaRPr lang="it-IT">
              <a:solidFill>
                <a:srgbClr val="FF0000"/>
              </a:solidFill>
              <a:latin typeface="Calibri" charset="0"/>
            </a:endParaRPr>
          </a:p>
        </p:txBody>
      </p:sp>
      <p:sp>
        <p:nvSpPr>
          <p:cNvPr id="27660" name="Oval 16"/>
          <p:cNvSpPr>
            <a:spLocks noChangeArrowheads="1"/>
          </p:cNvSpPr>
          <p:nvPr/>
        </p:nvSpPr>
        <p:spPr bwMode="auto">
          <a:xfrm>
            <a:off x="684213" y="3357563"/>
            <a:ext cx="215900" cy="144462"/>
          </a:xfrm>
          <a:prstGeom prst="ellipse">
            <a:avLst/>
          </a:prstGeom>
          <a:solidFill>
            <a:srgbClr val="FF0000"/>
          </a:solidFill>
          <a:ln w="9525">
            <a:solidFill>
              <a:srgbClr val="FF0000"/>
            </a:solidFill>
            <a:round/>
            <a:headEnd/>
            <a:tailEnd/>
          </a:ln>
        </p:spPr>
        <p:txBody>
          <a:bodyPr wrap="none" anchor="ctr"/>
          <a:lstStyle/>
          <a:p>
            <a:pPr algn="ctr"/>
            <a:endParaRPr lang="it-IT">
              <a:solidFill>
                <a:srgbClr val="FF0000"/>
              </a:solidFill>
              <a:latin typeface="Calibri" charset="0"/>
            </a:endParaRPr>
          </a:p>
        </p:txBody>
      </p:sp>
      <p:sp>
        <p:nvSpPr>
          <p:cNvPr id="27661" name="Oval 17"/>
          <p:cNvSpPr>
            <a:spLocks noChangeArrowheads="1"/>
          </p:cNvSpPr>
          <p:nvPr/>
        </p:nvSpPr>
        <p:spPr bwMode="auto">
          <a:xfrm>
            <a:off x="755650" y="6092825"/>
            <a:ext cx="215900" cy="144463"/>
          </a:xfrm>
          <a:prstGeom prst="ellipse">
            <a:avLst/>
          </a:prstGeom>
          <a:solidFill>
            <a:srgbClr val="0000FF"/>
          </a:solidFill>
          <a:ln w="9525">
            <a:solidFill>
              <a:srgbClr val="FF0000"/>
            </a:solidFill>
            <a:round/>
            <a:headEnd/>
            <a:tailEnd/>
          </a:ln>
        </p:spPr>
        <p:txBody>
          <a:bodyPr wrap="none" anchor="ctr"/>
          <a:lstStyle/>
          <a:p>
            <a:pPr algn="ctr"/>
            <a:endParaRPr lang="it-IT">
              <a:solidFill>
                <a:srgbClr val="FF0000"/>
              </a:solidFill>
              <a:latin typeface="Calibri" charset="0"/>
            </a:endParaRPr>
          </a:p>
        </p:txBody>
      </p:sp>
      <p:sp>
        <p:nvSpPr>
          <p:cNvPr id="27662" name="Oval 18"/>
          <p:cNvSpPr>
            <a:spLocks noChangeArrowheads="1"/>
          </p:cNvSpPr>
          <p:nvPr/>
        </p:nvSpPr>
        <p:spPr bwMode="auto">
          <a:xfrm>
            <a:off x="722313" y="5419725"/>
            <a:ext cx="215900" cy="144463"/>
          </a:xfrm>
          <a:prstGeom prst="ellipse">
            <a:avLst/>
          </a:prstGeom>
          <a:solidFill>
            <a:srgbClr val="0000FF"/>
          </a:solidFill>
          <a:ln w="9525">
            <a:solidFill>
              <a:srgbClr val="FF0000"/>
            </a:solidFill>
            <a:round/>
            <a:headEnd/>
            <a:tailEnd/>
          </a:ln>
        </p:spPr>
        <p:txBody>
          <a:bodyPr wrap="none" anchor="ctr"/>
          <a:lstStyle/>
          <a:p>
            <a:pPr algn="ctr"/>
            <a:endParaRPr lang="it-IT">
              <a:solidFill>
                <a:srgbClr val="FF0000"/>
              </a:solidFill>
              <a:latin typeface="Calibri" charset="0"/>
            </a:endParaRPr>
          </a:p>
        </p:txBody>
      </p:sp>
    </p:spTree>
    <p:extLst>
      <p:ext uri="{BB962C8B-B14F-4D97-AF65-F5344CB8AC3E}">
        <p14:creationId xmlns:p14="http://schemas.microsoft.com/office/powerpoint/2010/main" val="33831328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ctrTitle"/>
          </p:nvPr>
        </p:nvSpPr>
        <p:spPr/>
        <p:txBody>
          <a:bodyPr/>
          <a:lstStyle/>
          <a:p>
            <a:r>
              <a:rPr lang="it-IT" dirty="0" smtClean="0">
                <a:latin typeface="Calibri" charset="0"/>
              </a:rPr>
              <a:t>PATOLOGIA MEMBRANA PLASMATICA</a:t>
            </a:r>
            <a:endParaRPr lang="it-IT" dirty="0">
              <a:latin typeface="Calibri" charset="0"/>
            </a:endParaRPr>
          </a:p>
        </p:txBody>
      </p:sp>
      <p:sp>
        <p:nvSpPr>
          <p:cNvPr id="3" name="Sottotitolo 2"/>
          <p:cNvSpPr>
            <a:spLocks noGrp="1"/>
          </p:cNvSpPr>
          <p:nvPr>
            <p:ph type="subTitle" idx="1"/>
          </p:nvPr>
        </p:nvSpPr>
        <p:spPr/>
        <p:txBody>
          <a:bodyPr rtlCol="0">
            <a:normAutofit/>
          </a:bodyPr>
          <a:lstStyle/>
          <a:p>
            <a:pPr fontAlgn="auto">
              <a:spcAft>
                <a:spcPts val="0"/>
              </a:spcAft>
              <a:buFont typeface="Arial"/>
              <a:buNone/>
              <a:defRPr/>
            </a:pPr>
            <a:endParaRPr lang="it-IT" dirty="0">
              <a:ea typeface="+mn-ea"/>
              <a:cs typeface="+mn-cs"/>
            </a:endParaRPr>
          </a:p>
        </p:txBody>
      </p:sp>
    </p:spTree>
    <p:extLst>
      <p:ext uri="{BB962C8B-B14F-4D97-AF65-F5344CB8AC3E}">
        <p14:creationId xmlns:p14="http://schemas.microsoft.com/office/powerpoint/2010/main" val="28164372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Fig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288" y="1333500"/>
            <a:ext cx="2257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8606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155075" y="543908"/>
            <a:ext cx="5791200" cy="5689600"/>
          </a:xfrm>
          <a:prstGeom prst="rect">
            <a:avLst/>
          </a:prstGeom>
        </p:spPr>
      </p:pic>
      <p:pic>
        <p:nvPicPr>
          <p:cNvPr id="4" name="Immagine 3"/>
          <p:cNvPicPr>
            <a:picLocks noChangeAspect="1"/>
          </p:cNvPicPr>
          <p:nvPr/>
        </p:nvPicPr>
        <p:blipFill>
          <a:blip r:embed="rId4"/>
          <a:stretch>
            <a:fillRect/>
          </a:stretch>
        </p:blipFill>
        <p:spPr>
          <a:xfrm>
            <a:off x="155075" y="6233508"/>
            <a:ext cx="4789737" cy="624492"/>
          </a:xfrm>
          <a:prstGeom prst="rect">
            <a:avLst/>
          </a:prstGeom>
        </p:spPr>
      </p:pic>
      <p:sp>
        <p:nvSpPr>
          <p:cNvPr id="5" name="CasellaDiTesto 4"/>
          <p:cNvSpPr txBox="1"/>
          <p:nvPr/>
        </p:nvSpPr>
        <p:spPr>
          <a:xfrm>
            <a:off x="2154905" y="6597725"/>
            <a:ext cx="1241521" cy="276999"/>
          </a:xfrm>
          <a:prstGeom prst="rect">
            <a:avLst/>
          </a:prstGeom>
          <a:noFill/>
        </p:spPr>
        <p:txBody>
          <a:bodyPr wrap="none" rtlCol="0">
            <a:spAutoFit/>
          </a:bodyPr>
          <a:lstStyle/>
          <a:p>
            <a:r>
              <a:rPr lang="it-IT" sz="1200" dirty="0" err="1" smtClean="0"/>
              <a:t>Cell</a:t>
            </a:r>
            <a:r>
              <a:rPr lang="it-IT" sz="1200" dirty="0" smtClean="0"/>
              <a:t>. </a:t>
            </a:r>
            <a:r>
              <a:rPr lang="it-IT" sz="1200" dirty="0" err="1" smtClean="0"/>
              <a:t>Signal</a:t>
            </a:r>
            <a:r>
              <a:rPr lang="it-IT" sz="1200" dirty="0" smtClean="0"/>
              <a:t>. 2011</a:t>
            </a:r>
            <a:endParaRPr lang="it-IT" sz="1200" dirty="0"/>
          </a:p>
        </p:txBody>
      </p:sp>
      <p:sp>
        <p:nvSpPr>
          <p:cNvPr id="6" name="Rettangolo 5"/>
          <p:cNvSpPr/>
          <p:nvPr/>
        </p:nvSpPr>
        <p:spPr>
          <a:xfrm>
            <a:off x="5946275" y="1614173"/>
            <a:ext cx="2933568" cy="3924152"/>
          </a:xfrm>
          <a:prstGeom prst="rect">
            <a:avLst/>
          </a:prstGeom>
        </p:spPr>
        <p:txBody>
          <a:bodyPr wrap="square">
            <a:spAutoFit/>
          </a:bodyPr>
          <a:lstStyle/>
          <a:p>
            <a:r>
              <a:rPr lang="it-IT" sz="1000" b="1" i="1" dirty="0" smtClean="0"/>
              <a:t>The distribution of podosomes in osteoclasts cultured on bone laminae: Effect of </a:t>
            </a:r>
            <a:r>
              <a:rPr lang="it-IT" sz="1000" b="1" i="1" dirty="0" err="1" smtClean="0"/>
              <a:t>retinol</a:t>
            </a:r>
            <a:endParaRPr lang="it-IT" sz="1000" b="1" i="1" dirty="0" smtClean="0"/>
          </a:p>
          <a:p>
            <a:endParaRPr lang="it-IT" sz="1000" b="1" i="1" dirty="0" smtClean="0"/>
          </a:p>
          <a:p>
            <a:r>
              <a:rPr lang="it-IT" sz="900" b="1" dirty="0" smtClean="0"/>
              <a:t>Alberta Zambonin‐Zallone, Anna Teti, Aldo Carano, Pier Carlo Marchisio</a:t>
            </a:r>
          </a:p>
          <a:p>
            <a:endParaRPr lang="it-IT" sz="900" b="1" dirty="0" smtClean="0"/>
          </a:p>
          <a:p>
            <a:r>
              <a:rPr lang="it-IT" sz="800" b="1" dirty="0" smtClean="0"/>
              <a:t>Abstract: Osteoclasts, isolated and purified from the medullary bone of calcium‐deficient egg‐laying hens, adhere to glass coverslips in vitro by means of specialized protrusions of the ventral membrane, denoted podosomes. These structures represent dotlike close‐contact adhesion sites in which most cytoskeletal proteins involved in linking the plasma membrane to microfilaments are organized according to a specific and previously described pattern also shared by many oncogene‐transformed cells. </a:t>
            </a:r>
            <a:r>
              <a:rPr lang="it-IT" sz="800" b="1" dirty="0" err="1" smtClean="0"/>
              <a:t>We</a:t>
            </a:r>
            <a:r>
              <a:rPr lang="it-IT" sz="800" b="1" dirty="0" smtClean="0"/>
              <a:t> show </a:t>
            </a:r>
            <a:r>
              <a:rPr lang="it-IT" sz="800" b="1" dirty="0" err="1" smtClean="0"/>
              <a:t>now</a:t>
            </a:r>
            <a:r>
              <a:rPr lang="it-IT" sz="800" b="1" dirty="0" smtClean="0"/>
              <a:t> </a:t>
            </a:r>
            <a:r>
              <a:rPr lang="it-IT" sz="800" b="1" dirty="0" err="1" smtClean="0"/>
              <a:t>that</a:t>
            </a:r>
            <a:r>
              <a:rPr lang="it-IT" sz="800" b="1" dirty="0" smtClean="0"/>
              <a:t> </a:t>
            </a:r>
            <a:r>
              <a:rPr lang="it-IT" sz="800" b="1" dirty="0" err="1" smtClean="0"/>
              <a:t>podosomes</a:t>
            </a:r>
            <a:r>
              <a:rPr lang="it-IT" sz="800" b="1" dirty="0" smtClean="0"/>
              <a:t> are </a:t>
            </a:r>
            <a:r>
              <a:rPr lang="it-IT" sz="800" b="1" dirty="0" err="1" smtClean="0"/>
              <a:t>not</a:t>
            </a:r>
            <a:r>
              <a:rPr lang="it-IT" sz="800" b="1" dirty="0" smtClean="0"/>
              <a:t> </a:t>
            </a:r>
            <a:r>
              <a:rPr lang="it-IT" sz="800" b="1" dirty="0" err="1" smtClean="0"/>
              <a:t>only</a:t>
            </a:r>
            <a:r>
              <a:rPr lang="it-IT" sz="800" b="1" dirty="0" smtClean="0"/>
              <a:t> a </a:t>
            </a:r>
            <a:r>
              <a:rPr lang="it-IT" sz="800" b="1" dirty="0" err="1" smtClean="0"/>
              <a:t>feature</a:t>
            </a:r>
            <a:r>
              <a:rPr lang="it-IT" sz="800" b="1" dirty="0" smtClean="0"/>
              <a:t> of </a:t>
            </a:r>
            <a:r>
              <a:rPr lang="it-IT" sz="800" b="1" dirty="0" err="1" smtClean="0"/>
              <a:t>osteoclasts</a:t>
            </a:r>
            <a:r>
              <a:rPr lang="it-IT" sz="800" b="1" dirty="0" smtClean="0"/>
              <a:t> </a:t>
            </a:r>
            <a:r>
              <a:rPr lang="it-IT" sz="800" b="1" dirty="0" err="1" smtClean="0"/>
              <a:t>adhering</a:t>
            </a:r>
            <a:r>
              <a:rPr lang="it-IT" sz="800" b="1" dirty="0" smtClean="0"/>
              <a:t> </a:t>
            </a:r>
            <a:r>
              <a:rPr lang="it-IT" sz="800" b="1" dirty="0" err="1" smtClean="0"/>
              <a:t>to</a:t>
            </a:r>
            <a:r>
              <a:rPr lang="it-IT" sz="800" b="1" dirty="0" smtClean="0"/>
              <a:t> </a:t>
            </a:r>
            <a:r>
              <a:rPr lang="it-IT" sz="800" b="1" dirty="0" err="1" smtClean="0"/>
              <a:t>artificial</a:t>
            </a:r>
            <a:r>
              <a:rPr lang="it-IT" sz="800" b="1" dirty="0" smtClean="0"/>
              <a:t> </a:t>
            </a:r>
            <a:r>
              <a:rPr lang="it-IT" sz="800" b="1" dirty="0" err="1" smtClean="0"/>
              <a:t>glass</a:t>
            </a:r>
            <a:r>
              <a:rPr lang="it-IT" sz="800" b="1" dirty="0" smtClean="0"/>
              <a:t> </a:t>
            </a:r>
            <a:r>
              <a:rPr lang="it-IT" sz="800" b="1" dirty="0" err="1" smtClean="0"/>
              <a:t>surfaces</a:t>
            </a:r>
            <a:r>
              <a:rPr lang="it-IT" sz="800" b="1" dirty="0" smtClean="0"/>
              <a:t> </a:t>
            </a:r>
            <a:r>
              <a:rPr lang="it-IT" sz="800" b="1" dirty="0" err="1" smtClean="0"/>
              <a:t>but</a:t>
            </a:r>
            <a:r>
              <a:rPr lang="it-IT" sz="800" b="1" dirty="0" smtClean="0"/>
              <a:t> are </a:t>
            </a:r>
            <a:r>
              <a:rPr lang="it-IT" sz="800" b="1" dirty="0" err="1" smtClean="0"/>
              <a:t>also</a:t>
            </a:r>
            <a:r>
              <a:rPr lang="it-IT" sz="800" b="1" dirty="0" smtClean="0"/>
              <a:t> </a:t>
            </a:r>
            <a:r>
              <a:rPr lang="it-IT" sz="800" b="1" dirty="0" err="1" smtClean="0"/>
              <a:t>present</a:t>
            </a:r>
            <a:r>
              <a:rPr lang="it-IT" sz="800" b="1" dirty="0" smtClean="0"/>
              <a:t> in the </a:t>
            </a:r>
            <a:r>
              <a:rPr lang="it-IT" sz="800" b="1" dirty="0" err="1" smtClean="0"/>
              <a:t>ventral</a:t>
            </a:r>
            <a:r>
              <a:rPr lang="it-IT" sz="800" b="1" dirty="0" smtClean="0"/>
              <a:t> membrane of </a:t>
            </a:r>
            <a:r>
              <a:rPr lang="it-IT" sz="800" b="1" dirty="0" err="1" smtClean="0"/>
              <a:t>osteoclasts</a:t>
            </a:r>
            <a:r>
              <a:rPr lang="it-IT" sz="800" b="1" dirty="0" smtClean="0"/>
              <a:t> </a:t>
            </a:r>
            <a:r>
              <a:rPr lang="it-IT" sz="800" b="1" dirty="0" err="1" smtClean="0"/>
              <a:t>adhering</a:t>
            </a:r>
            <a:r>
              <a:rPr lang="it-IT" sz="800" b="1" dirty="0" smtClean="0"/>
              <a:t> </a:t>
            </a:r>
            <a:r>
              <a:rPr lang="it-IT" sz="800" b="1" dirty="0" err="1" smtClean="0"/>
              <a:t>to</a:t>
            </a:r>
            <a:r>
              <a:rPr lang="it-IT" sz="800" b="1" dirty="0" smtClean="0"/>
              <a:t> </a:t>
            </a:r>
            <a:r>
              <a:rPr lang="it-IT" sz="800" b="1" dirty="0" err="1" smtClean="0"/>
              <a:t>bone</a:t>
            </a:r>
            <a:r>
              <a:rPr lang="it-IT" sz="800" b="1" dirty="0" smtClean="0"/>
              <a:t> </a:t>
            </a:r>
            <a:r>
              <a:rPr lang="it-IT" sz="800" b="1" dirty="0" err="1" smtClean="0"/>
              <a:t>laminae</a:t>
            </a:r>
            <a:r>
              <a:rPr lang="it-IT" sz="800" b="1" dirty="0" smtClean="0"/>
              <a:t>. Moreover, the quantity and the topography of podosomes may be modulated by retinol, which increases bone‐resorbing activity of osteoclasts both in vivo and in vitro. A comparative </a:t>
            </a:r>
            <a:r>
              <a:rPr lang="it-IT" sz="800" b="1" dirty="0" err="1" smtClean="0"/>
              <a:t>transmission</a:t>
            </a:r>
            <a:r>
              <a:rPr lang="it-IT" sz="800" b="1" dirty="0" smtClean="0"/>
              <a:t> electron </a:t>
            </a:r>
            <a:r>
              <a:rPr lang="it-IT" sz="800" b="1" dirty="0" err="1" smtClean="0"/>
              <a:t>microscopy</a:t>
            </a:r>
            <a:r>
              <a:rPr lang="it-IT" sz="800" b="1" dirty="0" smtClean="0"/>
              <a:t> </a:t>
            </a:r>
            <a:r>
              <a:rPr lang="it-IT" sz="800" b="1" dirty="0" err="1" smtClean="0"/>
              <a:t>study</a:t>
            </a:r>
            <a:r>
              <a:rPr lang="it-IT" sz="800" b="1" dirty="0" smtClean="0"/>
              <a:t> of </a:t>
            </a:r>
            <a:r>
              <a:rPr lang="it-IT" sz="800" b="1" dirty="0" err="1" smtClean="0"/>
              <a:t>osteoclasts</a:t>
            </a:r>
            <a:r>
              <a:rPr lang="it-IT" sz="800" b="1" dirty="0" smtClean="0"/>
              <a:t> </a:t>
            </a:r>
            <a:r>
              <a:rPr lang="it-IT" sz="800" b="1" dirty="0" err="1" smtClean="0"/>
              <a:t>adhering</a:t>
            </a:r>
            <a:r>
              <a:rPr lang="it-IT" sz="800" b="1" dirty="0" smtClean="0"/>
              <a:t> on </a:t>
            </a:r>
            <a:r>
              <a:rPr lang="it-IT" sz="800" b="1" dirty="0" err="1" smtClean="0"/>
              <a:t>bone</a:t>
            </a:r>
            <a:r>
              <a:rPr lang="it-IT" sz="800" b="1" dirty="0" smtClean="0"/>
              <a:t> </a:t>
            </a:r>
            <a:r>
              <a:rPr lang="it-IT" sz="800" b="1" dirty="0" err="1" smtClean="0"/>
              <a:t>laminae</a:t>
            </a:r>
            <a:r>
              <a:rPr lang="it-IT" sz="800" b="1" dirty="0" smtClean="0"/>
              <a:t> in vitro or in vivo </a:t>
            </a:r>
            <a:r>
              <a:rPr lang="it-IT" sz="800" b="1" dirty="0" err="1" smtClean="0"/>
              <a:t>indicates</a:t>
            </a:r>
            <a:r>
              <a:rPr lang="it-IT" sz="800" b="1" dirty="0" smtClean="0"/>
              <a:t> </a:t>
            </a:r>
            <a:r>
              <a:rPr lang="it-IT" sz="800" b="1" dirty="0" err="1" smtClean="0"/>
              <a:t>that</a:t>
            </a:r>
            <a:r>
              <a:rPr lang="it-IT" sz="800" b="1" dirty="0" smtClean="0"/>
              <a:t> </a:t>
            </a:r>
            <a:r>
              <a:rPr lang="it-IT" sz="800" b="1" dirty="0" err="1" smtClean="0"/>
              <a:t>podosomes</a:t>
            </a:r>
            <a:r>
              <a:rPr lang="it-IT" sz="800" b="1" dirty="0" smtClean="0"/>
              <a:t> </a:t>
            </a:r>
            <a:r>
              <a:rPr lang="it-IT" sz="800" b="1" dirty="0" err="1" smtClean="0"/>
              <a:t>with</a:t>
            </a:r>
            <a:r>
              <a:rPr lang="it-IT" sz="800" b="1" dirty="0" smtClean="0"/>
              <a:t> </a:t>
            </a:r>
            <a:r>
              <a:rPr lang="it-IT" sz="800" b="1" dirty="0" err="1" smtClean="0"/>
              <a:t>identical</a:t>
            </a:r>
            <a:r>
              <a:rPr lang="it-IT" sz="800" b="1" dirty="0" smtClean="0"/>
              <a:t> </a:t>
            </a:r>
            <a:r>
              <a:rPr lang="it-IT" sz="800" b="1" dirty="0" err="1" smtClean="0"/>
              <a:t>features</a:t>
            </a:r>
            <a:r>
              <a:rPr lang="it-IT" sz="800" b="1" dirty="0" smtClean="0"/>
              <a:t> are </a:t>
            </a:r>
            <a:r>
              <a:rPr lang="it-IT" sz="800" b="1" dirty="0" err="1" smtClean="0"/>
              <a:t>present</a:t>
            </a:r>
            <a:r>
              <a:rPr lang="it-IT" sz="800" b="1" dirty="0" smtClean="0"/>
              <a:t> in the </a:t>
            </a:r>
            <a:r>
              <a:rPr lang="it-IT" sz="800" b="1" dirty="0" err="1" smtClean="0"/>
              <a:t>clear</a:t>
            </a:r>
            <a:r>
              <a:rPr lang="it-IT" sz="800" b="1" dirty="0" smtClean="0"/>
              <a:t> zone of the </a:t>
            </a:r>
            <a:r>
              <a:rPr lang="it-IT" sz="800" b="1" dirty="0" err="1" smtClean="0"/>
              <a:t>osteoclasts</a:t>
            </a:r>
            <a:r>
              <a:rPr lang="it-IT" sz="800" b="1" dirty="0" smtClean="0"/>
              <a:t> in </a:t>
            </a:r>
            <a:r>
              <a:rPr lang="it-IT" sz="800" b="1" dirty="0" err="1" smtClean="0"/>
              <a:t>either</a:t>
            </a:r>
            <a:r>
              <a:rPr lang="it-IT" sz="800" b="1" dirty="0" smtClean="0"/>
              <a:t> </a:t>
            </a:r>
            <a:r>
              <a:rPr lang="it-IT" sz="800" b="1" dirty="0" err="1" smtClean="0"/>
              <a:t>condition</a:t>
            </a:r>
            <a:r>
              <a:rPr lang="it-IT" sz="800" b="1" dirty="0" smtClean="0"/>
              <a:t>. </a:t>
            </a:r>
            <a:r>
              <a:rPr lang="it-IT" sz="800" b="1" dirty="0" err="1" smtClean="0"/>
              <a:t>Since</a:t>
            </a:r>
            <a:r>
              <a:rPr lang="it-IT" sz="800" b="1" dirty="0" smtClean="0"/>
              <a:t> </a:t>
            </a:r>
            <a:r>
              <a:rPr lang="it-IT" sz="800" b="1" dirty="0" err="1" smtClean="0"/>
              <a:t>podosomes</a:t>
            </a:r>
            <a:r>
              <a:rPr lang="it-IT" sz="800" b="1" dirty="0" smtClean="0"/>
              <a:t> are the </a:t>
            </a:r>
            <a:r>
              <a:rPr lang="it-IT" sz="800" b="1" dirty="0" err="1" smtClean="0"/>
              <a:t>sealing</a:t>
            </a:r>
            <a:r>
              <a:rPr lang="it-IT" sz="800" b="1" dirty="0" smtClean="0"/>
              <a:t> </a:t>
            </a:r>
            <a:r>
              <a:rPr lang="it-IT" sz="800" b="1" dirty="0" err="1" smtClean="0"/>
              <a:t>structures</a:t>
            </a:r>
            <a:r>
              <a:rPr lang="it-IT" sz="800" b="1" dirty="0" smtClean="0"/>
              <a:t> of the </a:t>
            </a:r>
            <a:r>
              <a:rPr lang="it-IT" sz="800" b="1" dirty="0" err="1" smtClean="0"/>
              <a:t>clear</a:t>
            </a:r>
            <a:r>
              <a:rPr lang="it-IT" sz="800" b="1" dirty="0" smtClean="0"/>
              <a:t> zone, </a:t>
            </a:r>
            <a:r>
              <a:rPr lang="it-IT" sz="800" b="1" dirty="0" err="1" smtClean="0"/>
              <a:t>podosome</a:t>
            </a:r>
            <a:r>
              <a:rPr lang="it-IT" sz="800" b="1" dirty="0" smtClean="0"/>
              <a:t> </a:t>
            </a:r>
            <a:r>
              <a:rPr lang="it-IT" sz="800" b="1" dirty="0" err="1" smtClean="0"/>
              <a:t>formation</a:t>
            </a:r>
            <a:r>
              <a:rPr lang="it-IT" sz="800" b="1" dirty="0" smtClean="0"/>
              <a:t> </a:t>
            </a:r>
            <a:r>
              <a:rPr lang="it-IT" sz="800" b="1" dirty="0" err="1" smtClean="0"/>
              <a:t>may</a:t>
            </a:r>
            <a:r>
              <a:rPr lang="it-IT" sz="800" b="1" dirty="0" smtClean="0"/>
              <a:t> </a:t>
            </a:r>
            <a:r>
              <a:rPr lang="it-IT" sz="800" b="1" dirty="0" err="1" smtClean="0"/>
              <a:t>represent</a:t>
            </a:r>
            <a:r>
              <a:rPr lang="it-IT" sz="800" b="1" dirty="0" smtClean="0"/>
              <a:t> </a:t>
            </a:r>
            <a:r>
              <a:rPr lang="it-IT" sz="800" b="1" dirty="0" err="1" smtClean="0"/>
              <a:t>one</a:t>
            </a:r>
            <a:r>
              <a:rPr lang="it-IT" sz="800" b="1" dirty="0" smtClean="0"/>
              <a:t> of the </a:t>
            </a:r>
            <a:r>
              <a:rPr lang="it-IT" sz="800" b="1" dirty="0" err="1" smtClean="0"/>
              <a:t>modifications</a:t>
            </a:r>
            <a:r>
              <a:rPr lang="it-IT" sz="800" b="1" dirty="0" smtClean="0"/>
              <a:t> </a:t>
            </a:r>
            <a:r>
              <a:rPr lang="it-IT" sz="800" b="1" dirty="0" err="1" smtClean="0"/>
              <a:t>involved</a:t>
            </a:r>
            <a:r>
              <a:rPr lang="it-IT" sz="800" b="1" dirty="0" smtClean="0"/>
              <a:t> in the </a:t>
            </a:r>
            <a:r>
              <a:rPr lang="it-IT" sz="800" b="1" dirty="0" err="1" smtClean="0"/>
              <a:t>reorganization</a:t>
            </a:r>
            <a:r>
              <a:rPr lang="it-IT" sz="800" b="1" dirty="0" smtClean="0"/>
              <a:t> </a:t>
            </a:r>
            <a:r>
              <a:rPr lang="it-IT" sz="800" b="1" dirty="0" err="1" smtClean="0"/>
              <a:t>process</a:t>
            </a:r>
            <a:r>
              <a:rPr lang="it-IT" sz="800" b="1" dirty="0" smtClean="0"/>
              <a:t> of the </a:t>
            </a:r>
            <a:r>
              <a:rPr lang="it-IT" sz="800" b="1" dirty="0" err="1" smtClean="0"/>
              <a:t>osteoclast</a:t>
            </a:r>
            <a:r>
              <a:rPr lang="it-IT" sz="800" b="1" dirty="0" smtClean="0"/>
              <a:t> </a:t>
            </a:r>
            <a:r>
              <a:rPr lang="it-IT" sz="800" b="1" dirty="0" err="1" smtClean="0"/>
              <a:t>that</a:t>
            </a:r>
            <a:r>
              <a:rPr lang="it-IT" sz="800" b="1" dirty="0" smtClean="0"/>
              <a:t> </a:t>
            </a:r>
            <a:r>
              <a:rPr lang="it-IT" sz="800" b="1" dirty="0" err="1" smtClean="0"/>
              <a:t>precedes</a:t>
            </a:r>
            <a:r>
              <a:rPr lang="it-IT" sz="800" b="1" dirty="0" smtClean="0"/>
              <a:t> </a:t>
            </a:r>
            <a:r>
              <a:rPr lang="it-IT" sz="800" b="1" dirty="0" err="1" smtClean="0"/>
              <a:t>bone</a:t>
            </a:r>
            <a:r>
              <a:rPr lang="it-IT" sz="800" b="1" dirty="0" smtClean="0"/>
              <a:t> </a:t>
            </a:r>
            <a:r>
              <a:rPr lang="it-IT" sz="800" b="1" dirty="0" err="1" smtClean="0"/>
              <a:t>resorption</a:t>
            </a:r>
            <a:r>
              <a:rPr lang="it-IT" sz="800" b="1" dirty="0" smtClean="0"/>
              <a:t>.</a:t>
            </a:r>
          </a:p>
          <a:p>
            <a:endParaRPr lang="it-IT" sz="800" b="1" dirty="0" smtClean="0"/>
          </a:p>
          <a:p>
            <a:r>
              <a:rPr lang="it-IT" sz="800" b="1" dirty="0" err="1" smtClean="0"/>
              <a:t>J</a:t>
            </a:r>
            <a:r>
              <a:rPr lang="it-IT" sz="800" b="1" dirty="0" smtClean="0"/>
              <a:t>. </a:t>
            </a:r>
            <a:r>
              <a:rPr lang="it-IT" sz="800" b="1" dirty="0" err="1" smtClean="0"/>
              <a:t>Bone</a:t>
            </a:r>
            <a:r>
              <a:rPr lang="it-IT" sz="800" b="1" dirty="0" smtClean="0"/>
              <a:t> and </a:t>
            </a:r>
            <a:r>
              <a:rPr lang="it-IT" sz="800" b="1" dirty="0" err="1" smtClean="0"/>
              <a:t>Min</a:t>
            </a:r>
            <a:r>
              <a:rPr lang="it-IT" sz="800" b="1" dirty="0" smtClean="0"/>
              <a:t> </a:t>
            </a:r>
            <a:r>
              <a:rPr lang="it-IT" sz="800" b="1" dirty="0" err="1" smtClean="0"/>
              <a:t>Metab</a:t>
            </a:r>
            <a:r>
              <a:rPr lang="it-IT" sz="800" b="1" dirty="0" smtClean="0"/>
              <a:t>. </a:t>
            </a:r>
            <a:r>
              <a:rPr lang="it-IT" sz="800" b="1" dirty="0" err="1" smtClean="0"/>
              <a:t>3</a:t>
            </a:r>
            <a:r>
              <a:rPr lang="it-IT" sz="800" b="1" dirty="0" smtClean="0"/>
              <a:t>:517, 1988</a:t>
            </a:r>
            <a:endParaRPr lang="it-IT" sz="800" dirty="0"/>
          </a:p>
        </p:txBody>
      </p:sp>
      <p:sp>
        <p:nvSpPr>
          <p:cNvPr id="7" name="CasellaDiTesto 6"/>
          <p:cNvSpPr txBox="1"/>
          <p:nvPr/>
        </p:nvSpPr>
        <p:spPr>
          <a:xfrm>
            <a:off x="7978" y="82243"/>
            <a:ext cx="9136022" cy="461665"/>
          </a:xfrm>
          <a:prstGeom prst="rect">
            <a:avLst/>
          </a:prstGeom>
          <a:solidFill>
            <a:schemeClr val="accent5">
              <a:lumMod val="60000"/>
              <a:lumOff val="40000"/>
            </a:schemeClr>
          </a:solidFill>
        </p:spPr>
        <p:txBody>
          <a:bodyPr wrap="square" rtlCol="0">
            <a:spAutoFit/>
          </a:bodyPr>
          <a:lstStyle/>
          <a:p>
            <a:r>
              <a:rPr lang="it-IT" sz="1200" b="1" dirty="0" err="1" smtClean="0"/>
              <a:t>Podosomes</a:t>
            </a:r>
            <a:r>
              <a:rPr lang="it-IT" sz="1200" b="1" dirty="0" smtClean="0"/>
              <a:t> are </a:t>
            </a:r>
            <a:r>
              <a:rPr lang="it-IT" sz="1200" b="1" dirty="0" err="1" smtClean="0"/>
              <a:t>circular</a:t>
            </a:r>
            <a:r>
              <a:rPr lang="it-IT" sz="1200" b="1" dirty="0" smtClean="0"/>
              <a:t> </a:t>
            </a:r>
            <a:r>
              <a:rPr lang="it-IT" sz="1200" b="1" dirty="0" err="1" smtClean="0"/>
              <a:t>structures</a:t>
            </a:r>
            <a:r>
              <a:rPr lang="it-IT" sz="1200" b="1" dirty="0" smtClean="0"/>
              <a:t> </a:t>
            </a:r>
            <a:r>
              <a:rPr lang="it-IT" sz="1200" b="1" dirty="0" err="1" smtClean="0"/>
              <a:t>forming</a:t>
            </a:r>
            <a:r>
              <a:rPr lang="it-IT" sz="1200" b="1" dirty="0" smtClean="0"/>
              <a:t> </a:t>
            </a:r>
            <a:r>
              <a:rPr lang="it-IT" sz="1200" b="1" dirty="0" err="1" smtClean="0"/>
              <a:t>protrusions</a:t>
            </a:r>
            <a:r>
              <a:rPr lang="it-IT" sz="1200" b="1" dirty="0" smtClean="0"/>
              <a:t> of the </a:t>
            </a:r>
            <a:r>
              <a:rPr lang="it-IT" sz="1200" b="1" dirty="0" err="1" smtClean="0"/>
              <a:t>ventral</a:t>
            </a:r>
            <a:r>
              <a:rPr lang="it-IT" sz="1200" b="1" dirty="0" smtClean="0"/>
              <a:t> membrane </a:t>
            </a:r>
            <a:r>
              <a:rPr lang="it-IT" sz="1200" b="1" dirty="0" err="1" smtClean="0"/>
              <a:t>containing</a:t>
            </a:r>
            <a:r>
              <a:rPr lang="it-IT" sz="1200" b="1" dirty="0" smtClean="0"/>
              <a:t> </a:t>
            </a:r>
            <a:r>
              <a:rPr lang="it-IT" sz="1200" b="1" dirty="0" err="1" smtClean="0"/>
              <a:t>integrins</a:t>
            </a:r>
            <a:r>
              <a:rPr lang="it-IT" sz="1200" b="1" dirty="0" smtClean="0"/>
              <a:t>, </a:t>
            </a:r>
            <a:r>
              <a:rPr lang="it-IT" sz="1200" b="1" dirty="0" err="1" smtClean="0"/>
              <a:t>cytoskeletal</a:t>
            </a:r>
            <a:r>
              <a:rPr lang="it-IT" sz="1200" b="1" dirty="0" smtClean="0"/>
              <a:t> </a:t>
            </a:r>
            <a:r>
              <a:rPr lang="it-IT" sz="1200" b="1" dirty="0" err="1" smtClean="0"/>
              <a:t>proteins</a:t>
            </a:r>
            <a:r>
              <a:rPr lang="it-IT" sz="1200" b="1" dirty="0" smtClean="0"/>
              <a:t>, </a:t>
            </a:r>
            <a:r>
              <a:rPr lang="it-IT" sz="1200" b="1" dirty="0" err="1" smtClean="0"/>
              <a:t>tyrosine</a:t>
            </a:r>
            <a:r>
              <a:rPr lang="it-IT" sz="1200" b="1" dirty="0" smtClean="0"/>
              <a:t> </a:t>
            </a:r>
            <a:r>
              <a:rPr lang="it-IT" sz="1200" b="1" dirty="0" err="1" smtClean="0"/>
              <a:t>kinases</a:t>
            </a:r>
            <a:r>
              <a:rPr lang="it-IT" sz="1200" b="1" dirty="0" smtClean="0"/>
              <a:t> and </a:t>
            </a:r>
            <a:r>
              <a:rPr lang="it-IT" sz="1200" b="1" dirty="0" err="1" smtClean="0"/>
              <a:t>tyrosine</a:t>
            </a:r>
            <a:r>
              <a:rPr lang="it-IT" sz="1200" b="1" dirty="0" smtClean="0"/>
              <a:t> </a:t>
            </a:r>
            <a:r>
              <a:rPr lang="it-IT" sz="1200" b="1" dirty="0" err="1" smtClean="0"/>
              <a:t>phosphorylated</a:t>
            </a:r>
            <a:r>
              <a:rPr lang="it-IT" sz="1200" b="1" dirty="0" smtClean="0"/>
              <a:t> </a:t>
            </a:r>
            <a:r>
              <a:rPr lang="it-IT" sz="1200" b="1" dirty="0" err="1" smtClean="0"/>
              <a:t>proteins</a:t>
            </a:r>
            <a:endParaRPr lang="it-IT" sz="1200" b="1" dirty="0"/>
          </a:p>
        </p:txBody>
      </p:sp>
    </p:spTree>
    <p:extLst>
      <p:ext uri="{BB962C8B-B14F-4D97-AF65-F5344CB8AC3E}">
        <p14:creationId xmlns:p14="http://schemas.microsoft.com/office/powerpoint/2010/main" val="32541625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osteocla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916113"/>
            <a:ext cx="5767387"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4572000" y="1052513"/>
            <a:ext cx="4324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200" b="1">
                <a:latin typeface="Comic Sans MS" charset="0"/>
              </a:rPr>
              <a:t>R</a:t>
            </a:r>
            <a:r>
              <a:rPr lang="it-IT" sz="1200">
                <a:latin typeface="Comic Sans MS" charset="0"/>
              </a:rPr>
              <a:t>eceptor for </a:t>
            </a:r>
            <a:r>
              <a:rPr lang="it-IT" sz="1200" b="1">
                <a:latin typeface="Comic Sans MS" charset="0"/>
              </a:rPr>
              <a:t>A</a:t>
            </a:r>
            <a:r>
              <a:rPr lang="it-IT" sz="1200">
                <a:latin typeface="Comic Sans MS" charset="0"/>
              </a:rPr>
              <a:t>ctivation of </a:t>
            </a:r>
            <a:r>
              <a:rPr lang="it-IT" sz="1200" b="1">
                <a:latin typeface="Comic Sans MS" charset="0"/>
              </a:rPr>
              <a:t>N</a:t>
            </a:r>
            <a:r>
              <a:rPr lang="it-IT" sz="1200">
                <a:latin typeface="Comic Sans MS" charset="0"/>
              </a:rPr>
              <a:t>uclear factor </a:t>
            </a:r>
            <a:r>
              <a:rPr lang="it-IT" sz="1200" b="1">
                <a:latin typeface="Comic Sans MS" charset="0"/>
              </a:rPr>
              <a:t>K</a:t>
            </a:r>
            <a:r>
              <a:rPr lang="it-IT" sz="1200">
                <a:latin typeface="Comic Sans MS" charset="0"/>
              </a:rPr>
              <a:t>appa B/</a:t>
            </a:r>
            <a:r>
              <a:rPr lang="it-IT" sz="1200" b="1">
                <a:latin typeface="Comic Sans MS" charset="0"/>
              </a:rPr>
              <a:t>L</a:t>
            </a:r>
            <a:r>
              <a:rPr lang="it-IT" sz="1200">
                <a:latin typeface="Comic Sans MS" charset="0"/>
              </a:rPr>
              <a:t>igand</a:t>
            </a:r>
          </a:p>
        </p:txBody>
      </p:sp>
      <p:sp>
        <p:nvSpPr>
          <p:cNvPr id="50180" name="Line 4"/>
          <p:cNvSpPr>
            <a:spLocks noChangeShapeType="1"/>
          </p:cNvSpPr>
          <p:nvPr/>
        </p:nvSpPr>
        <p:spPr bwMode="auto">
          <a:xfrm flipH="1">
            <a:off x="5867400" y="1484313"/>
            <a:ext cx="1296988" cy="1439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1" name="Text Box 5"/>
          <p:cNvSpPr txBox="1">
            <a:spLocks noChangeArrowheads="1"/>
          </p:cNvSpPr>
          <p:nvPr/>
        </p:nvSpPr>
        <p:spPr bwMode="auto">
          <a:xfrm>
            <a:off x="539750" y="2852738"/>
            <a:ext cx="1365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200">
                <a:latin typeface="Comic Sans MS" charset="0"/>
              </a:rPr>
              <a:t>Osteoprotegerin</a:t>
            </a:r>
          </a:p>
        </p:txBody>
      </p:sp>
      <p:sp>
        <p:nvSpPr>
          <p:cNvPr id="50182" name="Line 6"/>
          <p:cNvSpPr>
            <a:spLocks noChangeShapeType="1"/>
          </p:cNvSpPr>
          <p:nvPr/>
        </p:nvSpPr>
        <p:spPr bwMode="auto">
          <a:xfrm>
            <a:off x="2051050" y="3068638"/>
            <a:ext cx="1081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0183" name="Text Box 7"/>
          <p:cNvSpPr txBox="1">
            <a:spLocks noChangeArrowheads="1"/>
          </p:cNvSpPr>
          <p:nvPr/>
        </p:nvSpPr>
        <p:spPr bwMode="auto">
          <a:xfrm>
            <a:off x="2392363" y="1558925"/>
            <a:ext cx="1309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a:latin typeface="Comic Sans MS" charset="0"/>
              </a:rPr>
              <a:t>1,25 (OH)</a:t>
            </a:r>
            <a:r>
              <a:rPr lang="it-IT" sz="1400" baseline="-25000">
                <a:latin typeface="Comic Sans MS" charset="0"/>
              </a:rPr>
              <a:t>2</a:t>
            </a:r>
            <a:r>
              <a:rPr lang="it-IT" sz="1400">
                <a:latin typeface="Comic Sans MS" charset="0"/>
              </a:rPr>
              <a:t> D</a:t>
            </a:r>
            <a:r>
              <a:rPr lang="it-IT" sz="1400" baseline="-25000">
                <a:latin typeface="Comic Sans MS" charset="0"/>
              </a:rPr>
              <a:t>3</a:t>
            </a:r>
          </a:p>
        </p:txBody>
      </p:sp>
      <p:sp>
        <p:nvSpPr>
          <p:cNvPr id="50184" name="Line 8"/>
          <p:cNvSpPr>
            <a:spLocks noChangeShapeType="1"/>
          </p:cNvSpPr>
          <p:nvPr/>
        </p:nvSpPr>
        <p:spPr bwMode="auto">
          <a:xfrm>
            <a:off x="3635375" y="1844675"/>
            <a:ext cx="1152525"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4240158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1"/>
                                        </p:tgtEl>
                                        <p:attrNameLst>
                                          <p:attrName>style.visibility</p:attrName>
                                        </p:attrNameLst>
                                      </p:cBhvr>
                                      <p:to>
                                        <p:strVal val="visible"/>
                                      </p:to>
                                    </p:set>
                                    <p:anim calcmode="lin" valueType="num">
                                      <p:cBhvr additive="base">
                                        <p:cTn id="13" dur="500" fill="hold"/>
                                        <p:tgtEl>
                                          <p:spTgt spid="34821"/>
                                        </p:tgtEl>
                                        <p:attrNameLst>
                                          <p:attrName>ppt_x</p:attrName>
                                        </p:attrNameLst>
                                      </p:cBhvr>
                                      <p:tavLst>
                                        <p:tav tm="0">
                                          <p:val>
                                            <p:strVal val="#ppt_x"/>
                                          </p:val>
                                        </p:tav>
                                        <p:tav tm="100000">
                                          <p:val>
                                            <p:strVal val="#ppt_x"/>
                                          </p:val>
                                        </p:tav>
                                      </p:tavLst>
                                    </p:anim>
                                    <p:anim calcmode="lin" valueType="num">
                                      <p:cBhvr additive="base">
                                        <p:cTn id="14"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620713"/>
            <a:ext cx="6840537"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3"/>
          <p:cNvSpPr>
            <a:spLocks noChangeArrowheads="1"/>
          </p:cNvSpPr>
          <p:nvPr/>
        </p:nvSpPr>
        <p:spPr bwMode="auto">
          <a:xfrm>
            <a:off x="1403350" y="4868863"/>
            <a:ext cx="431800" cy="28892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5843" name="Rectangle 4"/>
          <p:cNvSpPr>
            <a:spLocks noChangeArrowheads="1"/>
          </p:cNvSpPr>
          <p:nvPr/>
        </p:nvSpPr>
        <p:spPr bwMode="auto">
          <a:xfrm>
            <a:off x="2771775" y="4868863"/>
            <a:ext cx="2232025" cy="28892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5844" name="Rectangle 5"/>
          <p:cNvSpPr>
            <a:spLocks noChangeArrowheads="1"/>
          </p:cNvSpPr>
          <p:nvPr/>
        </p:nvSpPr>
        <p:spPr bwMode="auto">
          <a:xfrm>
            <a:off x="5580063" y="4895850"/>
            <a:ext cx="1728787" cy="26193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5845" name="Text Box 6"/>
          <p:cNvSpPr txBox="1">
            <a:spLocks noChangeArrowheads="1"/>
          </p:cNvSpPr>
          <p:nvPr/>
        </p:nvSpPr>
        <p:spPr bwMode="auto">
          <a:xfrm>
            <a:off x="4211638" y="260350"/>
            <a:ext cx="3687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400">
                <a:latin typeface="Comic Sans MS" charset="0"/>
              </a:rPr>
              <a:t>Kass. J. Clin. Invest. 115, 1986-1989, 2005</a:t>
            </a:r>
          </a:p>
        </p:txBody>
      </p:sp>
      <p:sp>
        <p:nvSpPr>
          <p:cNvPr id="35846" name="Text Box 7"/>
          <p:cNvSpPr txBox="1">
            <a:spLocks noChangeArrowheads="1"/>
          </p:cNvSpPr>
          <p:nvPr/>
        </p:nvSpPr>
        <p:spPr bwMode="auto">
          <a:xfrm>
            <a:off x="2463800" y="190500"/>
            <a:ext cx="1263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400">
                <a:latin typeface="Comic Sans MS" charset="0"/>
              </a:rPr>
              <a:t>“Canalopatie”</a:t>
            </a:r>
          </a:p>
        </p:txBody>
      </p:sp>
      <p:sp>
        <p:nvSpPr>
          <p:cNvPr id="35847" name="Line 8"/>
          <p:cNvSpPr>
            <a:spLocks noChangeShapeType="1"/>
          </p:cNvSpPr>
          <p:nvPr/>
        </p:nvSpPr>
        <p:spPr bwMode="auto">
          <a:xfrm>
            <a:off x="468313" y="5013325"/>
            <a:ext cx="7905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48" name="Text Box 9"/>
          <p:cNvSpPr txBox="1">
            <a:spLocks noChangeArrowheads="1"/>
          </p:cNvSpPr>
          <p:nvPr/>
        </p:nvSpPr>
        <p:spPr bwMode="auto">
          <a:xfrm>
            <a:off x="2484438" y="5734050"/>
            <a:ext cx="4794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400" b="1">
                <a:latin typeface="Comic Sans MS" charset="0"/>
              </a:rPr>
              <a:t>Episodi di tachicardia ventricolare durante il rilascio</a:t>
            </a:r>
          </a:p>
          <a:p>
            <a:pPr eaLnBrk="1" hangingPunct="1"/>
            <a:r>
              <a:rPr lang="it-IT" sz="1400" b="1">
                <a:latin typeface="Comic Sans MS" charset="0"/>
              </a:rPr>
              <a:t>di catecolamine in seguito a stress emozionali o fisici</a:t>
            </a:r>
          </a:p>
        </p:txBody>
      </p:sp>
      <p:sp>
        <p:nvSpPr>
          <p:cNvPr id="35849" name="Line 10"/>
          <p:cNvSpPr>
            <a:spLocks noChangeShapeType="1"/>
          </p:cNvSpPr>
          <p:nvPr/>
        </p:nvSpPr>
        <p:spPr bwMode="auto">
          <a:xfrm>
            <a:off x="2195513" y="5157788"/>
            <a:ext cx="18716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1540589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a:off x="1749536" y="2064590"/>
            <a:ext cx="101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3" name="Group 26"/>
          <p:cNvGrpSpPr>
            <a:grpSpLocks/>
          </p:cNvGrpSpPr>
          <p:nvPr/>
        </p:nvGrpSpPr>
        <p:grpSpPr bwMode="auto">
          <a:xfrm>
            <a:off x="992299" y="1624852"/>
            <a:ext cx="3032126" cy="1838325"/>
            <a:chOff x="3744" y="1440"/>
            <a:chExt cx="1910" cy="1158"/>
          </a:xfrm>
        </p:grpSpPr>
        <p:sp>
          <p:nvSpPr>
            <p:cNvPr id="4" name="Oval 27"/>
            <p:cNvSpPr>
              <a:spLocks noChangeArrowheads="1"/>
            </p:cNvSpPr>
            <p:nvPr/>
          </p:nvSpPr>
          <p:spPr bwMode="auto">
            <a:xfrm>
              <a:off x="4416" y="1764"/>
              <a:ext cx="256" cy="612"/>
            </a:xfrm>
            <a:prstGeom prst="ellipse">
              <a:avLst/>
            </a:prstGeom>
            <a:solidFill>
              <a:schemeClr val="hlink"/>
            </a:solidFill>
            <a:ln w="9525">
              <a:solidFill>
                <a:schemeClr val="tx1"/>
              </a:solidFill>
              <a:round/>
              <a:headEnd/>
              <a:tailEnd/>
            </a:ln>
          </p:spPr>
          <p:txBody>
            <a:bodyPr wrap="none" anchor="ctr"/>
            <a:lstStyle/>
            <a:p>
              <a:endParaRPr lang="it-IT"/>
            </a:p>
          </p:txBody>
        </p:sp>
        <p:sp>
          <p:nvSpPr>
            <p:cNvPr id="5" name="Text Box 28"/>
            <p:cNvSpPr txBox="1">
              <a:spLocks noChangeArrowheads="1"/>
            </p:cNvSpPr>
            <p:nvPr/>
          </p:nvSpPr>
          <p:spPr bwMode="auto">
            <a:xfrm>
              <a:off x="3894" y="2310"/>
              <a:ext cx="10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1200">
                  <a:latin typeface="Comic Sans MS" charset="0"/>
                </a:rPr>
                <a:t>Store Intracell</a:t>
              </a:r>
            </a:p>
            <a:p>
              <a:pPr algn="ctr" eaLnBrk="1" hangingPunct="1"/>
              <a:r>
                <a:rPr lang="it-IT" sz="1200">
                  <a:solidFill>
                    <a:schemeClr val="accent2"/>
                  </a:solidFill>
                  <a:latin typeface="Comic Sans MS" charset="0"/>
                </a:rPr>
                <a:t>Reticolo Sarcoplamico</a:t>
              </a:r>
              <a:endParaRPr lang="en-GB" sz="1200">
                <a:solidFill>
                  <a:schemeClr val="accent2"/>
                </a:solidFill>
                <a:latin typeface="Comic Sans MS" charset="0"/>
              </a:endParaRPr>
            </a:p>
          </p:txBody>
        </p:sp>
        <p:sp>
          <p:nvSpPr>
            <p:cNvPr id="6" name="Oval 29"/>
            <p:cNvSpPr>
              <a:spLocks noChangeArrowheads="1"/>
            </p:cNvSpPr>
            <p:nvPr/>
          </p:nvSpPr>
          <p:spPr bwMode="auto">
            <a:xfrm>
              <a:off x="4160" y="1818"/>
              <a:ext cx="320" cy="108"/>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7" name="Text Box 30"/>
            <p:cNvSpPr txBox="1">
              <a:spLocks noChangeArrowheads="1"/>
            </p:cNvSpPr>
            <p:nvPr/>
          </p:nvSpPr>
          <p:spPr bwMode="auto">
            <a:xfrm>
              <a:off x="4796" y="1836"/>
              <a:ext cx="8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1200" b="1" dirty="0">
                  <a:latin typeface="Comic Sans MS" charset="0"/>
                </a:rPr>
                <a:t>Recettore RYR1</a:t>
              </a:r>
            </a:p>
            <a:p>
              <a:pPr algn="ctr" eaLnBrk="1" hangingPunct="1"/>
              <a:r>
                <a:rPr lang="it-IT" sz="1200" b="1" dirty="0">
                  <a:latin typeface="Comic Sans MS" charset="0"/>
                </a:rPr>
                <a:t>(</a:t>
              </a:r>
              <a:r>
                <a:rPr lang="it-IT" sz="1200" b="1" dirty="0" err="1">
                  <a:latin typeface="Comic Sans MS" charset="0"/>
                </a:rPr>
                <a:t>Rianodina</a:t>
              </a:r>
              <a:r>
                <a:rPr lang="it-IT" sz="1200" b="1" dirty="0">
                  <a:latin typeface="Comic Sans MS" charset="0"/>
                </a:rPr>
                <a:t>)</a:t>
              </a:r>
              <a:endParaRPr lang="en-GB" sz="1200" b="1" dirty="0">
                <a:latin typeface="Comic Sans MS" charset="0"/>
              </a:endParaRPr>
            </a:p>
          </p:txBody>
        </p:sp>
        <p:sp>
          <p:nvSpPr>
            <p:cNvPr id="8" name="Oval 31"/>
            <p:cNvSpPr>
              <a:spLocks noChangeArrowheads="1"/>
            </p:cNvSpPr>
            <p:nvPr/>
          </p:nvSpPr>
          <p:spPr bwMode="auto">
            <a:xfrm>
              <a:off x="4080" y="1632"/>
              <a:ext cx="128" cy="288"/>
            </a:xfrm>
            <a:prstGeom prst="ellipse">
              <a:avLst/>
            </a:prstGeom>
            <a:solidFill>
              <a:schemeClr val="hlink"/>
            </a:solidFill>
            <a:ln w="9525">
              <a:solidFill>
                <a:schemeClr val="tx1"/>
              </a:solidFill>
              <a:round/>
              <a:headEnd/>
              <a:tailEnd/>
            </a:ln>
          </p:spPr>
          <p:txBody>
            <a:bodyPr wrap="none" anchor="ctr"/>
            <a:lstStyle/>
            <a:p>
              <a:pPr algn="ctr"/>
              <a:endParaRPr lang="it-IT" sz="1200">
                <a:latin typeface="Comic Sans MS" charset="0"/>
              </a:endParaRPr>
            </a:p>
          </p:txBody>
        </p:sp>
        <p:sp>
          <p:nvSpPr>
            <p:cNvPr id="9" name="Line 32"/>
            <p:cNvSpPr>
              <a:spLocks noChangeShapeType="1"/>
            </p:cNvSpPr>
            <p:nvPr/>
          </p:nvSpPr>
          <p:spPr bwMode="auto">
            <a:xfrm>
              <a:off x="4224" y="1764"/>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 name="Line 33"/>
            <p:cNvSpPr>
              <a:spLocks noChangeShapeType="1"/>
            </p:cNvSpPr>
            <p:nvPr/>
          </p:nvSpPr>
          <p:spPr bwMode="auto">
            <a:xfrm flipH="1">
              <a:off x="4032" y="1836"/>
              <a:ext cx="512" cy="1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 name="Text Box 34"/>
            <p:cNvSpPr txBox="1">
              <a:spLocks noChangeArrowheads="1"/>
            </p:cNvSpPr>
            <p:nvPr/>
          </p:nvSpPr>
          <p:spPr bwMode="auto">
            <a:xfrm>
              <a:off x="3776" y="2030"/>
              <a:ext cx="3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b="1">
                  <a:latin typeface="Comic Sans MS" charset="0"/>
                </a:rPr>
                <a:t>Ca</a:t>
              </a:r>
              <a:r>
                <a:rPr lang="it-IT" sz="1200" b="1" baseline="30000">
                  <a:latin typeface="Comic Sans MS" charset="0"/>
                </a:rPr>
                <a:t>2+</a:t>
              </a:r>
              <a:endParaRPr lang="en-GB" sz="1200" b="1" baseline="30000">
                <a:latin typeface="Comic Sans MS" charset="0"/>
              </a:endParaRPr>
            </a:p>
          </p:txBody>
        </p:sp>
        <p:sp>
          <p:nvSpPr>
            <p:cNvPr id="12" name="Text Box 35"/>
            <p:cNvSpPr txBox="1">
              <a:spLocks noChangeArrowheads="1"/>
            </p:cNvSpPr>
            <p:nvPr/>
          </p:nvSpPr>
          <p:spPr bwMode="auto">
            <a:xfrm>
              <a:off x="3744" y="1440"/>
              <a:ext cx="1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1200">
                  <a:latin typeface="Comic Sans MS" charset="0"/>
                </a:rPr>
                <a:t>Sensore di voltaggio nel muscolo</a:t>
              </a:r>
            </a:p>
            <a:p>
              <a:pPr algn="ctr" eaLnBrk="1" hangingPunct="1"/>
              <a:r>
                <a:rPr lang="it-IT" sz="1200">
                  <a:latin typeface="Comic Sans MS" charset="0"/>
                </a:rPr>
                <a:t>scheletrico</a:t>
              </a:r>
            </a:p>
          </p:txBody>
        </p:sp>
      </p:grpSp>
      <p:sp>
        <p:nvSpPr>
          <p:cNvPr id="13" name="Oval 27"/>
          <p:cNvSpPr>
            <a:spLocks noChangeArrowheads="1"/>
          </p:cNvSpPr>
          <p:nvPr/>
        </p:nvSpPr>
        <p:spPr bwMode="auto">
          <a:xfrm>
            <a:off x="5201376" y="4764927"/>
            <a:ext cx="406400" cy="971550"/>
          </a:xfrm>
          <a:prstGeom prst="ellipse">
            <a:avLst/>
          </a:prstGeom>
          <a:solidFill>
            <a:schemeClr val="hlink"/>
          </a:solidFill>
          <a:ln w="9525">
            <a:solidFill>
              <a:schemeClr val="tx1"/>
            </a:solidFill>
            <a:round/>
            <a:headEnd/>
            <a:tailEnd/>
          </a:ln>
        </p:spPr>
        <p:txBody>
          <a:bodyPr wrap="none" anchor="ctr"/>
          <a:lstStyle/>
          <a:p>
            <a:endParaRPr lang="it-IT"/>
          </a:p>
        </p:txBody>
      </p:sp>
      <p:sp>
        <p:nvSpPr>
          <p:cNvPr id="14" name="Text Box 30"/>
          <p:cNvSpPr txBox="1">
            <a:spLocks noChangeArrowheads="1"/>
          </p:cNvSpPr>
          <p:nvPr/>
        </p:nvSpPr>
        <p:spPr bwMode="auto">
          <a:xfrm>
            <a:off x="5727766" y="4945902"/>
            <a:ext cx="1374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1200" b="1" dirty="0">
                <a:latin typeface="Comic Sans MS" charset="0"/>
              </a:rPr>
              <a:t>Recettore RYR2</a:t>
            </a:r>
          </a:p>
        </p:txBody>
      </p:sp>
      <p:cxnSp>
        <p:nvCxnSpPr>
          <p:cNvPr id="15" name="Connettore 1 14"/>
          <p:cNvCxnSpPr/>
          <p:nvPr/>
        </p:nvCxnSpPr>
        <p:spPr>
          <a:xfrm>
            <a:off x="4972776" y="4383927"/>
            <a:ext cx="11430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4972776" y="4536327"/>
            <a:ext cx="11430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7" name="Oval 29"/>
          <p:cNvSpPr>
            <a:spLocks noChangeArrowheads="1"/>
          </p:cNvSpPr>
          <p:nvPr/>
        </p:nvSpPr>
        <p:spPr bwMode="auto">
          <a:xfrm>
            <a:off x="4820376" y="4885577"/>
            <a:ext cx="508000" cy="17145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8" name="Line 33"/>
          <p:cNvSpPr>
            <a:spLocks noChangeShapeType="1"/>
          </p:cNvSpPr>
          <p:nvPr/>
        </p:nvSpPr>
        <p:spPr bwMode="auto">
          <a:xfrm flipH="1">
            <a:off x="4617176" y="4914152"/>
            <a:ext cx="8128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 name="Text Box 34"/>
          <p:cNvSpPr txBox="1">
            <a:spLocks noChangeArrowheads="1"/>
          </p:cNvSpPr>
          <p:nvPr/>
        </p:nvSpPr>
        <p:spPr bwMode="auto">
          <a:xfrm>
            <a:off x="4210776" y="5222127"/>
            <a:ext cx="485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b="1">
                <a:latin typeface="Comic Sans MS" charset="0"/>
              </a:rPr>
              <a:t>Ca</a:t>
            </a:r>
            <a:r>
              <a:rPr lang="it-IT" sz="1200" b="1" baseline="30000">
                <a:latin typeface="Comic Sans MS" charset="0"/>
              </a:rPr>
              <a:t>2+</a:t>
            </a:r>
            <a:endParaRPr lang="en-GB" sz="1200" b="1" baseline="30000">
              <a:latin typeface="Comic Sans MS" charset="0"/>
            </a:endParaRPr>
          </a:p>
        </p:txBody>
      </p:sp>
      <p:sp>
        <p:nvSpPr>
          <p:cNvPr id="20" name="Text Box 35"/>
          <p:cNvSpPr txBox="1">
            <a:spLocks noChangeArrowheads="1"/>
          </p:cNvSpPr>
          <p:nvPr/>
        </p:nvSpPr>
        <p:spPr bwMode="auto">
          <a:xfrm>
            <a:off x="5847489" y="4079127"/>
            <a:ext cx="2173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1200">
                <a:latin typeface="Comic Sans MS" charset="0"/>
              </a:rPr>
              <a:t>Canale per il Ca</a:t>
            </a:r>
            <a:r>
              <a:rPr lang="it-IT" sz="1200" baseline="30000">
                <a:latin typeface="Comic Sans MS" charset="0"/>
              </a:rPr>
              <a:t>2+ </a:t>
            </a:r>
            <a:r>
              <a:rPr lang="it-IT" sz="1200">
                <a:latin typeface="Comic Sans MS" charset="0"/>
              </a:rPr>
              <a:t>(VOC) nel</a:t>
            </a:r>
          </a:p>
          <a:p>
            <a:pPr algn="ctr" eaLnBrk="1" hangingPunct="1"/>
            <a:r>
              <a:rPr lang="it-IT" sz="1200">
                <a:latin typeface="Comic Sans MS" charset="0"/>
              </a:rPr>
              <a:t> muscolo</a:t>
            </a:r>
          </a:p>
          <a:p>
            <a:pPr algn="ctr" eaLnBrk="1" hangingPunct="1"/>
            <a:r>
              <a:rPr lang="it-IT" sz="1200">
                <a:latin typeface="Comic Sans MS" charset="0"/>
              </a:rPr>
              <a:t>cardiaco</a:t>
            </a:r>
          </a:p>
        </p:txBody>
      </p:sp>
      <p:cxnSp>
        <p:nvCxnSpPr>
          <p:cNvPr id="21" name="Connettore 2 20"/>
          <p:cNvCxnSpPr/>
          <p:nvPr/>
        </p:nvCxnSpPr>
        <p:spPr>
          <a:xfrm rot="10800000" flipV="1">
            <a:off x="5201376" y="4079127"/>
            <a:ext cx="762000" cy="609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Oval 31"/>
          <p:cNvSpPr>
            <a:spLocks noChangeArrowheads="1"/>
          </p:cNvSpPr>
          <p:nvPr/>
        </p:nvSpPr>
        <p:spPr bwMode="auto">
          <a:xfrm>
            <a:off x="5582376" y="4155327"/>
            <a:ext cx="203200" cy="457200"/>
          </a:xfrm>
          <a:prstGeom prst="ellipse">
            <a:avLst/>
          </a:prstGeom>
          <a:solidFill>
            <a:srgbClr val="FCD5B5"/>
          </a:solidFill>
          <a:ln w="9525">
            <a:solidFill>
              <a:schemeClr val="tx1"/>
            </a:solidFill>
            <a:round/>
            <a:headEnd/>
            <a:tailEnd/>
          </a:ln>
        </p:spPr>
        <p:txBody>
          <a:bodyPr wrap="none" anchor="ctr"/>
          <a:lstStyle/>
          <a:p>
            <a:pPr algn="ctr"/>
            <a:endParaRPr lang="it-IT" sz="1200">
              <a:latin typeface="Comic Sans MS" charset="0"/>
            </a:endParaRPr>
          </a:p>
        </p:txBody>
      </p:sp>
      <p:sp>
        <p:nvSpPr>
          <p:cNvPr id="23" name="Text Box 34"/>
          <p:cNvSpPr txBox="1">
            <a:spLocks noChangeArrowheads="1"/>
          </p:cNvSpPr>
          <p:nvPr/>
        </p:nvSpPr>
        <p:spPr bwMode="auto">
          <a:xfrm>
            <a:off x="4820376" y="4612527"/>
            <a:ext cx="485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b="1">
                <a:latin typeface="Comic Sans MS" charset="0"/>
              </a:rPr>
              <a:t>Ca</a:t>
            </a:r>
            <a:r>
              <a:rPr lang="it-IT" sz="1200" b="1" baseline="30000">
                <a:latin typeface="Comic Sans MS" charset="0"/>
              </a:rPr>
              <a:t>2+</a:t>
            </a:r>
            <a:endParaRPr lang="en-GB" sz="1200" b="1" baseline="30000">
              <a:latin typeface="Comic Sans MS" charset="0"/>
            </a:endParaRPr>
          </a:p>
        </p:txBody>
      </p:sp>
      <p:sp>
        <p:nvSpPr>
          <p:cNvPr id="24" name="CasellaDiTesto 23"/>
          <p:cNvSpPr txBox="1">
            <a:spLocks noChangeArrowheads="1"/>
          </p:cNvSpPr>
          <p:nvPr/>
        </p:nvSpPr>
        <p:spPr bwMode="auto">
          <a:xfrm>
            <a:off x="4972776" y="5755527"/>
            <a:ext cx="2805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dirty="0"/>
              <a:t>“</a:t>
            </a:r>
            <a:r>
              <a:rPr lang="it-IT" sz="1200" dirty="0" err="1"/>
              <a:t>Calcium-induced</a:t>
            </a:r>
            <a:r>
              <a:rPr lang="it-IT" sz="1200" dirty="0"/>
              <a:t> </a:t>
            </a:r>
            <a:r>
              <a:rPr lang="it-IT" sz="1200" dirty="0" err="1"/>
              <a:t>calcium</a:t>
            </a:r>
            <a:r>
              <a:rPr lang="it-IT" sz="1200" dirty="0"/>
              <a:t> release” </a:t>
            </a:r>
            <a:r>
              <a:rPr lang="it-IT" sz="1200" dirty="0" smtClean="0"/>
              <a:t> (CICR)</a:t>
            </a:r>
            <a:endParaRPr lang="it-IT" sz="1200" dirty="0"/>
          </a:p>
        </p:txBody>
      </p:sp>
      <p:sp>
        <p:nvSpPr>
          <p:cNvPr id="25" name="CasellaDiTesto 24"/>
          <p:cNvSpPr txBox="1"/>
          <p:nvPr/>
        </p:nvSpPr>
        <p:spPr>
          <a:xfrm>
            <a:off x="866322" y="602364"/>
            <a:ext cx="7998366" cy="646331"/>
          </a:xfrm>
          <a:prstGeom prst="rect">
            <a:avLst/>
          </a:prstGeom>
          <a:solidFill>
            <a:schemeClr val="accent6">
              <a:lumMod val="40000"/>
              <a:lumOff val="60000"/>
            </a:schemeClr>
          </a:solidFill>
        </p:spPr>
        <p:txBody>
          <a:bodyPr wrap="none" rtlCol="0">
            <a:spAutoFit/>
          </a:bodyPr>
          <a:lstStyle/>
          <a:p>
            <a:pPr algn="ctr"/>
            <a:r>
              <a:rPr lang="it-IT" dirty="0" smtClean="0"/>
              <a:t>Meccanismi di regolazione della liberazione di calcio nel muscolo scheletrico</a:t>
            </a:r>
          </a:p>
          <a:p>
            <a:pPr algn="ctr"/>
            <a:r>
              <a:rPr lang="it-IT" dirty="0"/>
              <a:t>e</a:t>
            </a:r>
            <a:r>
              <a:rPr lang="it-IT" dirty="0" smtClean="0"/>
              <a:t> cardiaco</a:t>
            </a:r>
            <a:endParaRPr lang="it-IT" dirty="0"/>
          </a:p>
        </p:txBody>
      </p:sp>
    </p:spTree>
    <p:extLst>
      <p:ext uri="{BB962C8B-B14F-4D97-AF65-F5344CB8AC3E}">
        <p14:creationId xmlns:p14="http://schemas.microsoft.com/office/powerpoint/2010/main" val="2639251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lide(fromBottom)">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lide(fromBottom)">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lide(fromBottom)">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lide(fromBottom)">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lide(fromBottom)">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lide(fromBottom)">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slide(fromBottom)">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slide(fromBottom)">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slide(fromBottom)">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slide(fromBottom)">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slide(fromBottom)">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slide(fromBottom)">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p:bldP spid="17" grpId="0" animBg="1"/>
      <p:bldP spid="18" grpId="0" animBg="1"/>
      <p:bldP spid="19" grpId="0"/>
      <p:bldP spid="20" grpId="0"/>
      <p:bldP spid="22"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5800" y="609600"/>
            <a:ext cx="7772400" cy="1144588"/>
          </a:xfrm>
        </p:spPr>
        <p:txBody>
          <a:bodyPr/>
          <a:lstStyle/>
          <a:p>
            <a:pPr algn="l"/>
            <a:r>
              <a:rPr lang="it-IT" sz="1300">
                <a:solidFill>
                  <a:schemeClr val="bg1"/>
                </a:solidFill>
                <a:latin typeface="Calibri" charset="0"/>
              </a:rPr>
              <a:t>Figura 2.32 - Struttura dei trasportatori a 12 domini tansmembranacei e loro variante ABC (ATP-Binding Cassette).</a:t>
            </a:r>
          </a:p>
        </p:txBody>
      </p:sp>
      <p:sp>
        <p:nvSpPr>
          <p:cNvPr id="28676" name="Text Box 3"/>
          <p:cNvSpPr txBox="1">
            <a:spLocks noChangeArrowheads="1"/>
          </p:cNvSpPr>
          <p:nvPr/>
        </p:nvSpPr>
        <p:spPr bwMode="auto">
          <a:xfrm>
            <a:off x="0" y="6523038"/>
            <a:ext cx="34591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a:latin typeface="Arial" charset="0"/>
              </a:rPr>
              <a:t>Dal volume: Pontieri </a:t>
            </a:r>
            <a:r>
              <a:rPr lang="ja-JP" altLang="it-IT" sz="1300">
                <a:latin typeface="Arial" charset="0"/>
              </a:rPr>
              <a:t>“</a:t>
            </a:r>
            <a:r>
              <a:rPr lang="it-IT" sz="1300">
                <a:latin typeface="Arial" charset="0"/>
              </a:rPr>
              <a:t>Patologia Generale</a:t>
            </a:r>
            <a:r>
              <a:rPr lang="ja-JP" altLang="it-IT" sz="1300">
                <a:latin typeface="Arial" charset="0"/>
              </a:rPr>
              <a:t>”</a:t>
            </a:r>
            <a:endParaRPr lang="it-IT" sz="1300">
              <a:latin typeface="Arial" charset="0"/>
            </a:endParaRPr>
          </a:p>
        </p:txBody>
      </p:sp>
      <p:sp>
        <p:nvSpPr>
          <p:cNvPr id="28677" name="Text Box 4"/>
          <p:cNvSpPr txBox="1">
            <a:spLocks noChangeArrowheads="1"/>
          </p:cNvSpPr>
          <p:nvPr/>
        </p:nvSpPr>
        <p:spPr bwMode="auto">
          <a:xfrm>
            <a:off x="6578600" y="6523038"/>
            <a:ext cx="2565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b="1">
                <a:latin typeface="Arial" charset="0"/>
              </a:rPr>
              <a:t>Piccin Nuova Libraria S.p.A.</a:t>
            </a:r>
          </a:p>
        </p:txBody>
      </p:sp>
      <p:pic>
        <p:nvPicPr>
          <p:cNvPr id="28678" name="Picture 5" descr="cap02_00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058863"/>
            <a:ext cx="8443913"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4" name="Object 2"/>
          <p:cNvGraphicFramePr>
            <a:graphicFrameLocks noChangeAspect="1"/>
          </p:cNvGraphicFramePr>
          <p:nvPr/>
        </p:nvGraphicFramePr>
        <p:xfrm>
          <a:off x="8213725" y="153988"/>
          <a:ext cx="819150" cy="1116012"/>
        </p:xfrm>
        <a:graphic>
          <a:graphicData uri="http://schemas.openxmlformats.org/presentationml/2006/ole">
            <mc:AlternateContent xmlns:mc="http://schemas.openxmlformats.org/markup-compatibility/2006">
              <mc:Choice xmlns:v="urn:schemas-microsoft-com:vml" Requires="v">
                <p:oleObj spid="_x0000_s15368" name="Fotografia Photo Editor" r:id="rId5" imgW="1704762" imgH="2324424" progId="">
                  <p:embed/>
                </p:oleObj>
              </mc:Choice>
              <mc:Fallback>
                <p:oleObj name="Fotografia Photo Editor" r:id="rId5" imgW="1704762" imgH="23244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3725" y="153988"/>
                        <a:ext cx="81915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783556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Rectangle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7421" name="Acrobat Document" r:id="rId3" imgW="0" imgH="0" progId="">
                  <p:embed/>
                </p:oleObj>
              </mc:Choice>
              <mc:Fallback>
                <p:oleObj name="Acrobat Document" r:id="rId3"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639" name="Object 3"/>
          <p:cNvGraphicFramePr>
            <a:graphicFrameLocks noChangeAspect="1"/>
          </p:cNvGraphicFramePr>
          <p:nvPr/>
        </p:nvGraphicFramePr>
        <p:xfrm>
          <a:off x="900113" y="333375"/>
          <a:ext cx="7583487" cy="10367963"/>
        </p:xfrm>
        <a:graphic>
          <a:graphicData uri="http://schemas.openxmlformats.org/presentationml/2006/ole">
            <mc:AlternateContent xmlns:mc="http://schemas.openxmlformats.org/markup-compatibility/2006">
              <mc:Choice xmlns:v="urn:schemas-microsoft-com:vml" Requires="v">
                <p:oleObj spid="_x0000_s17422" name="Acrobat Document" r:id="rId4" imgW="5668166" imgH="8019048" progId="">
                  <p:embed/>
                </p:oleObj>
              </mc:Choice>
              <mc:Fallback>
                <p:oleObj name="Acrobat Document" r:id="rId4" imgW="5668166" imgH="801904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333375"/>
                        <a:ext cx="7583487" cy="10367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Line 8"/>
          <p:cNvSpPr>
            <a:spLocks noChangeShapeType="1"/>
          </p:cNvSpPr>
          <p:nvPr/>
        </p:nvSpPr>
        <p:spPr bwMode="auto">
          <a:xfrm>
            <a:off x="611188" y="1773238"/>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25" name="Line 9"/>
          <p:cNvSpPr>
            <a:spLocks noChangeShapeType="1"/>
          </p:cNvSpPr>
          <p:nvPr/>
        </p:nvSpPr>
        <p:spPr bwMode="auto">
          <a:xfrm>
            <a:off x="611188" y="3789363"/>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26" name="Line 10"/>
          <p:cNvSpPr>
            <a:spLocks noChangeShapeType="1"/>
          </p:cNvSpPr>
          <p:nvPr/>
        </p:nvSpPr>
        <p:spPr bwMode="auto">
          <a:xfrm>
            <a:off x="611188" y="4076700"/>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27" name="Line 12"/>
          <p:cNvSpPr>
            <a:spLocks noChangeShapeType="1"/>
          </p:cNvSpPr>
          <p:nvPr/>
        </p:nvSpPr>
        <p:spPr bwMode="auto">
          <a:xfrm>
            <a:off x="539750" y="4941888"/>
            <a:ext cx="935038"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9645" name="Text Box 13"/>
          <p:cNvSpPr txBox="1">
            <a:spLocks noChangeArrowheads="1"/>
          </p:cNvSpPr>
          <p:nvPr/>
        </p:nvSpPr>
        <p:spPr bwMode="auto">
          <a:xfrm>
            <a:off x="447675" y="6094413"/>
            <a:ext cx="413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Uitto J, TRENDS in Mol Med 11, 341-343, 2005</a:t>
            </a:r>
          </a:p>
        </p:txBody>
      </p:sp>
      <p:sp>
        <p:nvSpPr>
          <p:cNvPr id="69646" name="Text Box 14"/>
          <p:cNvSpPr txBox="1">
            <a:spLocks noChangeArrowheads="1"/>
          </p:cNvSpPr>
          <p:nvPr/>
        </p:nvSpPr>
        <p:spPr bwMode="auto">
          <a:xfrm>
            <a:off x="1023938" y="190500"/>
            <a:ext cx="6596062" cy="584200"/>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MALATTIE CAUSATE DA ALTERAZIONI DI GENI CODIFICANTI PER</a:t>
            </a:r>
          </a:p>
          <a:p>
            <a:r>
              <a:rPr lang="it-IT" sz="1600" b="1"/>
              <a:t>TRASPORTATORI ABC (</a:t>
            </a:r>
            <a:r>
              <a:rPr lang="ja-JP" altLang="it-IT" sz="1600" b="1"/>
              <a:t>“</a:t>
            </a:r>
            <a:r>
              <a:rPr lang="it-IT" sz="1600" b="1"/>
              <a:t>ATP-BINDING CASSETTE</a:t>
            </a:r>
            <a:r>
              <a:rPr lang="ja-JP" altLang="it-IT" sz="1600" b="1"/>
              <a:t>”</a:t>
            </a:r>
            <a:r>
              <a:rPr lang="it-IT" sz="1600" b="1"/>
              <a:t>)</a:t>
            </a:r>
          </a:p>
        </p:txBody>
      </p:sp>
    </p:spTree>
    <p:extLst>
      <p:ext uri="{BB962C8B-B14F-4D97-AF65-F5344CB8AC3E}">
        <p14:creationId xmlns:p14="http://schemas.microsoft.com/office/powerpoint/2010/main" val="1326192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46"/>
                                        </p:tgtEl>
                                        <p:attrNameLst>
                                          <p:attrName>style.visibility</p:attrName>
                                        </p:attrNameLst>
                                      </p:cBhvr>
                                      <p:to>
                                        <p:strVal val="visible"/>
                                      </p:to>
                                    </p:set>
                                    <p:anim calcmode="lin" valueType="num">
                                      <p:cBhvr additive="base">
                                        <p:cTn id="7" dur="500" fill="hold"/>
                                        <p:tgtEl>
                                          <p:spTgt spid="69646"/>
                                        </p:tgtEl>
                                        <p:attrNameLst>
                                          <p:attrName>ppt_x</p:attrName>
                                        </p:attrNameLst>
                                      </p:cBhvr>
                                      <p:tavLst>
                                        <p:tav tm="0">
                                          <p:val>
                                            <p:strVal val="#ppt_x"/>
                                          </p:val>
                                        </p:tav>
                                        <p:tav tm="100000">
                                          <p:val>
                                            <p:strVal val="#ppt_x"/>
                                          </p:val>
                                        </p:tav>
                                      </p:tavLst>
                                    </p:anim>
                                    <p:anim calcmode="lin" valueType="num">
                                      <p:cBhvr additive="base">
                                        <p:cTn id="8" dur="500" fill="hold"/>
                                        <p:tgtEl>
                                          <p:spTgt spid="696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39"/>
                                        </p:tgtEl>
                                        <p:attrNameLst>
                                          <p:attrName>style.visibility</p:attrName>
                                        </p:attrNameLst>
                                      </p:cBhvr>
                                      <p:to>
                                        <p:strVal val="visible"/>
                                      </p:to>
                                    </p:set>
                                    <p:anim calcmode="lin" valueType="num">
                                      <p:cBhvr additive="base">
                                        <p:cTn id="13" dur="500" fill="hold"/>
                                        <p:tgtEl>
                                          <p:spTgt spid="69639"/>
                                        </p:tgtEl>
                                        <p:attrNameLst>
                                          <p:attrName>ppt_x</p:attrName>
                                        </p:attrNameLst>
                                      </p:cBhvr>
                                      <p:tavLst>
                                        <p:tav tm="0">
                                          <p:val>
                                            <p:strVal val="#ppt_x"/>
                                          </p:val>
                                        </p:tav>
                                        <p:tav tm="100000">
                                          <p:val>
                                            <p:strVal val="#ppt_x"/>
                                          </p:val>
                                        </p:tav>
                                      </p:tavLst>
                                    </p:anim>
                                    <p:anim calcmode="lin" valueType="num">
                                      <p:cBhvr additive="base">
                                        <p:cTn id="14" dur="500" fill="hold"/>
                                        <p:tgtEl>
                                          <p:spTgt spid="6963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45"/>
                                        </p:tgtEl>
                                        <p:attrNameLst>
                                          <p:attrName>style.visibility</p:attrName>
                                        </p:attrNameLst>
                                      </p:cBhvr>
                                      <p:to>
                                        <p:strVal val="visible"/>
                                      </p:to>
                                    </p:set>
                                    <p:anim calcmode="lin" valueType="num">
                                      <p:cBhvr additive="base">
                                        <p:cTn id="19" dur="500" fill="hold"/>
                                        <p:tgtEl>
                                          <p:spTgt spid="69645"/>
                                        </p:tgtEl>
                                        <p:attrNameLst>
                                          <p:attrName>ppt_x</p:attrName>
                                        </p:attrNameLst>
                                      </p:cBhvr>
                                      <p:tavLst>
                                        <p:tav tm="0">
                                          <p:val>
                                            <p:strVal val="#ppt_x"/>
                                          </p:val>
                                        </p:tav>
                                        <p:tav tm="100000">
                                          <p:val>
                                            <p:strVal val="#ppt_x"/>
                                          </p:val>
                                        </p:tav>
                                      </p:tavLst>
                                    </p:anim>
                                    <p:anim calcmode="lin" valueType="num">
                                      <p:cBhvr additive="base">
                                        <p:cTn id="20" dur="500" fill="hold"/>
                                        <p:tgtEl>
                                          <p:spTgt spid="696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901700" y="1773238"/>
            <a:ext cx="6865938" cy="923925"/>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b="1"/>
              <a:t>LESIONI GENE </a:t>
            </a:r>
            <a:r>
              <a:rPr lang="it-IT" b="1" i="1"/>
              <a:t>ABCA1 </a:t>
            </a:r>
            <a:r>
              <a:rPr lang="it-IT" b="1"/>
              <a:t>E </a:t>
            </a:r>
            <a:r>
              <a:rPr lang="it-IT" b="1" i="1"/>
              <a:t>ABCG5/8</a:t>
            </a:r>
            <a:r>
              <a:rPr lang="it-IT" b="1"/>
              <a:t> COMPORTANO ECCESSIVO ACCUMULO</a:t>
            </a:r>
          </a:p>
          <a:p>
            <a:pPr algn="ctr"/>
            <a:r>
              <a:rPr lang="it-IT" b="1"/>
              <a:t>DI COLESTEROLO NEI TESSUTI</a:t>
            </a:r>
          </a:p>
        </p:txBody>
      </p:sp>
    </p:spTree>
    <p:extLst>
      <p:ext uri="{BB962C8B-B14F-4D97-AF65-F5344CB8AC3E}">
        <p14:creationId xmlns:p14="http://schemas.microsoft.com/office/powerpoint/2010/main" val="36162388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 Lipoprotein particle structure and its compon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2390775"/>
            <a:ext cx="52387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1671638" y="1004888"/>
            <a:ext cx="4381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STRUTTURA DI UNA LIPOPROTEINA</a:t>
            </a:r>
          </a:p>
        </p:txBody>
      </p:sp>
    </p:spTree>
    <p:extLst>
      <p:ext uri="{BB962C8B-B14F-4D97-AF65-F5344CB8AC3E}">
        <p14:creationId xmlns:p14="http://schemas.microsoft.com/office/powerpoint/2010/main" val="2955024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 Structure of a low-density lipoprotein part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500188"/>
            <a:ext cx="52387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7436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879475" y="1101725"/>
            <a:ext cx="5740400" cy="369888"/>
          </a:xfrm>
          <a:prstGeom prst="rect">
            <a:avLst/>
          </a:prstGeom>
          <a:solidFill>
            <a:schemeClr val="accent5">
              <a:lumMod val="60000"/>
              <a:lumOff val="40000"/>
            </a:schemeClr>
          </a:solidFill>
          <a:ln w="9525">
            <a:noFill/>
            <a:miter lim="800000"/>
            <a:headEnd/>
            <a:tailEnd/>
          </a:ln>
        </p:spPr>
        <p:txBody>
          <a:bodyPr wrap="none">
            <a:spAutoFit/>
          </a:bodyPr>
          <a:lstStyle/>
          <a:p>
            <a:pPr fontAlgn="auto">
              <a:spcBef>
                <a:spcPts val="0"/>
              </a:spcBef>
              <a:spcAft>
                <a:spcPts val="0"/>
              </a:spcAft>
              <a:defRPr/>
            </a:pPr>
            <a:r>
              <a:rPr lang="it-IT" b="1">
                <a:latin typeface="+mn-lt"/>
                <a:ea typeface="+mn-ea"/>
                <a:cs typeface="+mn-cs"/>
              </a:rPr>
              <a:t>PRINCIPALI ALTERAZIONI DELLA MEMBRANA PLASMATICA</a:t>
            </a:r>
          </a:p>
        </p:txBody>
      </p:sp>
      <p:sp>
        <p:nvSpPr>
          <p:cNvPr id="47109" name="Text Box 5"/>
          <p:cNvSpPr txBox="1">
            <a:spLocks noChangeArrowheads="1"/>
          </p:cNvSpPr>
          <p:nvPr/>
        </p:nvSpPr>
        <p:spPr bwMode="auto">
          <a:xfrm>
            <a:off x="1166813" y="2062163"/>
            <a:ext cx="4330700" cy="314325"/>
          </a:xfrm>
          <a:prstGeom prst="rect">
            <a:avLst/>
          </a:prstGeom>
          <a:solidFill>
            <a:schemeClr val="accent5">
              <a:lumMod val="60000"/>
              <a:lumOff val="40000"/>
            </a:schemeClr>
          </a:solidFill>
          <a:ln w="9525">
            <a:solidFill>
              <a:schemeClr val="hlink"/>
            </a:solidFill>
            <a:miter lim="800000"/>
            <a:headEnd/>
            <a:tailEnd/>
          </a:ln>
        </p:spPr>
        <p:txBody>
          <a:bodyPr wrap="none">
            <a:spAutoFit/>
          </a:bodyPr>
          <a:lstStyle/>
          <a:p>
            <a:pPr fontAlgn="auto">
              <a:spcBef>
                <a:spcPts val="0"/>
              </a:spcBef>
              <a:spcAft>
                <a:spcPts val="0"/>
              </a:spcAft>
              <a:defRPr/>
            </a:pPr>
            <a:r>
              <a:rPr lang="it-IT" b="1" dirty="0">
                <a:latin typeface="+mn-lt"/>
                <a:ea typeface="+mn-ea"/>
                <a:cs typeface="+mn-cs"/>
              </a:rPr>
              <a:t>ALTERAZIONI GROSSOLANE </a:t>
            </a:r>
            <a:r>
              <a:rPr lang="it-IT" b="1" dirty="0" err="1">
                <a:latin typeface="+mn-lt"/>
                <a:ea typeface="+mn-ea"/>
                <a:cs typeface="+mn-cs"/>
              </a:rPr>
              <a:t>DI</a:t>
            </a:r>
            <a:r>
              <a:rPr lang="it-IT" b="1" dirty="0">
                <a:latin typeface="+mn-lt"/>
                <a:ea typeface="+mn-ea"/>
                <a:cs typeface="+mn-cs"/>
              </a:rPr>
              <a:t> STRUTTURA</a:t>
            </a:r>
          </a:p>
        </p:txBody>
      </p:sp>
      <p:sp>
        <p:nvSpPr>
          <p:cNvPr id="47110" name="Text Box 6"/>
          <p:cNvSpPr txBox="1">
            <a:spLocks noChangeArrowheads="1"/>
          </p:cNvSpPr>
          <p:nvPr/>
        </p:nvSpPr>
        <p:spPr bwMode="auto">
          <a:xfrm>
            <a:off x="1187450" y="2782888"/>
            <a:ext cx="3097213" cy="304800"/>
          </a:xfrm>
          <a:prstGeom prst="rect">
            <a:avLst/>
          </a:prstGeom>
          <a:solidFill>
            <a:schemeClr val="accent5">
              <a:lumMod val="75000"/>
            </a:schemeClr>
          </a:solidFill>
          <a:ln w="9525">
            <a:noFill/>
            <a:miter lim="800000"/>
            <a:headEnd/>
            <a:tailEnd/>
          </a:ln>
        </p:spPr>
        <p:txBody>
          <a:bodyPr wrap="none">
            <a:spAutoFit/>
          </a:bodyPr>
          <a:lstStyle/>
          <a:p>
            <a:pPr fontAlgn="auto">
              <a:spcBef>
                <a:spcPts val="0"/>
              </a:spcBef>
              <a:spcAft>
                <a:spcPts val="0"/>
              </a:spcAft>
              <a:defRPr/>
            </a:pPr>
            <a:r>
              <a:rPr lang="it-IT" b="1" dirty="0">
                <a:latin typeface="+mn-lt"/>
                <a:ea typeface="+mn-ea"/>
                <a:cs typeface="+mn-cs"/>
              </a:rPr>
              <a:t>ALTERAZIONI DEL TRASPORTO</a:t>
            </a:r>
          </a:p>
        </p:txBody>
      </p:sp>
      <p:sp>
        <p:nvSpPr>
          <p:cNvPr id="47111" name="Text Box 7"/>
          <p:cNvSpPr txBox="1">
            <a:spLocks noChangeArrowheads="1"/>
          </p:cNvSpPr>
          <p:nvPr/>
        </p:nvSpPr>
        <p:spPr bwMode="auto">
          <a:xfrm>
            <a:off x="1184275" y="3646488"/>
            <a:ext cx="4313238" cy="304800"/>
          </a:xfrm>
          <a:prstGeom prst="rect">
            <a:avLst/>
          </a:prstGeom>
          <a:solidFill>
            <a:schemeClr val="accent5">
              <a:lumMod val="50000"/>
            </a:schemeClr>
          </a:solidFill>
          <a:ln w="9525">
            <a:noFill/>
            <a:miter lim="800000"/>
            <a:headEnd/>
            <a:tailEnd/>
          </a:ln>
        </p:spPr>
        <p:txBody>
          <a:bodyPr wrap="none">
            <a:spAutoFit/>
          </a:bodyPr>
          <a:lstStyle/>
          <a:p>
            <a:pPr fontAlgn="auto">
              <a:spcBef>
                <a:spcPts val="0"/>
              </a:spcBef>
              <a:spcAft>
                <a:spcPts val="0"/>
              </a:spcAft>
              <a:defRPr/>
            </a:pPr>
            <a:r>
              <a:rPr lang="it-IT" b="1" dirty="0">
                <a:latin typeface="+mn-lt"/>
                <a:ea typeface="+mn-ea"/>
                <a:cs typeface="+mn-cs"/>
              </a:rPr>
              <a:t>ALTERAZIONI </a:t>
            </a:r>
            <a:r>
              <a:rPr lang="it-IT" b="1" dirty="0" err="1">
                <a:latin typeface="+mn-lt"/>
                <a:ea typeface="+mn-ea"/>
                <a:cs typeface="+mn-cs"/>
              </a:rPr>
              <a:t>DI</a:t>
            </a:r>
            <a:r>
              <a:rPr lang="it-IT" b="1" dirty="0">
                <a:latin typeface="+mn-lt"/>
                <a:ea typeface="+mn-ea"/>
                <a:cs typeface="+mn-cs"/>
              </a:rPr>
              <a:t> FUNZIONI RECETTORIALI</a:t>
            </a:r>
          </a:p>
        </p:txBody>
      </p:sp>
    </p:spTree>
    <p:extLst>
      <p:ext uri="{BB962C8B-B14F-4D97-AF65-F5344CB8AC3E}">
        <p14:creationId xmlns:p14="http://schemas.microsoft.com/office/powerpoint/2010/main" val="1953370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9"/>
                                        </p:tgtEl>
                                        <p:attrNameLst>
                                          <p:attrName>style.visibility</p:attrName>
                                        </p:attrNameLst>
                                      </p:cBhvr>
                                      <p:to>
                                        <p:strVal val="visible"/>
                                      </p:to>
                                    </p:set>
                                    <p:anim calcmode="lin" valueType="num">
                                      <p:cBhvr additive="base">
                                        <p:cTn id="13" dur="500" fill="hold"/>
                                        <p:tgtEl>
                                          <p:spTgt spid="47109"/>
                                        </p:tgtEl>
                                        <p:attrNameLst>
                                          <p:attrName>ppt_x</p:attrName>
                                        </p:attrNameLst>
                                      </p:cBhvr>
                                      <p:tavLst>
                                        <p:tav tm="0">
                                          <p:val>
                                            <p:strVal val="#ppt_x"/>
                                          </p:val>
                                        </p:tav>
                                        <p:tav tm="100000">
                                          <p:val>
                                            <p:strVal val="#ppt_x"/>
                                          </p:val>
                                        </p:tav>
                                      </p:tavLst>
                                    </p:anim>
                                    <p:anim calcmode="lin" valueType="num">
                                      <p:cBhvr additive="base">
                                        <p:cTn id="14"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10"/>
                                        </p:tgtEl>
                                        <p:attrNameLst>
                                          <p:attrName>style.visibility</p:attrName>
                                        </p:attrNameLst>
                                      </p:cBhvr>
                                      <p:to>
                                        <p:strVal val="visible"/>
                                      </p:to>
                                    </p:set>
                                    <p:anim calcmode="lin" valueType="num">
                                      <p:cBhvr additive="base">
                                        <p:cTn id="19" dur="500" fill="hold"/>
                                        <p:tgtEl>
                                          <p:spTgt spid="47110"/>
                                        </p:tgtEl>
                                        <p:attrNameLst>
                                          <p:attrName>ppt_x</p:attrName>
                                        </p:attrNameLst>
                                      </p:cBhvr>
                                      <p:tavLst>
                                        <p:tav tm="0">
                                          <p:val>
                                            <p:strVal val="#ppt_x"/>
                                          </p:val>
                                        </p:tav>
                                        <p:tav tm="100000">
                                          <p:val>
                                            <p:strVal val="#ppt_x"/>
                                          </p:val>
                                        </p:tav>
                                      </p:tavLst>
                                    </p:anim>
                                    <p:anim calcmode="lin" valueType="num">
                                      <p:cBhvr additive="base">
                                        <p:cTn id="20"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11"/>
                                        </p:tgtEl>
                                        <p:attrNameLst>
                                          <p:attrName>style.visibility</p:attrName>
                                        </p:attrNameLst>
                                      </p:cBhvr>
                                      <p:to>
                                        <p:strVal val="visible"/>
                                      </p:to>
                                    </p:set>
                                    <p:anim calcmode="lin" valueType="num">
                                      <p:cBhvr additive="base">
                                        <p:cTn id="25" dur="500" fill="hold"/>
                                        <p:tgtEl>
                                          <p:spTgt spid="47111"/>
                                        </p:tgtEl>
                                        <p:attrNameLst>
                                          <p:attrName>ppt_x</p:attrName>
                                        </p:attrNameLst>
                                      </p:cBhvr>
                                      <p:tavLst>
                                        <p:tav tm="0">
                                          <p:val>
                                            <p:strVal val="#ppt_x"/>
                                          </p:val>
                                        </p:tav>
                                        <p:tav tm="100000">
                                          <p:val>
                                            <p:strVal val="#ppt_x"/>
                                          </p:val>
                                        </p:tav>
                                      </p:tavLst>
                                    </p:anim>
                                    <p:anim calcmode="lin" valueType="num">
                                      <p:cBhvr additive="base">
                                        <p:cTn id="26" dur="500" fill="hold"/>
                                        <p:tgtEl>
                                          <p:spTgt spid="47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9" grpId="0" animBg="1"/>
      <p:bldP spid="47110" grpId="0" animBg="1"/>
      <p:bldP spid="471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557213" y="685800"/>
            <a:ext cx="4370387" cy="762000"/>
            <a:chOff x="351" y="432"/>
            <a:chExt cx="2753" cy="480"/>
          </a:xfrm>
        </p:grpSpPr>
        <p:sp>
          <p:nvSpPr>
            <p:cNvPr id="34857" name="Rectangle 4"/>
            <p:cNvSpPr>
              <a:spLocks noChangeArrowheads="1"/>
            </p:cNvSpPr>
            <p:nvPr/>
          </p:nvSpPr>
          <p:spPr bwMode="auto">
            <a:xfrm>
              <a:off x="351" y="432"/>
              <a:ext cx="528" cy="480"/>
            </a:xfrm>
            <a:prstGeom prst="rect">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34858" name="Rectangle 5"/>
            <p:cNvSpPr>
              <a:spLocks noChangeArrowheads="1"/>
            </p:cNvSpPr>
            <p:nvPr/>
          </p:nvSpPr>
          <p:spPr bwMode="auto">
            <a:xfrm>
              <a:off x="879" y="432"/>
              <a:ext cx="528" cy="480"/>
            </a:xfrm>
            <a:prstGeom prst="rect">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34859" name="Rectangle 6"/>
            <p:cNvSpPr>
              <a:spLocks noChangeArrowheads="1"/>
            </p:cNvSpPr>
            <p:nvPr/>
          </p:nvSpPr>
          <p:spPr bwMode="auto">
            <a:xfrm>
              <a:off x="1263" y="432"/>
              <a:ext cx="528" cy="480"/>
            </a:xfrm>
            <a:prstGeom prst="rect">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34860" name="Rectangle 7"/>
            <p:cNvSpPr>
              <a:spLocks noChangeArrowheads="1"/>
            </p:cNvSpPr>
            <p:nvPr/>
          </p:nvSpPr>
          <p:spPr bwMode="auto">
            <a:xfrm>
              <a:off x="1791" y="432"/>
              <a:ext cx="528" cy="480"/>
            </a:xfrm>
            <a:prstGeom prst="rect">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34861" name="Text Box 8"/>
            <p:cNvSpPr txBox="1">
              <a:spLocks noChangeArrowheads="1"/>
            </p:cNvSpPr>
            <p:nvPr/>
          </p:nvSpPr>
          <p:spPr bwMode="auto">
            <a:xfrm>
              <a:off x="2463" y="528"/>
              <a:ext cx="6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intestino</a:t>
              </a:r>
              <a:endParaRPr lang="en-GB" sz="1600"/>
            </a:p>
          </p:txBody>
        </p:sp>
      </p:grpSp>
      <p:grpSp>
        <p:nvGrpSpPr>
          <p:cNvPr id="3" name="Group 47"/>
          <p:cNvGrpSpPr>
            <a:grpSpLocks/>
          </p:cNvGrpSpPr>
          <p:nvPr/>
        </p:nvGrpSpPr>
        <p:grpSpPr bwMode="auto">
          <a:xfrm>
            <a:off x="1600200" y="1524000"/>
            <a:ext cx="1901825" cy="533400"/>
            <a:chOff x="1023" y="1152"/>
            <a:chExt cx="1198" cy="336"/>
          </a:xfrm>
        </p:grpSpPr>
        <p:sp>
          <p:nvSpPr>
            <p:cNvPr id="34855" name="Oval 9"/>
            <p:cNvSpPr>
              <a:spLocks noChangeArrowheads="1"/>
            </p:cNvSpPr>
            <p:nvPr/>
          </p:nvSpPr>
          <p:spPr bwMode="auto">
            <a:xfrm>
              <a:off x="1023" y="1152"/>
              <a:ext cx="336" cy="336"/>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34856" name="Text Box 10"/>
            <p:cNvSpPr txBox="1">
              <a:spLocks noChangeArrowheads="1"/>
            </p:cNvSpPr>
            <p:nvPr/>
          </p:nvSpPr>
          <p:spPr bwMode="auto">
            <a:xfrm>
              <a:off x="1360" y="1200"/>
              <a:ext cx="8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chilomicrone</a:t>
              </a:r>
              <a:endParaRPr lang="en-GB" sz="1600"/>
            </a:p>
          </p:txBody>
        </p:sp>
      </p:grpSp>
      <p:grpSp>
        <p:nvGrpSpPr>
          <p:cNvPr id="4" name="Group 49"/>
          <p:cNvGrpSpPr>
            <a:grpSpLocks/>
          </p:cNvGrpSpPr>
          <p:nvPr/>
        </p:nvGrpSpPr>
        <p:grpSpPr bwMode="auto">
          <a:xfrm>
            <a:off x="1395413" y="4191000"/>
            <a:ext cx="2265362" cy="1371600"/>
            <a:chOff x="879" y="2640"/>
            <a:chExt cx="1427" cy="864"/>
          </a:xfrm>
        </p:grpSpPr>
        <p:sp>
          <p:nvSpPr>
            <p:cNvPr id="34851" name="Rectangle 11"/>
            <p:cNvSpPr>
              <a:spLocks noChangeArrowheads="1"/>
            </p:cNvSpPr>
            <p:nvPr/>
          </p:nvSpPr>
          <p:spPr bwMode="auto">
            <a:xfrm>
              <a:off x="879" y="2640"/>
              <a:ext cx="912" cy="864"/>
            </a:xfrm>
            <a:prstGeom prst="rect">
              <a:avLst/>
            </a:prstGeom>
            <a:solidFill>
              <a:srgbClr val="CC6600"/>
            </a:solidFill>
            <a:ln w="9525">
              <a:solidFill>
                <a:schemeClr val="tx1"/>
              </a:solidFill>
              <a:miter lim="800000"/>
              <a:headEnd/>
              <a:tailEnd/>
            </a:ln>
          </p:spPr>
          <p:txBody>
            <a:bodyPr wrap="none" anchor="ctr"/>
            <a:lstStyle/>
            <a:p>
              <a:endParaRPr lang="it-IT">
                <a:latin typeface="Calibri" charset="0"/>
              </a:endParaRPr>
            </a:p>
          </p:txBody>
        </p:sp>
        <p:sp>
          <p:nvSpPr>
            <p:cNvPr id="34852" name="Text Box 12"/>
            <p:cNvSpPr txBox="1">
              <a:spLocks noChangeArrowheads="1"/>
            </p:cNvSpPr>
            <p:nvPr/>
          </p:nvSpPr>
          <p:spPr bwMode="auto">
            <a:xfrm>
              <a:off x="1791" y="2976"/>
              <a:ext cx="5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fegato</a:t>
              </a:r>
              <a:endParaRPr lang="en-GB" sz="1600"/>
            </a:p>
          </p:txBody>
        </p:sp>
        <p:sp>
          <p:nvSpPr>
            <p:cNvPr id="34853" name="Oval 18"/>
            <p:cNvSpPr>
              <a:spLocks noChangeArrowheads="1"/>
            </p:cNvSpPr>
            <p:nvPr/>
          </p:nvSpPr>
          <p:spPr bwMode="auto">
            <a:xfrm>
              <a:off x="1119" y="2640"/>
              <a:ext cx="192" cy="96"/>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34854" name="Line 26"/>
            <p:cNvSpPr>
              <a:spLocks noChangeShapeType="1"/>
            </p:cNvSpPr>
            <p:nvPr/>
          </p:nvSpPr>
          <p:spPr bwMode="auto">
            <a:xfrm rot="-5400000">
              <a:off x="2161" y="3196"/>
              <a:ext cx="1"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5" name="Group 48"/>
          <p:cNvGrpSpPr>
            <a:grpSpLocks/>
          </p:cNvGrpSpPr>
          <p:nvPr/>
        </p:nvGrpSpPr>
        <p:grpSpPr bwMode="auto">
          <a:xfrm>
            <a:off x="1090613" y="1981200"/>
            <a:ext cx="2817812" cy="1981200"/>
            <a:chOff x="687" y="1248"/>
            <a:chExt cx="1775" cy="1248"/>
          </a:xfrm>
        </p:grpSpPr>
        <p:sp>
          <p:nvSpPr>
            <p:cNvPr id="34840" name="Line 13"/>
            <p:cNvSpPr>
              <a:spLocks noChangeShapeType="1"/>
            </p:cNvSpPr>
            <p:nvPr/>
          </p:nvSpPr>
          <p:spPr bwMode="auto">
            <a:xfrm>
              <a:off x="1023" y="158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41" name="Line 14"/>
            <p:cNvSpPr>
              <a:spLocks noChangeShapeType="1"/>
            </p:cNvSpPr>
            <p:nvPr/>
          </p:nvSpPr>
          <p:spPr bwMode="auto">
            <a:xfrm>
              <a:off x="1359" y="158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42" name="Oval 15"/>
            <p:cNvSpPr>
              <a:spLocks noChangeArrowheads="1"/>
            </p:cNvSpPr>
            <p:nvPr/>
          </p:nvSpPr>
          <p:spPr bwMode="auto">
            <a:xfrm>
              <a:off x="1071" y="1536"/>
              <a:ext cx="240" cy="288"/>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34843" name="Oval 16"/>
            <p:cNvSpPr>
              <a:spLocks noChangeArrowheads="1"/>
            </p:cNvSpPr>
            <p:nvPr/>
          </p:nvSpPr>
          <p:spPr bwMode="auto">
            <a:xfrm>
              <a:off x="1119" y="1968"/>
              <a:ext cx="192" cy="192"/>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34844" name="Oval 17"/>
            <p:cNvSpPr>
              <a:spLocks noChangeArrowheads="1"/>
            </p:cNvSpPr>
            <p:nvPr/>
          </p:nvSpPr>
          <p:spPr bwMode="auto">
            <a:xfrm>
              <a:off x="1119" y="2352"/>
              <a:ext cx="192"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34845" name="Line 19"/>
            <p:cNvSpPr>
              <a:spLocks noChangeShapeType="1"/>
            </p:cNvSpPr>
            <p:nvPr/>
          </p:nvSpPr>
          <p:spPr bwMode="auto">
            <a:xfrm>
              <a:off x="687" y="1248"/>
              <a:ext cx="0" cy="100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46" name="Oval 20"/>
            <p:cNvSpPr>
              <a:spLocks noChangeArrowheads="1"/>
            </p:cNvSpPr>
            <p:nvPr/>
          </p:nvSpPr>
          <p:spPr bwMode="auto">
            <a:xfrm>
              <a:off x="1311" y="1776"/>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47" name="Oval 21"/>
            <p:cNvSpPr>
              <a:spLocks noChangeArrowheads="1"/>
            </p:cNvSpPr>
            <p:nvPr/>
          </p:nvSpPr>
          <p:spPr bwMode="auto">
            <a:xfrm>
              <a:off x="1311" y="2112"/>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48" name="Oval 22"/>
            <p:cNvSpPr>
              <a:spLocks noChangeArrowheads="1"/>
            </p:cNvSpPr>
            <p:nvPr/>
          </p:nvSpPr>
          <p:spPr bwMode="auto">
            <a:xfrm>
              <a:off x="1311" y="1488"/>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49" name="Text Box 23"/>
            <p:cNvSpPr txBox="1">
              <a:spLocks noChangeArrowheads="1"/>
            </p:cNvSpPr>
            <p:nvPr/>
          </p:nvSpPr>
          <p:spPr bwMode="auto">
            <a:xfrm>
              <a:off x="1368" y="1872"/>
              <a:ext cx="8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microcircolo</a:t>
              </a:r>
              <a:endParaRPr lang="en-GB" sz="1600"/>
            </a:p>
          </p:txBody>
        </p:sp>
        <p:sp>
          <p:nvSpPr>
            <p:cNvPr id="34850" name="Text Box 36"/>
            <p:cNvSpPr txBox="1">
              <a:spLocks noChangeArrowheads="1"/>
            </p:cNvSpPr>
            <p:nvPr/>
          </p:nvSpPr>
          <p:spPr bwMode="auto">
            <a:xfrm>
              <a:off x="1407" y="2112"/>
              <a:ext cx="105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lipoproteinlipasi</a:t>
              </a:r>
              <a:endParaRPr lang="en-GB" sz="1600"/>
            </a:p>
          </p:txBody>
        </p:sp>
      </p:grpSp>
      <p:grpSp>
        <p:nvGrpSpPr>
          <p:cNvPr id="6" name="Group 50"/>
          <p:cNvGrpSpPr>
            <a:grpSpLocks/>
          </p:cNvGrpSpPr>
          <p:nvPr/>
        </p:nvGrpSpPr>
        <p:grpSpPr bwMode="auto">
          <a:xfrm>
            <a:off x="3987800" y="4560888"/>
            <a:ext cx="2724150" cy="1246187"/>
            <a:chOff x="2512" y="2873"/>
            <a:chExt cx="1716" cy="785"/>
          </a:xfrm>
        </p:grpSpPr>
        <p:sp>
          <p:nvSpPr>
            <p:cNvPr id="34827" name="Oval 24" descr="Wide upward diagonal"/>
            <p:cNvSpPr>
              <a:spLocks noChangeArrowheads="1"/>
            </p:cNvSpPr>
            <p:nvPr/>
          </p:nvSpPr>
          <p:spPr bwMode="auto">
            <a:xfrm rot="-5400000">
              <a:off x="2606" y="3158"/>
              <a:ext cx="240" cy="240"/>
            </a:xfrm>
            <a:prstGeom prst="ellipse">
              <a:avLst/>
            </a:prstGeom>
            <a:pattFill prst="wdUpDiag">
              <a:fgClr>
                <a:srgbClr val="FFFF00"/>
              </a:fgClr>
              <a:bgClr>
                <a:srgbClr val="FFFFFF"/>
              </a:bgClr>
            </a:pattFill>
            <a:ln w="9525">
              <a:solidFill>
                <a:schemeClr val="tx1"/>
              </a:solidFill>
              <a:round/>
              <a:headEnd/>
              <a:tailEnd/>
            </a:ln>
          </p:spPr>
          <p:txBody>
            <a:bodyPr vert="eaVert" wrap="none" anchor="ctr"/>
            <a:lstStyle/>
            <a:p>
              <a:pPr algn="ctr"/>
              <a:endParaRPr lang="it-IT" sz="1600" b="1">
                <a:latin typeface="Calibri" charset="0"/>
              </a:endParaRPr>
            </a:p>
          </p:txBody>
        </p:sp>
        <p:sp>
          <p:nvSpPr>
            <p:cNvPr id="34828" name="Text Box 25"/>
            <p:cNvSpPr txBox="1">
              <a:spLocks noChangeArrowheads="1"/>
            </p:cNvSpPr>
            <p:nvPr/>
          </p:nvSpPr>
          <p:spPr bwMode="auto">
            <a:xfrm>
              <a:off x="2527" y="3385"/>
              <a:ext cx="4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VLDL</a:t>
              </a:r>
              <a:endParaRPr lang="en-GB" sz="1600"/>
            </a:p>
          </p:txBody>
        </p:sp>
        <p:sp>
          <p:nvSpPr>
            <p:cNvPr id="34829" name="Oval 27" descr="Plaid"/>
            <p:cNvSpPr>
              <a:spLocks noChangeArrowheads="1"/>
            </p:cNvSpPr>
            <p:nvPr/>
          </p:nvSpPr>
          <p:spPr bwMode="auto">
            <a:xfrm rot="-5400000">
              <a:off x="3332" y="3158"/>
              <a:ext cx="192" cy="192"/>
            </a:xfrm>
            <a:prstGeom prst="ellipse">
              <a:avLst/>
            </a:prstGeom>
            <a:pattFill prst="plaid">
              <a:fgClr>
                <a:srgbClr val="FFFF00"/>
              </a:fgClr>
              <a:bgClr>
                <a:srgbClr val="FFFFFF"/>
              </a:bgClr>
            </a:pattFill>
            <a:ln w="9525">
              <a:solidFill>
                <a:schemeClr val="tx1"/>
              </a:solidFill>
              <a:round/>
              <a:headEnd/>
              <a:tailEnd/>
            </a:ln>
          </p:spPr>
          <p:txBody>
            <a:bodyPr vert="eaVert" wrap="none" anchor="ctr"/>
            <a:lstStyle/>
            <a:p>
              <a:pPr algn="ctr"/>
              <a:endParaRPr lang="it-IT" sz="1600" b="1">
                <a:latin typeface="Calibri" charset="0"/>
              </a:endParaRPr>
            </a:p>
          </p:txBody>
        </p:sp>
        <p:sp>
          <p:nvSpPr>
            <p:cNvPr id="34830" name="Text Box 28"/>
            <p:cNvSpPr txBox="1">
              <a:spLocks noChangeArrowheads="1"/>
            </p:cNvSpPr>
            <p:nvPr/>
          </p:nvSpPr>
          <p:spPr bwMode="auto">
            <a:xfrm>
              <a:off x="3287" y="3385"/>
              <a:ext cx="3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IDL</a:t>
              </a:r>
              <a:endParaRPr lang="en-GB" sz="1600"/>
            </a:p>
          </p:txBody>
        </p:sp>
        <p:sp>
          <p:nvSpPr>
            <p:cNvPr id="34831" name="Oval 29" descr="30%"/>
            <p:cNvSpPr>
              <a:spLocks noChangeArrowheads="1"/>
            </p:cNvSpPr>
            <p:nvPr/>
          </p:nvSpPr>
          <p:spPr bwMode="auto">
            <a:xfrm rot="-5400000">
              <a:off x="3922" y="3158"/>
              <a:ext cx="192" cy="192"/>
            </a:xfrm>
            <a:prstGeom prst="ellipse">
              <a:avLst/>
            </a:prstGeom>
            <a:pattFill prst="pct30">
              <a:fgClr>
                <a:srgbClr val="FFFF00"/>
              </a:fgClr>
              <a:bgClr>
                <a:srgbClr val="FFFFFF"/>
              </a:bgClr>
            </a:pattFill>
            <a:ln w="9525">
              <a:solidFill>
                <a:schemeClr val="tx1"/>
              </a:solidFill>
              <a:round/>
              <a:headEnd/>
              <a:tailEnd/>
            </a:ln>
          </p:spPr>
          <p:txBody>
            <a:bodyPr vert="eaVert" wrap="none" anchor="ctr"/>
            <a:lstStyle/>
            <a:p>
              <a:pPr algn="ctr"/>
              <a:endParaRPr lang="it-IT" sz="1600" b="1">
                <a:latin typeface="Calibri" charset="0"/>
              </a:endParaRPr>
            </a:p>
          </p:txBody>
        </p:sp>
        <p:sp>
          <p:nvSpPr>
            <p:cNvPr id="34832" name="Line 30"/>
            <p:cNvSpPr>
              <a:spLocks noChangeShapeType="1"/>
            </p:cNvSpPr>
            <p:nvPr/>
          </p:nvSpPr>
          <p:spPr bwMode="auto">
            <a:xfrm rot="-5400000">
              <a:off x="3699" y="3199"/>
              <a:ext cx="1"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33" name="Text Box 31"/>
            <p:cNvSpPr txBox="1">
              <a:spLocks noChangeArrowheads="1"/>
            </p:cNvSpPr>
            <p:nvPr/>
          </p:nvSpPr>
          <p:spPr bwMode="auto">
            <a:xfrm>
              <a:off x="3878" y="3385"/>
              <a:ext cx="3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LDL</a:t>
              </a:r>
              <a:endParaRPr lang="en-GB" sz="1600"/>
            </a:p>
          </p:txBody>
        </p:sp>
        <p:sp>
          <p:nvSpPr>
            <p:cNvPr id="34834" name="Line 32"/>
            <p:cNvSpPr>
              <a:spLocks noChangeShapeType="1"/>
            </p:cNvSpPr>
            <p:nvPr/>
          </p:nvSpPr>
          <p:spPr bwMode="auto">
            <a:xfrm rot="-5400000">
              <a:off x="3256" y="2962"/>
              <a:ext cx="1"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35" name="Oval 33"/>
            <p:cNvSpPr>
              <a:spLocks noChangeArrowheads="1"/>
            </p:cNvSpPr>
            <p:nvPr/>
          </p:nvSpPr>
          <p:spPr bwMode="auto">
            <a:xfrm rot="-5400000">
              <a:off x="2702" y="2789"/>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36" name="Oval 34"/>
            <p:cNvSpPr>
              <a:spLocks noChangeArrowheads="1"/>
            </p:cNvSpPr>
            <p:nvPr/>
          </p:nvSpPr>
          <p:spPr bwMode="auto">
            <a:xfrm rot="-5400000">
              <a:off x="3246" y="2789"/>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37" name="Oval 35"/>
            <p:cNvSpPr>
              <a:spLocks noChangeArrowheads="1"/>
            </p:cNvSpPr>
            <p:nvPr/>
          </p:nvSpPr>
          <p:spPr bwMode="auto">
            <a:xfrm rot="-5400000">
              <a:off x="3655" y="2789"/>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38" name="Line 39"/>
            <p:cNvSpPr>
              <a:spLocks noChangeShapeType="1"/>
            </p:cNvSpPr>
            <p:nvPr/>
          </p:nvSpPr>
          <p:spPr bwMode="auto">
            <a:xfrm rot="-5400000">
              <a:off x="3231" y="2154"/>
              <a:ext cx="1"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39" name="Line 44"/>
            <p:cNvSpPr>
              <a:spLocks noChangeShapeType="1"/>
            </p:cNvSpPr>
            <p:nvPr/>
          </p:nvSpPr>
          <p:spPr bwMode="auto">
            <a:xfrm>
              <a:off x="3014" y="3248"/>
              <a:ext cx="22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7" name="Group 51"/>
          <p:cNvGrpSpPr>
            <a:grpSpLocks/>
          </p:cNvGrpSpPr>
          <p:nvPr/>
        </p:nvGrpSpPr>
        <p:grpSpPr bwMode="auto">
          <a:xfrm>
            <a:off x="5219700" y="2205038"/>
            <a:ext cx="3392488" cy="2663825"/>
            <a:chOff x="3288" y="1389"/>
            <a:chExt cx="2137" cy="1678"/>
          </a:xfrm>
        </p:grpSpPr>
        <p:sp>
          <p:nvSpPr>
            <p:cNvPr id="34824" name="Rectangle 37"/>
            <p:cNvSpPr>
              <a:spLocks noChangeArrowheads="1"/>
            </p:cNvSpPr>
            <p:nvPr/>
          </p:nvSpPr>
          <p:spPr bwMode="auto">
            <a:xfrm>
              <a:off x="4513" y="1389"/>
              <a:ext cx="912" cy="864"/>
            </a:xfrm>
            <a:prstGeom prst="rect">
              <a:avLst/>
            </a:prstGeom>
            <a:solidFill>
              <a:srgbClr val="FF9900"/>
            </a:solidFill>
            <a:ln w="9525">
              <a:solidFill>
                <a:schemeClr val="tx1"/>
              </a:solidFill>
              <a:miter lim="800000"/>
              <a:headEnd/>
              <a:tailEnd/>
            </a:ln>
          </p:spPr>
          <p:txBody>
            <a:bodyPr wrap="none" anchor="ctr"/>
            <a:lstStyle/>
            <a:p>
              <a:endParaRPr lang="it-IT">
                <a:latin typeface="Calibri" charset="0"/>
              </a:endParaRPr>
            </a:p>
          </p:txBody>
        </p:sp>
        <p:sp>
          <p:nvSpPr>
            <p:cNvPr id="34825" name="Text Box 38"/>
            <p:cNvSpPr txBox="1">
              <a:spLocks noChangeArrowheads="1"/>
            </p:cNvSpPr>
            <p:nvPr/>
          </p:nvSpPr>
          <p:spPr bwMode="auto">
            <a:xfrm>
              <a:off x="3288" y="1707"/>
              <a:ext cx="11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tessuti periferici</a:t>
              </a:r>
              <a:endParaRPr lang="en-GB" sz="1600"/>
            </a:p>
          </p:txBody>
        </p:sp>
        <p:sp>
          <p:nvSpPr>
            <p:cNvPr id="34826" name="Line 45"/>
            <p:cNvSpPr>
              <a:spLocks noChangeShapeType="1"/>
            </p:cNvSpPr>
            <p:nvPr/>
          </p:nvSpPr>
          <p:spPr bwMode="auto">
            <a:xfrm flipV="1">
              <a:off x="4241" y="2387"/>
              <a:ext cx="544" cy="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extLst>
      <p:ext uri="{BB962C8B-B14F-4D97-AF65-F5344CB8AC3E}">
        <p14:creationId xmlns:p14="http://schemas.microsoft.com/office/powerpoint/2010/main" val="2458654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 Oil-drop (mixed micelle) model of lipoprotein structure for chylomicron, very low-density lipoprotein, low-density lipoprotein, and high-density lipo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381125"/>
            <a:ext cx="66675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4024313" y="2003425"/>
            <a:ext cx="33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t>48</a:t>
            </a:r>
          </a:p>
        </p:txBody>
      </p:sp>
      <p:sp>
        <p:nvSpPr>
          <p:cNvPr id="35844" name="Text Box 4"/>
          <p:cNvSpPr txBox="1">
            <a:spLocks noChangeArrowheads="1"/>
          </p:cNvSpPr>
          <p:nvPr/>
        </p:nvSpPr>
        <p:spPr bwMode="auto">
          <a:xfrm>
            <a:off x="7205663" y="3068638"/>
            <a:ext cx="417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t>100</a:t>
            </a:r>
          </a:p>
        </p:txBody>
      </p:sp>
      <p:sp>
        <p:nvSpPr>
          <p:cNvPr id="35845" name="Text Box 5"/>
          <p:cNvSpPr txBox="1">
            <a:spLocks noChangeArrowheads="1"/>
          </p:cNvSpPr>
          <p:nvPr/>
        </p:nvSpPr>
        <p:spPr bwMode="auto">
          <a:xfrm>
            <a:off x="6681788" y="4097338"/>
            <a:ext cx="417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t>100</a:t>
            </a:r>
          </a:p>
        </p:txBody>
      </p:sp>
    </p:spTree>
    <p:extLst>
      <p:ext uri="{BB962C8B-B14F-4D97-AF65-F5344CB8AC3E}">
        <p14:creationId xmlns:p14="http://schemas.microsoft.com/office/powerpoint/2010/main" val="3413430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950913" y="1216025"/>
            <a:ext cx="5708650" cy="2838450"/>
            <a:chOff x="599" y="766"/>
            <a:chExt cx="3596" cy="1788"/>
          </a:xfrm>
        </p:grpSpPr>
        <p:sp>
          <p:nvSpPr>
            <p:cNvPr id="36876" name="Text Box 15"/>
            <p:cNvSpPr txBox="1">
              <a:spLocks noChangeArrowheads="1"/>
            </p:cNvSpPr>
            <p:nvPr/>
          </p:nvSpPr>
          <p:spPr bwMode="auto">
            <a:xfrm>
              <a:off x="2504" y="2304"/>
              <a:ext cx="4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2000">
                  <a:latin typeface="Arial" charset="0"/>
                </a:rPr>
                <a:t>CAA</a:t>
              </a:r>
            </a:p>
          </p:txBody>
        </p:sp>
        <p:grpSp>
          <p:nvGrpSpPr>
            <p:cNvPr id="36877" name="Group 31"/>
            <p:cNvGrpSpPr>
              <a:grpSpLocks/>
            </p:cNvGrpSpPr>
            <p:nvPr/>
          </p:nvGrpSpPr>
          <p:grpSpPr bwMode="auto">
            <a:xfrm>
              <a:off x="599" y="766"/>
              <a:ext cx="3596" cy="1769"/>
              <a:chOff x="599" y="766"/>
              <a:chExt cx="3596" cy="1769"/>
            </a:xfrm>
          </p:grpSpPr>
          <p:sp>
            <p:nvSpPr>
              <p:cNvPr id="36878" name="Line 4"/>
              <p:cNvSpPr>
                <a:spLocks noChangeShapeType="1"/>
              </p:cNvSpPr>
              <p:nvPr/>
            </p:nvSpPr>
            <p:spPr bwMode="auto">
              <a:xfrm>
                <a:off x="884" y="1071"/>
                <a:ext cx="331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79" name="Text Box 5"/>
              <p:cNvSpPr txBox="1">
                <a:spLocks noChangeArrowheads="1"/>
              </p:cNvSpPr>
              <p:nvPr/>
            </p:nvSpPr>
            <p:spPr bwMode="auto">
              <a:xfrm>
                <a:off x="599" y="766"/>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latin typeface="Arial" charset="0"/>
                  </a:rPr>
                  <a:t>DNA</a:t>
                </a:r>
              </a:p>
            </p:txBody>
          </p:sp>
          <p:sp>
            <p:nvSpPr>
              <p:cNvPr id="36880" name="Line 6"/>
              <p:cNvSpPr>
                <a:spLocks noChangeShapeType="1"/>
              </p:cNvSpPr>
              <p:nvPr/>
            </p:nvSpPr>
            <p:spPr bwMode="auto">
              <a:xfrm>
                <a:off x="1292" y="981"/>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1" name="Line 7"/>
              <p:cNvSpPr>
                <a:spLocks noChangeShapeType="1"/>
              </p:cNvSpPr>
              <p:nvPr/>
            </p:nvSpPr>
            <p:spPr bwMode="auto">
              <a:xfrm>
                <a:off x="3742" y="981"/>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2" name="Text Box 8"/>
              <p:cNvSpPr txBox="1">
                <a:spLocks noChangeArrowheads="1"/>
              </p:cNvSpPr>
              <p:nvPr/>
            </p:nvSpPr>
            <p:spPr bwMode="auto">
              <a:xfrm>
                <a:off x="1325" y="830"/>
                <a:ext cx="13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Gene per APO B-100</a:t>
                </a:r>
              </a:p>
            </p:txBody>
          </p:sp>
          <p:sp>
            <p:nvSpPr>
              <p:cNvPr id="36883" name="Line 9"/>
              <p:cNvSpPr>
                <a:spLocks noChangeShapeType="1"/>
              </p:cNvSpPr>
              <p:nvPr/>
            </p:nvSpPr>
            <p:spPr bwMode="auto">
              <a:xfrm>
                <a:off x="2064" y="1207"/>
                <a:ext cx="0"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4" name="Line 10"/>
              <p:cNvSpPr>
                <a:spLocks noChangeShapeType="1"/>
              </p:cNvSpPr>
              <p:nvPr/>
            </p:nvSpPr>
            <p:spPr bwMode="auto">
              <a:xfrm>
                <a:off x="1565" y="1842"/>
                <a:ext cx="1769"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5" name="Text Box 11"/>
              <p:cNvSpPr txBox="1">
                <a:spLocks noChangeArrowheads="1"/>
              </p:cNvSpPr>
              <p:nvPr/>
            </p:nvSpPr>
            <p:spPr bwMode="auto">
              <a:xfrm>
                <a:off x="3412" y="1673"/>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latin typeface="Arial" charset="0"/>
                  </a:rPr>
                  <a:t>mRNA</a:t>
                </a:r>
              </a:p>
            </p:txBody>
          </p:sp>
          <p:sp>
            <p:nvSpPr>
              <p:cNvPr id="36886" name="Line 14"/>
              <p:cNvSpPr>
                <a:spLocks noChangeShapeType="1"/>
              </p:cNvSpPr>
              <p:nvPr/>
            </p:nvSpPr>
            <p:spPr bwMode="auto">
              <a:xfrm>
                <a:off x="2608" y="1842"/>
                <a:ext cx="0" cy="4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7" name="Text Box 16"/>
              <p:cNvSpPr txBox="1">
                <a:spLocks noChangeArrowheads="1"/>
              </p:cNvSpPr>
              <p:nvPr/>
            </p:nvSpPr>
            <p:spPr bwMode="auto">
              <a:xfrm rot="-2700000">
                <a:off x="2517" y="1616"/>
                <a:ext cx="3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latin typeface="Arial" charset="0"/>
                  </a:rPr>
                  <a:t>2153</a:t>
                </a:r>
              </a:p>
            </p:txBody>
          </p:sp>
          <p:sp>
            <p:nvSpPr>
              <p:cNvPr id="36888" name="Line 17"/>
              <p:cNvSpPr>
                <a:spLocks noChangeShapeType="1"/>
              </p:cNvSpPr>
              <p:nvPr/>
            </p:nvSpPr>
            <p:spPr bwMode="auto">
              <a:xfrm>
                <a:off x="2925" y="2432"/>
                <a:ext cx="27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9" name="Text Box 19"/>
              <p:cNvSpPr txBox="1">
                <a:spLocks noChangeArrowheads="1"/>
              </p:cNvSpPr>
              <p:nvPr/>
            </p:nvSpPr>
            <p:spPr bwMode="auto">
              <a:xfrm>
                <a:off x="3185" y="2343"/>
                <a:ext cx="6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glutamina</a:t>
                </a:r>
              </a:p>
            </p:txBody>
          </p:sp>
        </p:grpSp>
      </p:grpSp>
      <p:grpSp>
        <p:nvGrpSpPr>
          <p:cNvPr id="4" name="Group 32"/>
          <p:cNvGrpSpPr>
            <a:grpSpLocks/>
          </p:cNvGrpSpPr>
          <p:nvPr/>
        </p:nvGrpSpPr>
        <p:grpSpPr bwMode="auto">
          <a:xfrm>
            <a:off x="2124075" y="4149725"/>
            <a:ext cx="4479925" cy="2032000"/>
            <a:chOff x="1338" y="2614"/>
            <a:chExt cx="2822" cy="1280"/>
          </a:xfrm>
        </p:grpSpPr>
        <p:sp>
          <p:nvSpPr>
            <p:cNvPr id="36868" name="Line 20"/>
            <p:cNvSpPr>
              <a:spLocks noChangeShapeType="1"/>
            </p:cNvSpPr>
            <p:nvPr/>
          </p:nvSpPr>
          <p:spPr bwMode="auto">
            <a:xfrm>
              <a:off x="2608" y="2614"/>
              <a:ext cx="0" cy="5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69" name="Text Box 23"/>
            <p:cNvSpPr txBox="1">
              <a:spLocks noChangeArrowheads="1"/>
            </p:cNvSpPr>
            <p:nvPr/>
          </p:nvSpPr>
          <p:spPr bwMode="auto">
            <a:xfrm>
              <a:off x="2514" y="3182"/>
              <a:ext cx="4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2000">
                  <a:latin typeface="Arial" charset="0"/>
                </a:rPr>
                <a:t>UAA</a:t>
              </a:r>
            </a:p>
          </p:txBody>
        </p:sp>
        <p:sp>
          <p:nvSpPr>
            <p:cNvPr id="36870" name="Text Box 25"/>
            <p:cNvSpPr txBox="1">
              <a:spLocks noChangeArrowheads="1"/>
            </p:cNvSpPr>
            <p:nvPr/>
          </p:nvSpPr>
          <p:spPr bwMode="auto">
            <a:xfrm>
              <a:off x="2925" y="3203"/>
              <a:ext cx="79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Codone di stop</a:t>
              </a:r>
            </a:p>
          </p:txBody>
        </p:sp>
        <p:sp>
          <p:nvSpPr>
            <p:cNvPr id="36871" name="Text Box 26"/>
            <p:cNvSpPr txBox="1">
              <a:spLocks noChangeArrowheads="1"/>
            </p:cNvSpPr>
            <p:nvPr/>
          </p:nvSpPr>
          <p:spPr bwMode="auto">
            <a:xfrm>
              <a:off x="1338" y="2795"/>
              <a:ext cx="12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3300"/>
                  </a:solidFill>
                </a:rPr>
                <a:t>deaminasi intestinale</a:t>
              </a:r>
            </a:p>
          </p:txBody>
        </p:sp>
        <p:sp>
          <p:nvSpPr>
            <p:cNvPr id="36872" name="Line 27"/>
            <p:cNvSpPr>
              <a:spLocks noChangeShapeType="1"/>
            </p:cNvSpPr>
            <p:nvPr/>
          </p:nvSpPr>
          <p:spPr bwMode="auto">
            <a:xfrm>
              <a:off x="1701" y="3566"/>
              <a:ext cx="1769"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73" name="Text Box 28"/>
            <p:cNvSpPr txBox="1">
              <a:spLocks noChangeArrowheads="1"/>
            </p:cNvSpPr>
            <p:nvPr/>
          </p:nvSpPr>
          <p:spPr bwMode="auto">
            <a:xfrm>
              <a:off x="3470" y="3475"/>
              <a:ext cx="6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CC00"/>
                  </a:solidFill>
                </a:rPr>
                <a:t>APOB-100</a:t>
              </a:r>
            </a:p>
          </p:txBody>
        </p:sp>
        <p:sp>
          <p:nvSpPr>
            <p:cNvPr id="36874" name="Line 29"/>
            <p:cNvSpPr>
              <a:spLocks noChangeShapeType="1"/>
            </p:cNvSpPr>
            <p:nvPr/>
          </p:nvSpPr>
          <p:spPr bwMode="auto">
            <a:xfrm>
              <a:off x="1701" y="3793"/>
              <a:ext cx="907"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75" name="Text Box 30"/>
            <p:cNvSpPr txBox="1">
              <a:spLocks noChangeArrowheads="1"/>
            </p:cNvSpPr>
            <p:nvPr/>
          </p:nvSpPr>
          <p:spPr bwMode="auto">
            <a:xfrm>
              <a:off x="2608" y="3702"/>
              <a:ext cx="6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3300"/>
                  </a:solidFill>
                </a:rPr>
                <a:t>APOB-48</a:t>
              </a:r>
            </a:p>
          </p:txBody>
        </p:sp>
      </p:grpSp>
    </p:spTree>
    <p:extLst>
      <p:ext uri="{BB962C8B-B14F-4D97-AF65-F5344CB8AC3E}">
        <p14:creationId xmlns:p14="http://schemas.microsoft.com/office/powerpoint/2010/main" val="425437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28600" y="685800"/>
            <a:ext cx="4875213" cy="730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ESPRESSIONE E FUNZIONI APOPROTEINE</a:t>
            </a:r>
          </a:p>
          <a:p>
            <a:endParaRPr lang="it-IT" sz="1400"/>
          </a:p>
          <a:p>
            <a:r>
              <a:rPr lang="it-IT" sz="1400">
                <a:solidFill>
                  <a:srgbClr val="CC3300"/>
                </a:solidFill>
              </a:rPr>
              <a:t>APOPROTEINA</a:t>
            </a:r>
            <a:r>
              <a:rPr lang="it-IT" sz="1400"/>
              <a:t>      </a:t>
            </a:r>
            <a:r>
              <a:rPr lang="it-IT" sz="1400">
                <a:solidFill>
                  <a:srgbClr val="333300"/>
                </a:solidFill>
              </a:rPr>
              <a:t>ESPRESSIONE  </a:t>
            </a:r>
            <a:r>
              <a:rPr lang="it-IT" sz="1400"/>
              <a:t>             </a:t>
            </a:r>
            <a:r>
              <a:rPr lang="it-IT" sz="1400">
                <a:solidFill>
                  <a:schemeClr val="accent2"/>
                </a:solidFill>
              </a:rPr>
              <a:t>FUNZIONE</a:t>
            </a:r>
            <a:endParaRPr lang="en-GB" sz="1400">
              <a:solidFill>
                <a:schemeClr val="accent2"/>
              </a:solidFill>
            </a:endParaRPr>
          </a:p>
        </p:txBody>
      </p:sp>
      <p:sp>
        <p:nvSpPr>
          <p:cNvPr id="8198" name="Text Box 6"/>
          <p:cNvSpPr txBox="1">
            <a:spLocks noChangeArrowheads="1"/>
          </p:cNvSpPr>
          <p:nvPr/>
        </p:nvSpPr>
        <p:spPr bwMode="auto">
          <a:xfrm>
            <a:off x="304800" y="1600200"/>
            <a:ext cx="61277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APO-B100</a:t>
            </a:r>
            <a:r>
              <a:rPr lang="it-IT" sz="1600"/>
              <a:t>        </a:t>
            </a:r>
            <a:r>
              <a:rPr lang="it-IT" sz="1600">
                <a:solidFill>
                  <a:srgbClr val="333300"/>
                </a:solidFill>
              </a:rPr>
              <a:t>VLDL-IDL-LDL</a:t>
            </a:r>
            <a:r>
              <a:rPr lang="it-IT" sz="1600"/>
              <a:t>            </a:t>
            </a:r>
            <a:r>
              <a:rPr lang="it-IT" sz="1600">
                <a:solidFill>
                  <a:schemeClr val="accent2"/>
                </a:solidFill>
              </a:rPr>
              <a:t>Ligando per Recettore    </a:t>
            </a:r>
          </a:p>
          <a:p>
            <a:endParaRPr lang="it-IT" sz="1600">
              <a:solidFill>
                <a:schemeClr val="accent2"/>
              </a:solidFill>
            </a:endParaRPr>
          </a:p>
          <a:p>
            <a:endParaRPr lang="it-IT"/>
          </a:p>
        </p:txBody>
      </p:sp>
      <p:sp>
        <p:nvSpPr>
          <p:cNvPr id="8199" name="Text Box 7"/>
          <p:cNvSpPr txBox="1">
            <a:spLocks noChangeArrowheads="1"/>
          </p:cNvSpPr>
          <p:nvPr/>
        </p:nvSpPr>
        <p:spPr bwMode="auto">
          <a:xfrm>
            <a:off x="365125" y="2274888"/>
            <a:ext cx="59705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APO-B48</a:t>
            </a:r>
            <a:r>
              <a:rPr lang="it-IT" sz="1600"/>
              <a:t>           </a:t>
            </a:r>
            <a:r>
              <a:rPr lang="it-IT" sz="1600">
                <a:solidFill>
                  <a:srgbClr val="333300"/>
                </a:solidFill>
              </a:rPr>
              <a:t>Chilomicroni</a:t>
            </a:r>
            <a:r>
              <a:rPr lang="it-IT" sz="1600"/>
              <a:t>             </a:t>
            </a:r>
            <a:r>
              <a:rPr lang="it-IT" sz="1600">
                <a:solidFill>
                  <a:schemeClr val="accent2"/>
                </a:solidFill>
              </a:rPr>
              <a:t> Ligando per Recettore</a:t>
            </a:r>
          </a:p>
          <a:p>
            <a:endParaRPr lang="it-IT" sz="1600"/>
          </a:p>
          <a:p>
            <a:endParaRPr lang="it-IT"/>
          </a:p>
        </p:txBody>
      </p:sp>
      <p:sp>
        <p:nvSpPr>
          <p:cNvPr id="8200" name="Text Box 8"/>
          <p:cNvSpPr txBox="1">
            <a:spLocks noChangeArrowheads="1"/>
          </p:cNvSpPr>
          <p:nvPr/>
        </p:nvSpPr>
        <p:spPr bwMode="auto">
          <a:xfrm>
            <a:off x="365125" y="3113088"/>
            <a:ext cx="55721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APO-A</a:t>
            </a:r>
            <a:r>
              <a:rPr lang="it-IT" sz="1600"/>
              <a:t>                  </a:t>
            </a:r>
            <a:r>
              <a:rPr lang="it-IT" sz="1600">
                <a:solidFill>
                  <a:srgbClr val="333300"/>
                </a:solidFill>
              </a:rPr>
              <a:t>HDL</a:t>
            </a:r>
            <a:r>
              <a:rPr lang="it-IT" sz="1600"/>
              <a:t>                     </a:t>
            </a:r>
            <a:r>
              <a:rPr lang="it-IT" sz="1600">
                <a:solidFill>
                  <a:schemeClr val="accent2"/>
                </a:solidFill>
              </a:rPr>
              <a:t>Attivatore di Enzima</a:t>
            </a:r>
          </a:p>
          <a:p>
            <a:r>
              <a:rPr lang="it-IT" sz="1600">
                <a:solidFill>
                  <a:schemeClr val="accent2"/>
                </a:solidFill>
              </a:rPr>
              <a:t>                                                             (aciltransferasi</a:t>
            </a:r>
            <a:r>
              <a:rPr lang="it-IT" sz="1600"/>
              <a:t>)</a:t>
            </a:r>
          </a:p>
          <a:p>
            <a:endParaRPr lang="it-IT"/>
          </a:p>
        </p:txBody>
      </p:sp>
      <p:sp>
        <p:nvSpPr>
          <p:cNvPr id="8201" name="Text Box 9"/>
          <p:cNvSpPr txBox="1">
            <a:spLocks noChangeArrowheads="1"/>
          </p:cNvSpPr>
          <p:nvPr/>
        </p:nvSpPr>
        <p:spPr bwMode="auto">
          <a:xfrm>
            <a:off x="381000" y="3886200"/>
            <a:ext cx="55451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APO-C</a:t>
            </a:r>
            <a:r>
              <a:rPr lang="it-IT" sz="1600"/>
              <a:t>                 </a:t>
            </a:r>
            <a:r>
              <a:rPr lang="it-IT" sz="1600">
                <a:solidFill>
                  <a:srgbClr val="333300"/>
                </a:solidFill>
              </a:rPr>
              <a:t>VLDL-IDL</a:t>
            </a:r>
            <a:r>
              <a:rPr lang="it-IT" sz="1600"/>
              <a:t>             </a:t>
            </a:r>
            <a:r>
              <a:rPr lang="it-IT" sz="1600">
                <a:solidFill>
                  <a:schemeClr val="accent2"/>
                </a:solidFill>
              </a:rPr>
              <a:t>Attivatore di Enzima</a:t>
            </a:r>
          </a:p>
          <a:p>
            <a:r>
              <a:rPr lang="it-IT" sz="1600"/>
              <a:t>                           </a:t>
            </a:r>
            <a:r>
              <a:rPr lang="it-IT" sz="1600">
                <a:solidFill>
                  <a:srgbClr val="333300"/>
                </a:solidFill>
              </a:rPr>
              <a:t>Chilomicroni</a:t>
            </a:r>
            <a:r>
              <a:rPr lang="it-IT" sz="1600"/>
              <a:t>              </a:t>
            </a:r>
            <a:r>
              <a:rPr lang="it-IT" sz="1600">
                <a:solidFill>
                  <a:schemeClr val="accent2"/>
                </a:solidFill>
              </a:rPr>
              <a:t>(lipoprotein lipasi)</a:t>
            </a:r>
          </a:p>
          <a:p>
            <a:endParaRPr lang="it-IT"/>
          </a:p>
        </p:txBody>
      </p:sp>
      <p:sp>
        <p:nvSpPr>
          <p:cNvPr id="8202" name="Text Box 10"/>
          <p:cNvSpPr txBox="1">
            <a:spLocks noChangeArrowheads="1"/>
          </p:cNvSpPr>
          <p:nvPr/>
        </p:nvSpPr>
        <p:spPr bwMode="auto">
          <a:xfrm>
            <a:off x="365125" y="4789488"/>
            <a:ext cx="58896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APO-E</a:t>
            </a:r>
            <a:r>
              <a:rPr lang="it-IT" sz="1600"/>
              <a:t>             </a:t>
            </a:r>
            <a:r>
              <a:rPr lang="it-IT" sz="1600">
                <a:solidFill>
                  <a:srgbClr val="333300"/>
                </a:solidFill>
              </a:rPr>
              <a:t>VLDL-IDL-HDL</a:t>
            </a:r>
            <a:r>
              <a:rPr lang="it-IT" sz="1600"/>
              <a:t>            </a:t>
            </a:r>
            <a:r>
              <a:rPr lang="it-IT" sz="1600">
                <a:solidFill>
                  <a:schemeClr val="accent2"/>
                </a:solidFill>
              </a:rPr>
              <a:t>Ligando per Recettore</a:t>
            </a:r>
          </a:p>
          <a:p>
            <a:r>
              <a:rPr lang="it-IT" sz="1600"/>
              <a:t>                         </a:t>
            </a:r>
            <a:r>
              <a:rPr lang="it-IT" sz="1600">
                <a:solidFill>
                  <a:srgbClr val="333300"/>
                </a:solidFill>
              </a:rPr>
              <a:t>Chilomocroni</a:t>
            </a:r>
          </a:p>
          <a:p>
            <a:endParaRPr lang="it-IT"/>
          </a:p>
        </p:txBody>
      </p:sp>
      <p:sp>
        <p:nvSpPr>
          <p:cNvPr id="8203" name="Text Box 11"/>
          <p:cNvSpPr txBox="1">
            <a:spLocks noChangeArrowheads="1"/>
          </p:cNvSpPr>
          <p:nvPr/>
        </p:nvSpPr>
        <p:spPr bwMode="auto">
          <a:xfrm>
            <a:off x="441325" y="5780088"/>
            <a:ext cx="5589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APO(a)</a:t>
            </a:r>
            <a:r>
              <a:rPr lang="it-IT" sz="1600"/>
              <a:t>             </a:t>
            </a:r>
            <a:r>
              <a:rPr lang="it-IT" sz="1600">
                <a:solidFill>
                  <a:srgbClr val="333300"/>
                </a:solidFill>
              </a:rPr>
              <a:t>VLDL-IDL-LDL</a:t>
            </a:r>
            <a:r>
              <a:rPr lang="it-IT" sz="1600"/>
              <a:t>         </a:t>
            </a:r>
            <a:r>
              <a:rPr lang="it-IT" sz="1600">
                <a:solidFill>
                  <a:schemeClr val="accent2"/>
                </a:solidFill>
              </a:rPr>
              <a:t> Inibitore Fibrinolisi</a:t>
            </a:r>
          </a:p>
        </p:txBody>
      </p:sp>
    </p:spTree>
    <p:extLst>
      <p:ext uri="{BB962C8B-B14F-4D97-AF65-F5344CB8AC3E}">
        <p14:creationId xmlns:p14="http://schemas.microsoft.com/office/powerpoint/2010/main" val="1001599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ox(in)">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ox(in)">
                                      <p:cBhvr>
                                        <p:cTn id="12" dur="500"/>
                                        <p:tgtEl>
                                          <p:spTgt spid="8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box(in)">
                                      <p:cBhvr>
                                        <p:cTn id="17" dur="500"/>
                                        <p:tgtEl>
                                          <p:spTgt spid="81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box(in)">
                                      <p:cBhvr>
                                        <p:cTn id="22" dur="500"/>
                                        <p:tgtEl>
                                          <p:spTgt spid="82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201"/>
                                        </p:tgtEl>
                                        <p:attrNameLst>
                                          <p:attrName>style.visibility</p:attrName>
                                        </p:attrNameLst>
                                      </p:cBhvr>
                                      <p:to>
                                        <p:strVal val="visible"/>
                                      </p:to>
                                    </p:set>
                                    <p:animEffect transition="in" filter="box(in)">
                                      <p:cBhvr>
                                        <p:cTn id="27" dur="500"/>
                                        <p:tgtEl>
                                          <p:spTgt spid="82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202"/>
                                        </p:tgtEl>
                                        <p:attrNameLst>
                                          <p:attrName>style.visibility</p:attrName>
                                        </p:attrNameLst>
                                      </p:cBhvr>
                                      <p:to>
                                        <p:strVal val="visible"/>
                                      </p:to>
                                    </p:set>
                                    <p:animEffect transition="in" filter="box(in)">
                                      <p:cBhvr>
                                        <p:cTn id="32" dur="500"/>
                                        <p:tgtEl>
                                          <p:spTgt spid="820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203"/>
                                        </p:tgtEl>
                                        <p:attrNameLst>
                                          <p:attrName>style.visibility</p:attrName>
                                        </p:attrNameLst>
                                      </p:cBhvr>
                                      <p:to>
                                        <p:strVal val="visible"/>
                                      </p:to>
                                    </p:set>
                                    <p:animEffect transition="in" filter="box(in)">
                                      <p:cBhvr>
                                        <p:cTn id="37"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autoUpdateAnimBg="0"/>
      <p:bldP spid="8198" grpId="0" autoUpdateAnimBg="0"/>
      <p:bldP spid="8199" grpId="0" autoUpdateAnimBg="0"/>
      <p:bldP spid="8200" grpId="0" autoUpdateAnimBg="0"/>
      <p:bldP spid="8201" grpId="0" autoUpdateAnimBg="0"/>
      <p:bldP spid="8202" grpId="0" autoUpdateAnimBg="0"/>
      <p:bldP spid="820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Text Box 13"/>
          <p:cNvSpPr txBox="1">
            <a:spLocks noChangeArrowheads="1"/>
          </p:cNvSpPr>
          <p:nvPr/>
        </p:nvSpPr>
        <p:spPr bwMode="auto">
          <a:xfrm>
            <a:off x="6248400" y="1295400"/>
            <a:ext cx="2073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solidFill>
                  <a:schemeClr val="accent2"/>
                </a:solidFill>
              </a:rPr>
              <a:t>TRIGLICERIDI  </a:t>
            </a:r>
            <a:r>
              <a:rPr lang="it-IT" sz="1400">
                <a:solidFill>
                  <a:srgbClr val="FF0000"/>
                </a:solidFill>
              </a:rPr>
              <a:t>(  2%)</a:t>
            </a:r>
          </a:p>
          <a:p>
            <a:r>
              <a:rPr lang="it-IT" sz="1400">
                <a:solidFill>
                  <a:schemeClr val="accent2"/>
                </a:solidFill>
              </a:rPr>
              <a:t>COLESTEROLO  </a:t>
            </a:r>
            <a:r>
              <a:rPr lang="it-IT" sz="1400">
                <a:solidFill>
                  <a:srgbClr val="FF0000"/>
                </a:solidFill>
              </a:rPr>
              <a:t>(18%)</a:t>
            </a:r>
          </a:p>
          <a:p>
            <a:r>
              <a:rPr lang="it-IT" sz="1400">
                <a:solidFill>
                  <a:schemeClr val="accent2"/>
                </a:solidFill>
              </a:rPr>
              <a:t>FOSFOLIPIDI   </a:t>
            </a:r>
            <a:r>
              <a:rPr lang="it-IT" sz="1400">
                <a:solidFill>
                  <a:srgbClr val="FF0000"/>
                </a:solidFill>
              </a:rPr>
              <a:t>(30%)</a:t>
            </a:r>
          </a:p>
          <a:p>
            <a:r>
              <a:rPr lang="it-IT" sz="1400">
                <a:solidFill>
                  <a:schemeClr val="accent2"/>
                </a:solidFill>
              </a:rPr>
              <a:t>PROTEINE         </a:t>
            </a:r>
            <a:r>
              <a:rPr lang="it-IT" sz="1400">
                <a:solidFill>
                  <a:srgbClr val="FF0000"/>
                </a:solidFill>
              </a:rPr>
              <a:t>(50%)</a:t>
            </a:r>
            <a:endParaRPr lang="en-GB" sz="1400">
              <a:solidFill>
                <a:srgbClr val="FF0000"/>
              </a:solidFill>
            </a:endParaRPr>
          </a:p>
        </p:txBody>
      </p:sp>
      <p:sp>
        <p:nvSpPr>
          <p:cNvPr id="6152" name="Oval 8"/>
          <p:cNvSpPr>
            <a:spLocks noChangeArrowheads="1"/>
          </p:cNvSpPr>
          <p:nvPr/>
        </p:nvSpPr>
        <p:spPr bwMode="auto">
          <a:xfrm>
            <a:off x="2520950" y="3856038"/>
            <a:ext cx="609600" cy="381000"/>
          </a:xfrm>
          <a:prstGeom prst="ellipse">
            <a:avLst/>
          </a:prstGeom>
          <a:solidFill>
            <a:schemeClr val="hlink"/>
          </a:solidFill>
          <a:ln w="9525">
            <a:solidFill>
              <a:schemeClr val="tx1"/>
            </a:solidFill>
            <a:round/>
            <a:headEnd/>
            <a:tailEnd/>
          </a:ln>
        </p:spPr>
        <p:txBody>
          <a:bodyPr wrap="none" anchor="ctr"/>
          <a:lstStyle/>
          <a:p>
            <a:endParaRPr lang="it-IT">
              <a:latin typeface="Calibri" charset="0"/>
            </a:endParaRPr>
          </a:p>
        </p:txBody>
      </p:sp>
      <p:sp>
        <p:nvSpPr>
          <p:cNvPr id="6153" name="Oval 9"/>
          <p:cNvSpPr>
            <a:spLocks noChangeArrowheads="1"/>
          </p:cNvSpPr>
          <p:nvPr/>
        </p:nvSpPr>
        <p:spPr bwMode="auto">
          <a:xfrm>
            <a:off x="3130550" y="4008438"/>
            <a:ext cx="152400" cy="152400"/>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6156" name="Text Box 12"/>
          <p:cNvSpPr txBox="1">
            <a:spLocks noChangeArrowheads="1"/>
          </p:cNvSpPr>
          <p:nvPr/>
        </p:nvSpPr>
        <p:spPr bwMode="auto">
          <a:xfrm>
            <a:off x="3282950" y="3932238"/>
            <a:ext cx="788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APO-A</a:t>
            </a:r>
            <a:endParaRPr lang="en-GB" sz="1400" b="1"/>
          </a:p>
        </p:txBody>
      </p:sp>
      <p:sp>
        <p:nvSpPr>
          <p:cNvPr id="6160" name="Oval 16"/>
          <p:cNvSpPr>
            <a:spLocks noChangeArrowheads="1"/>
          </p:cNvSpPr>
          <p:nvPr/>
        </p:nvSpPr>
        <p:spPr bwMode="auto">
          <a:xfrm>
            <a:off x="2825750" y="3703638"/>
            <a:ext cx="152400" cy="152400"/>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grpSp>
        <p:nvGrpSpPr>
          <p:cNvPr id="2" name="Group 46"/>
          <p:cNvGrpSpPr>
            <a:grpSpLocks/>
          </p:cNvGrpSpPr>
          <p:nvPr/>
        </p:nvGrpSpPr>
        <p:grpSpPr bwMode="auto">
          <a:xfrm>
            <a:off x="539750" y="1341438"/>
            <a:ext cx="1752600" cy="2286000"/>
            <a:chOff x="340" y="845"/>
            <a:chExt cx="1104" cy="1440"/>
          </a:xfrm>
        </p:grpSpPr>
        <p:sp>
          <p:nvSpPr>
            <p:cNvPr id="40999" name="Rectangle 4"/>
            <p:cNvSpPr>
              <a:spLocks noChangeArrowheads="1"/>
            </p:cNvSpPr>
            <p:nvPr/>
          </p:nvSpPr>
          <p:spPr bwMode="auto">
            <a:xfrm>
              <a:off x="340" y="845"/>
              <a:ext cx="912" cy="864"/>
            </a:xfrm>
            <a:prstGeom prst="rect">
              <a:avLst/>
            </a:prstGeom>
            <a:solidFill>
              <a:srgbClr val="CC6600"/>
            </a:solidFill>
            <a:ln w="9525">
              <a:solidFill>
                <a:schemeClr val="tx1"/>
              </a:solidFill>
              <a:miter lim="800000"/>
              <a:headEnd/>
              <a:tailEnd/>
            </a:ln>
          </p:spPr>
          <p:txBody>
            <a:bodyPr wrap="none" anchor="ctr"/>
            <a:lstStyle/>
            <a:p>
              <a:endParaRPr lang="it-IT">
                <a:latin typeface="Calibri" charset="0"/>
              </a:endParaRPr>
            </a:p>
          </p:txBody>
        </p:sp>
        <p:sp>
          <p:nvSpPr>
            <p:cNvPr id="41000" name="Text Box 6"/>
            <p:cNvSpPr txBox="1">
              <a:spLocks noChangeArrowheads="1"/>
            </p:cNvSpPr>
            <p:nvPr/>
          </p:nvSpPr>
          <p:spPr bwMode="auto">
            <a:xfrm>
              <a:off x="340" y="1709"/>
              <a:ext cx="6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epatocita</a:t>
              </a:r>
              <a:endParaRPr lang="en-GB" sz="1600"/>
            </a:p>
          </p:txBody>
        </p:sp>
        <p:sp>
          <p:nvSpPr>
            <p:cNvPr id="41001" name="Line 17"/>
            <p:cNvSpPr>
              <a:spLocks noChangeShapeType="1"/>
            </p:cNvSpPr>
            <p:nvPr/>
          </p:nvSpPr>
          <p:spPr bwMode="auto">
            <a:xfrm>
              <a:off x="772" y="2045"/>
              <a:ext cx="67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3" name="Group 47"/>
          <p:cNvGrpSpPr>
            <a:grpSpLocks/>
          </p:cNvGrpSpPr>
          <p:nvPr/>
        </p:nvGrpSpPr>
        <p:grpSpPr bwMode="auto">
          <a:xfrm>
            <a:off x="3206750" y="1341438"/>
            <a:ext cx="2422525" cy="2362200"/>
            <a:chOff x="2020" y="845"/>
            <a:chExt cx="1526" cy="1488"/>
          </a:xfrm>
        </p:grpSpPr>
        <p:sp>
          <p:nvSpPr>
            <p:cNvPr id="40996" name="Rectangle 5"/>
            <p:cNvSpPr>
              <a:spLocks noChangeArrowheads="1"/>
            </p:cNvSpPr>
            <p:nvPr/>
          </p:nvSpPr>
          <p:spPr bwMode="auto">
            <a:xfrm>
              <a:off x="2452" y="845"/>
              <a:ext cx="912" cy="864"/>
            </a:xfrm>
            <a:prstGeom prst="rect">
              <a:avLst/>
            </a:prstGeom>
            <a:solidFill>
              <a:srgbClr val="CC6600"/>
            </a:solidFill>
            <a:ln w="9525">
              <a:solidFill>
                <a:schemeClr val="tx1"/>
              </a:solidFill>
              <a:miter lim="800000"/>
              <a:headEnd/>
              <a:tailEnd/>
            </a:ln>
          </p:spPr>
          <p:txBody>
            <a:bodyPr wrap="none" anchor="ctr"/>
            <a:lstStyle/>
            <a:p>
              <a:endParaRPr lang="it-IT">
                <a:latin typeface="Calibri" charset="0"/>
              </a:endParaRPr>
            </a:p>
          </p:txBody>
        </p:sp>
        <p:sp>
          <p:nvSpPr>
            <p:cNvPr id="40997" name="Text Box 7"/>
            <p:cNvSpPr txBox="1">
              <a:spLocks noChangeArrowheads="1"/>
            </p:cNvSpPr>
            <p:nvPr/>
          </p:nvSpPr>
          <p:spPr bwMode="auto">
            <a:xfrm>
              <a:off x="2404" y="1757"/>
              <a:ext cx="11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tessuti periferici</a:t>
              </a:r>
              <a:endParaRPr lang="en-GB" sz="1600"/>
            </a:p>
          </p:txBody>
        </p:sp>
        <p:sp>
          <p:nvSpPr>
            <p:cNvPr id="40998" name="Line 18"/>
            <p:cNvSpPr>
              <a:spLocks noChangeShapeType="1"/>
            </p:cNvSpPr>
            <p:nvPr/>
          </p:nvSpPr>
          <p:spPr bwMode="auto">
            <a:xfrm flipH="1">
              <a:off x="2020" y="2045"/>
              <a:ext cx="81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40969" name="Text Box 19"/>
          <p:cNvSpPr txBox="1">
            <a:spLocks noChangeArrowheads="1"/>
          </p:cNvSpPr>
          <p:nvPr/>
        </p:nvSpPr>
        <p:spPr bwMode="auto">
          <a:xfrm>
            <a:off x="311150" y="503238"/>
            <a:ext cx="370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2400"/>
              <a:t>HDL</a:t>
            </a:r>
          </a:p>
          <a:p>
            <a:r>
              <a:rPr lang="it-IT" sz="2400"/>
              <a:t>High Density Lipoprotein</a:t>
            </a:r>
            <a:endParaRPr lang="en-GB" sz="2400"/>
          </a:p>
        </p:txBody>
      </p:sp>
      <p:sp>
        <p:nvSpPr>
          <p:cNvPr id="6196" name="Oval 52"/>
          <p:cNvSpPr>
            <a:spLocks noChangeArrowheads="1"/>
          </p:cNvSpPr>
          <p:nvPr/>
        </p:nvSpPr>
        <p:spPr bwMode="auto">
          <a:xfrm>
            <a:off x="5867400" y="3733800"/>
            <a:ext cx="685800" cy="609600"/>
          </a:xfrm>
          <a:prstGeom prst="ellipse">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6198" name="Oval 54"/>
          <p:cNvSpPr>
            <a:spLocks noChangeArrowheads="1"/>
          </p:cNvSpPr>
          <p:nvPr/>
        </p:nvSpPr>
        <p:spPr bwMode="auto">
          <a:xfrm>
            <a:off x="6248400" y="4038600"/>
            <a:ext cx="152400" cy="22860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6199" name="Oval 55"/>
          <p:cNvSpPr>
            <a:spLocks noChangeArrowheads="1"/>
          </p:cNvSpPr>
          <p:nvPr/>
        </p:nvSpPr>
        <p:spPr bwMode="auto">
          <a:xfrm>
            <a:off x="6019800" y="4038600"/>
            <a:ext cx="152400" cy="22860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6200" name="Oval 56"/>
          <p:cNvSpPr>
            <a:spLocks noChangeArrowheads="1"/>
          </p:cNvSpPr>
          <p:nvPr/>
        </p:nvSpPr>
        <p:spPr bwMode="auto">
          <a:xfrm>
            <a:off x="6172200" y="3810000"/>
            <a:ext cx="152400" cy="22860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6201" name="Oval 57"/>
          <p:cNvSpPr>
            <a:spLocks noChangeArrowheads="1"/>
          </p:cNvSpPr>
          <p:nvPr/>
        </p:nvSpPr>
        <p:spPr bwMode="auto">
          <a:xfrm>
            <a:off x="6019800" y="3733800"/>
            <a:ext cx="152400" cy="22860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6202" name="Oval 58"/>
          <p:cNvSpPr>
            <a:spLocks noChangeArrowheads="1"/>
          </p:cNvSpPr>
          <p:nvPr/>
        </p:nvSpPr>
        <p:spPr bwMode="auto">
          <a:xfrm>
            <a:off x="6477000" y="3886200"/>
            <a:ext cx="152400" cy="152400"/>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6203" name="Text Box 59"/>
          <p:cNvSpPr txBox="1">
            <a:spLocks noChangeArrowheads="1"/>
          </p:cNvSpPr>
          <p:nvPr/>
        </p:nvSpPr>
        <p:spPr bwMode="auto">
          <a:xfrm>
            <a:off x="6629400" y="3810000"/>
            <a:ext cx="788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APO-A</a:t>
            </a:r>
            <a:endParaRPr lang="en-GB" sz="1400" b="1"/>
          </a:p>
        </p:txBody>
      </p:sp>
      <p:sp>
        <p:nvSpPr>
          <p:cNvPr id="6204" name="Oval 60"/>
          <p:cNvSpPr>
            <a:spLocks noChangeArrowheads="1"/>
          </p:cNvSpPr>
          <p:nvPr/>
        </p:nvSpPr>
        <p:spPr bwMode="auto">
          <a:xfrm>
            <a:off x="5715000" y="3860800"/>
            <a:ext cx="152400" cy="152400"/>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6205" name="Text Box 61"/>
          <p:cNvSpPr txBox="1">
            <a:spLocks noChangeArrowheads="1"/>
          </p:cNvSpPr>
          <p:nvPr/>
        </p:nvSpPr>
        <p:spPr bwMode="auto">
          <a:xfrm>
            <a:off x="4953000" y="3810000"/>
            <a:ext cx="769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APO-E</a:t>
            </a:r>
            <a:endParaRPr lang="en-GB" sz="1400" b="1"/>
          </a:p>
        </p:txBody>
      </p:sp>
      <p:sp>
        <p:nvSpPr>
          <p:cNvPr id="6206" name="Oval 62"/>
          <p:cNvSpPr>
            <a:spLocks noChangeArrowheads="1"/>
          </p:cNvSpPr>
          <p:nvPr/>
        </p:nvSpPr>
        <p:spPr bwMode="auto">
          <a:xfrm>
            <a:off x="5791200" y="4038600"/>
            <a:ext cx="152400" cy="152400"/>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6207" name="Oval 63"/>
          <p:cNvSpPr>
            <a:spLocks noChangeArrowheads="1"/>
          </p:cNvSpPr>
          <p:nvPr/>
        </p:nvSpPr>
        <p:spPr bwMode="auto">
          <a:xfrm>
            <a:off x="5943600" y="4191000"/>
            <a:ext cx="152400" cy="152400"/>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6209" name="Text Box 65"/>
          <p:cNvSpPr txBox="1">
            <a:spLocks noChangeArrowheads="1"/>
          </p:cNvSpPr>
          <p:nvPr/>
        </p:nvSpPr>
        <p:spPr bwMode="auto">
          <a:xfrm>
            <a:off x="1889125" y="4408488"/>
            <a:ext cx="1287463" cy="3460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pre-</a:t>
            </a:r>
            <a:r>
              <a:rPr lang="it-IT" sz="1600" b="1">
                <a:latin typeface="Symbol" charset="0"/>
              </a:rPr>
              <a:t>b</a:t>
            </a:r>
            <a:r>
              <a:rPr lang="it-IT" sz="1600" b="1"/>
              <a:t>-HDL</a:t>
            </a:r>
          </a:p>
        </p:txBody>
      </p:sp>
      <p:sp>
        <p:nvSpPr>
          <p:cNvPr id="6211" name="Line 67"/>
          <p:cNvSpPr>
            <a:spLocks noChangeShapeType="1"/>
          </p:cNvSpPr>
          <p:nvPr/>
        </p:nvSpPr>
        <p:spPr bwMode="auto">
          <a:xfrm>
            <a:off x="3657600" y="42672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222" name="Line 78"/>
          <p:cNvSpPr>
            <a:spLocks noChangeShapeType="1"/>
          </p:cNvSpPr>
          <p:nvPr/>
        </p:nvSpPr>
        <p:spPr bwMode="auto">
          <a:xfrm flipV="1">
            <a:off x="3276600" y="4419600"/>
            <a:ext cx="12192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223" name="Text Box 79"/>
          <p:cNvSpPr txBox="1">
            <a:spLocks noChangeArrowheads="1"/>
          </p:cNvSpPr>
          <p:nvPr/>
        </p:nvSpPr>
        <p:spPr bwMode="auto">
          <a:xfrm>
            <a:off x="3870325" y="4838700"/>
            <a:ext cx="1239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FOSFOLIPIDI</a:t>
            </a:r>
          </a:p>
        </p:txBody>
      </p:sp>
      <p:sp>
        <p:nvSpPr>
          <p:cNvPr id="6224" name="Text Box 80"/>
          <p:cNvSpPr txBox="1">
            <a:spLocks noChangeArrowheads="1"/>
          </p:cNvSpPr>
          <p:nvPr/>
        </p:nvSpPr>
        <p:spPr bwMode="auto">
          <a:xfrm>
            <a:off x="1979613" y="5157788"/>
            <a:ext cx="3254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3300"/>
                </a:solidFill>
              </a:rPr>
              <a:t>PLTP: phospholipid transfer protein</a:t>
            </a:r>
          </a:p>
        </p:txBody>
      </p:sp>
      <p:sp>
        <p:nvSpPr>
          <p:cNvPr id="6226" name="Text Box 82"/>
          <p:cNvSpPr txBox="1">
            <a:spLocks noChangeArrowheads="1"/>
          </p:cNvSpPr>
          <p:nvPr/>
        </p:nvSpPr>
        <p:spPr bwMode="auto">
          <a:xfrm>
            <a:off x="6400800" y="3403600"/>
            <a:ext cx="860425" cy="3460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latin typeface="Symbol" charset="0"/>
              </a:rPr>
              <a:t>a</a:t>
            </a:r>
            <a:r>
              <a:rPr lang="it-IT" sz="1600" b="1"/>
              <a:t>-HDL</a:t>
            </a:r>
            <a:endParaRPr lang="en-GB" sz="1600" b="1"/>
          </a:p>
        </p:txBody>
      </p:sp>
      <p:sp>
        <p:nvSpPr>
          <p:cNvPr id="6229" name="Rectangle 85"/>
          <p:cNvSpPr>
            <a:spLocks noChangeArrowheads="1"/>
          </p:cNvSpPr>
          <p:nvPr/>
        </p:nvSpPr>
        <p:spPr bwMode="auto">
          <a:xfrm>
            <a:off x="395288" y="4221163"/>
            <a:ext cx="863600" cy="863600"/>
          </a:xfrm>
          <a:prstGeom prst="rect">
            <a:avLst/>
          </a:prstGeom>
          <a:solidFill>
            <a:srgbClr val="FF9900"/>
          </a:solidFill>
          <a:ln w="9525">
            <a:solidFill>
              <a:schemeClr val="tx1"/>
            </a:solidFill>
            <a:miter lim="800000"/>
            <a:headEnd/>
            <a:tailEnd/>
          </a:ln>
        </p:spPr>
        <p:txBody>
          <a:bodyPr wrap="none" anchor="ctr"/>
          <a:lstStyle/>
          <a:p>
            <a:endParaRPr lang="it-IT">
              <a:latin typeface="Calibri" charset="0"/>
            </a:endParaRPr>
          </a:p>
        </p:txBody>
      </p:sp>
      <p:sp>
        <p:nvSpPr>
          <p:cNvPr id="6230" name="Text Box 86"/>
          <p:cNvSpPr txBox="1">
            <a:spLocks noChangeArrowheads="1"/>
          </p:cNvSpPr>
          <p:nvPr/>
        </p:nvSpPr>
        <p:spPr bwMode="auto">
          <a:xfrm>
            <a:off x="323850" y="5084763"/>
            <a:ext cx="1017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intestino</a:t>
            </a:r>
          </a:p>
        </p:txBody>
      </p:sp>
      <p:sp>
        <p:nvSpPr>
          <p:cNvPr id="40989" name="Line 87"/>
          <p:cNvSpPr>
            <a:spLocks noChangeShapeType="1"/>
          </p:cNvSpPr>
          <p:nvPr/>
        </p:nvSpPr>
        <p:spPr bwMode="auto">
          <a:xfrm flipV="1">
            <a:off x="684213" y="3933825"/>
            <a:ext cx="1150937"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232" name="Oval 88"/>
          <p:cNvSpPr>
            <a:spLocks noChangeArrowheads="1"/>
          </p:cNvSpPr>
          <p:nvPr/>
        </p:nvSpPr>
        <p:spPr bwMode="auto">
          <a:xfrm>
            <a:off x="1763713" y="5734050"/>
            <a:ext cx="3024187" cy="936625"/>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6233" name="Text Box 89"/>
          <p:cNvSpPr txBox="1">
            <a:spLocks noChangeArrowheads="1"/>
          </p:cNvSpPr>
          <p:nvPr/>
        </p:nvSpPr>
        <p:spPr bwMode="auto">
          <a:xfrm>
            <a:off x="4799013" y="5973763"/>
            <a:ext cx="2062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a:t>Tessuti periferici</a:t>
            </a:r>
          </a:p>
          <a:p>
            <a:pPr algn="ctr"/>
            <a:r>
              <a:rPr lang="it-IT"/>
              <a:t>(e macrofagi)</a:t>
            </a:r>
          </a:p>
        </p:txBody>
      </p:sp>
      <p:sp>
        <p:nvSpPr>
          <p:cNvPr id="6234" name="Line 90"/>
          <p:cNvSpPr>
            <a:spLocks noChangeShapeType="1"/>
          </p:cNvSpPr>
          <p:nvPr/>
        </p:nvSpPr>
        <p:spPr bwMode="auto">
          <a:xfrm flipV="1">
            <a:off x="4500563" y="4508500"/>
            <a:ext cx="1150937" cy="1296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235" name="Text Box 91"/>
          <p:cNvSpPr txBox="1">
            <a:spLocks noChangeArrowheads="1"/>
          </p:cNvSpPr>
          <p:nvPr/>
        </p:nvSpPr>
        <p:spPr bwMode="auto">
          <a:xfrm>
            <a:off x="4932363" y="4652963"/>
            <a:ext cx="769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APO-E</a:t>
            </a:r>
            <a:endParaRPr lang="en-GB" sz="1400" b="1"/>
          </a:p>
        </p:txBody>
      </p:sp>
      <p:sp>
        <p:nvSpPr>
          <p:cNvPr id="6236" name="Line 92"/>
          <p:cNvSpPr>
            <a:spLocks noChangeShapeType="1"/>
          </p:cNvSpPr>
          <p:nvPr/>
        </p:nvSpPr>
        <p:spPr bwMode="auto">
          <a:xfrm flipV="1">
            <a:off x="4859338" y="4508500"/>
            <a:ext cx="1225550" cy="1512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237" name="Text Box 93"/>
          <p:cNvSpPr txBox="1">
            <a:spLocks noChangeArrowheads="1"/>
          </p:cNvSpPr>
          <p:nvPr/>
        </p:nvSpPr>
        <p:spPr bwMode="auto">
          <a:xfrm>
            <a:off x="5508625" y="4941888"/>
            <a:ext cx="1387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a:t>Colesterolo</a:t>
            </a:r>
          </a:p>
          <a:p>
            <a:pPr algn="ctr"/>
            <a:r>
              <a:rPr lang="it-IT"/>
              <a:t>libero</a:t>
            </a:r>
          </a:p>
        </p:txBody>
      </p:sp>
    </p:spTree>
    <p:extLst>
      <p:ext uri="{BB962C8B-B14F-4D97-AF65-F5344CB8AC3E}">
        <p14:creationId xmlns:p14="http://schemas.microsoft.com/office/powerpoint/2010/main" val="843778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additive="base">
                                        <p:cTn id="7" dur="500" fill="hold"/>
                                        <p:tgtEl>
                                          <p:spTgt spid="6157"/>
                                        </p:tgtEl>
                                        <p:attrNameLst>
                                          <p:attrName>ppt_x</p:attrName>
                                        </p:attrNameLst>
                                      </p:cBhvr>
                                      <p:tavLst>
                                        <p:tav tm="0">
                                          <p:val>
                                            <p:strVal val="#ppt_x"/>
                                          </p:val>
                                        </p:tav>
                                        <p:tav tm="100000">
                                          <p:val>
                                            <p:strVal val="#ppt_x"/>
                                          </p:val>
                                        </p:tav>
                                      </p:tavLst>
                                    </p:anim>
                                    <p:anim calcmode="lin" valueType="num">
                                      <p:cBhvr additive="base">
                                        <p:cTn id="8"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2"/>
                                        </p:tgtEl>
                                        <p:attrNameLst>
                                          <p:attrName>style.visibility</p:attrName>
                                        </p:attrNameLst>
                                      </p:cBhvr>
                                      <p:to>
                                        <p:strVal val="visible"/>
                                      </p:to>
                                    </p:set>
                                    <p:anim calcmode="lin" valueType="num">
                                      <p:cBhvr additive="base">
                                        <p:cTn id="13" dur="500" fill="hold"/>
                                        <p:tgtEl>
                                          <p:spTgt spid="6152"/>
                                        </p:tgtEl>
                                        <p:attrNameLst>
                                          <p:attrName>ppt_x</p:attrName>
                                        </p:attrNameLst>
                                      </p:cBhvr>
                                      <p:tavLst>
                                        <p:tav tm="0">
                                          <p:val>
                                            <p:strVal val="#ppt_x"/>
                                          </p:val>
                                        </p:tav>
                                        <p:tav tm="100000">
                                          <p:val>
                                            <p:strVal val="#ppt_x"/>
                                          </p:val>
                                        </p:tav>
                                      </p:tavLst>
                                    </p:anim>
                                    <p:anim calcmode="lin" valueType="num">
                                      <p:cBhvr additive="base">
                                        <p:cTn id="14" dur="500" fill="hold"/>
                                        <p:tgtEl>
                                          <p:spTgt spid="615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153"/>
                                        </p:tgtEl>
                                        <p:attrNameLst>
                                          <p:attrName>style.visibility</p:attrName>
                                        </p:attrNameLst>
                                      </p:cBhvr>
                                      <p:to>
                                        <p:strVal val="visible"/>
                                      </p:to>
                                    </p:set>
                                    <p:anim calcmode="lin" valueType="num">
                                      <p:cBhvr additive="base">
                                        <p:cTn id="17" dur="500" fill="hold"/>
                                        <p:tgtEl>
                                          <p:spTgt spid="6153"/>
                                        </p:tgtEl>
                                        <p:attrNameLst>
                                          <p:attrName>ppt_x</p:attrName>
                                        </p:attrNameLst>
                                      </p:cBhvr>
                                      <p:tavLst>
                                        <p:tav tm="0">
                                          <p:val>
                                            <p:strVal val="#ppt_x"/>
                                          </p:val>
                                        </p:tav>
                                        <p:tav tm="100000">
                                          <p:val>
                                            <p:strVal val="#ppt_x"/>
                                          </p:val>
                                        </p:tav>
                                      </p:tavLst>
                                    </p:anim>
                                    <p:anim calcmode="lin" valueType="num">
                                      <p:cBhvr additive="base">
                                        <p:cTn id="18" dur="500" fill="hold"/>
                                        <p:tgtEl>
                                          <p:spTgt spid="615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56"/>
                                        </p:tgtEl>
                                        <p:attrNameLst>
                                          <p:attrName>style.visibility</p:attrName>
                                        </p:attrNameLst>
                                      </p:cBhvr>
                                      <p:to>
                                        <p:strVal val="visible"/>
                                      </p:to>
                                    </p:set>
                                    <p:anim calcmode="lin" valueType="num">
                                      <p:cBhvr additive="base">
                                        <p:cTn id="21" dur="500" fill="hold"/>
                                        <p:tgtEl>
                                          <p:spTgt spid="6156"/>
                                        </p:tgtEl>
                                        <p:attrNameLst>
                                          <p:attrName>ppt_x</p:attrName>
                                        </p:attrNameLst>
                                      </p:cBhvr>
                                      <p:tavLst>
                                        <p:tav tm="0">
                                          <p:val>
                                            <p:strVal val="#ppt_x"/>
                                          </p:val>
                                        </p:tav>
                                        <p:tav tm="100000">
                                          <p:val>
                                            <p:strVal val="#ppt_x"/>
                                          </p:val>
                                        </p:tav>
                                      </p:tavLst>
                                    </p:anim>
                                    <p:anim calcmode="lin" valueType="num">
                                      <p:cBhvr additive="base">
                                        <p:cTn id="22" dur="500" fill="hold"/>
                                        <p:tgtEl>
                                          <p:spTgt spid="615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160"/>
                                        </p:tgtEl>
                                        <p:attrNameLst>
                                          <p:attrName>style.visibility</p:attrName>
                                        </p:attrNameLst>
                                      </p:cBhvr>
                                      <p:to>
                                        <p:strVal val="visible"/>
                                      </p:to>
                                    </p:set>
                                    <p:anim calcmode="lin" valueType="num">
                                      <p:cBhvr additive="base">
                                        <p:cTn id="25" dur="500" fill="hold"/>
                                        <p:tgtEl>
                                          <p:spTgt spid="6160"/>
                                        </p:tgtEl>
                                        <p:attrNameLst>
                                          <p:attrName>ppt_x</p:attrName>
                                        </p:attrNameLst>
                                      </p:cBhvr>
                                      <p:tavLst>
                                        <p:tav tm="0">
                                          <p:val>
                                            <p:strVal val="#ppt_x"/>
                                          </p:val>
                                        </p:tav>
                                        <p:tav tm="100000">
                                          <p:val>
                                            <p:strVal val="#ppt_x"/>
                                          </p:val>
                                        </p:tav>
                                      </p:tavLst>
                                    </p:anim>
                                    <p:anim calcmode="lin" valueType="num">
                                      <p:cBhvr additive="base">
                                        <p:cTn id="26"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09"/>
                                        </p:tgtEl>
                                        <p:attrNameLst>
                                          <p:attrName>style.visibility</p:attrName>
                                        </p:attrNameLst>
                                      </p:cBhvr>
                                      <p:to>
                                        <p:strVal val="visible"/>
                                      </p:to>
                                    </p:set>
                                    <p:anim calcmode="lin" valueType="num">
                                      <p:cBhvr additive="base">
                                        <p:cTn id="31" dur="500" fill="hold"/>
                                        <p:tgtEl>
                                          <p:spTgt spid="6209"/>
                                        </p:tgtEl>
                                        <p:attrNameLst>
                                          <p:attrName>ppt_x</p:attrName>
                                        </p:attrNameLst>
                                      </p:cBhvr>
                                      <p:tavLst>
                                        <p:tav tm="0">
                                          <p:val>
                                            <p:strVal val="#ppt_x"/>
                                          </p:val>
                                        </p:tav>
                                        <p:tav tm="100000">
                                          <p:val>
                                            <p:strVal val="#ppt_x"/>
                                          </p:val>
                                        </p:tav>
                                      </p:tavLst>
                                    </p:anim>
                                    <p:anim calcmode="lin" valueType="num">
                                      <p:cBhvr additive="base">
                                        <p:cTn id="32" dur="500" fill="hold"/>
                                        <p:tgtEl>
                                          <p:spTgt spid="620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229"/>
                                        </p:tgtEl>
                                        <p:attrNameLst>
                                          <p:attrName>style.visibility</p:attrName>
                                        </p:attrNameLst>
                                      </p:cBhvr>
                                      <p:to>
                                        <p:strVal val="visible"/>
                                      </p:to>
                                    </p:set>
                                    <p:anim calcmode="lin" valueType="num">
                                      <p:cBhvr additive="base">
                                        <p:cTn id="45" dur="500" fill="hold"/>
                                        <p:tgtEl>
                                          <p:spTgt spid="6229"/>
                                        </p:tgtEl>
                                        <p:attrNameLst>
                                          <p:attrName>ppt_x</p:attrName>
                                        </p:attrNameLst>
                                      </p:cBhvr>
                                      <p:tavLst>
                                        <p:tav tm="0">
                                          <p:val>
                                            <p:strVal val="#ppt_x"/>
                                          </p:val>
                                        </p:tav>
                                        <p:tav tm="100000">
                                          <p:val>
                                            <p:strVal val="#ppt_x"/>
                                          </p:val>
                                        </p:tav>
                                      </p:tavLst>
                                    </p:anim>
                                    <p:anim calcmode="lin" valueType="num">
                                      <p:cBhvr additive="base">
                                        <p:cTn id="46" dur="500" fill="hold"/>
                                        <p:tgtEl>
                                          <p:spTgt spid="62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230"/>
                                        </p:tgtEl>
                                        <p:attrNameLst>
                                          <p:attrName>style.visibility</p:attrName>
                                        </p:attrNameLst>
                                      </p:cBhvr>
                                      <p:to>
                                        <p:strVal val="visible"/>
                                      </p:to>
                                    </p:set>
                                    <p:anim calcmode="lin" valueType="num">
                                      <p:cBhvr additive="base">
                                        <p:cTn id="49" dur="500" fill="hold"/>
                                        <p:tgtEl>
                                          <p:spTgt spid="6230"/>
                                        </p:tgtEl>
                                        <p:attrNameLst>
                                          <p:attrName>ppt_x</p:attrName>
                                        </p:attrNameLst>
                                      </p:cBhvr>
                                      <p:tavLst>
                                        <p:tav tm="0">
                                          <p:val>
                                            <p:strVal val="#ppt_x"/>
                                          </p:val>
                                        </p:tav>
                                        <p:tav tm="100000">
                                          <p:val>
                                            <p:strVal val="#ppt_x"/>
                                          </p:val>
                                        </p:tav>
                                      </p:tavLst>
                                    </p:anim>
                                    <p:anim calcmode="lin" valueType="num">
                                      <p:cBhvr additive="base">
                                        <p:cTn id="50" dur="500" fill="hold"/>
                                        <p:tgtEl>
                                          <p:spTgt spid="623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96"/>
                                        </p:tgtEl>
                                        <p:attrNameLst>
                                          <p:attrName>style.visibility</p:attrName>
                                        </p:attrNameLst>
                                      </p:cBhvr>
                                      <p:to>
                                        <p:strVal val="visible"/>
                                      </p:to>
                                    </p:set>
                                    <p:anim calcmode="lin" valueType="num">
                                      <p:cBhvr additive="base">
                                        <p:cTn id="55" dur="500" fill="hold"/>
                                        <p:tgtEl>
                                          <p:spTgt spid="6196"/>
                                        </p:tgtEl>
                                        <p:attrNameLst>
                                          <p:attrName>ppt_x</p:attrName>
                                        </p:attrNameLst>
                                      </p:cBhvr>
                                      <p:tavLst>
                                        <p:tav tm="0">
                                          <p:val>
                                            <p:strVal val="#ppt_x"/>
                                          </p:val>
                                        </p:tav>
                                        <p:tav tm="100000">
                                          <p:val>
                                            <p:strVal val="#ppt_x"/>
                                          </p:val>
                                        </p:tav>
                                      </p:tavLst>
                                    </p:anim>
                                    <p:anim calcmode="lin" valueType="num">
                                      <p:cBhvr additive="base">
                                        <p:cTn id="56" dur="500" fill="hold"/>
                                        <p:tgtEl>
                                          <p:spTgt spid="619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198"/>
                                        </p:tgtEl>
                                        <p:attrNameLst>
                                          <p:attrName>style.visibility</p:attrName>
                                        </p:attrNameLst>
                                      </p:cBhvr>
                                      <p:to>
                                        <p:strVal val="visible"/>
                                      </p:to>
                                    </p:set>
                                    <p:anim calcmode="lin" valueType="num">
                                      <p:cBhvr additive="base">
                                        <p:cTn id="59" dur="500" fill="hold"/>
                                        <p:tgtEl>
                                          <p:spTgt spid="6198"/>
                                        </p:tgtEl>
                                        <p:attrNameLst>
                                          <p:attrName>ppt_x</p:attrName>
                                        </p:attrNameLst>
                                      </p:cBhvr>
                                      <p:tavLst>
                                        <p:tav tm="0">
                                          <p:val>
                                            <p:strVal val="#ppt_x"/>
                                          </p:val>
                                        </p:tav>
                                        <p:tav tm="100000">
                                          <p:val>
                                            <p:strVal val="#ppt_x"/>
                                          </p:val>
                                        </p:tav>
                                      </p:tavLst>
                                    </p:anim>
                                    <p:anim calcmode="lin" valueType="num">
                                      <p:cBhvr additive="base">
                                        <p:cTn id="60" dur="500" fill="hold"/>
                                        <p:tgtEl>
                                          <p:spTgt spid="619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199"/>
                                        </p:tgtEl>
                                        <p:attrNameLst>
                                          <p:attrName>style.visibility</p:attrName>
                                        </p:attrNameLst>
                                      </p:cBhvr>
                                      <p:to>
                                        <p:strVal val="visible"/>
                                      </p:to>
                                    </p:set>
                                    <p:anim calcmode="lin" valueType="num">
                                      <p:cBhvr additive="base">
                                        <p:cTn id="63" dur="500" fill="hold"/>
                                        <p:tgtEl>
                                          <p:spTgt spid="6199"/>
                                        </p:tgtEl>
                                        <p:attrNameLst>
                                          <p:attrName>ppt_x</p:attrName>
                                        </p:attrNameLst>
                                      </p:cBhvr>
                                      <p:tavLst>
                                        <p:tav tm="0">
                                          <p:val>
                                            <p:strVal val="#ppt_x"/>
                                          </p:val>
                                        </p:tav>
                                        <p:tav tm="100000">
                                          <p:val>
                                            <p:strVal val="#ppt_x"/>
                                          </p:val>
                                        </p:tav>
                                      </p:tavLst>
                                    </p:anim>
                                    <p:anim calcmode="lin" valueType="num">
                                      <p:cBhvr additive="base">
                                        <p:cTn id="64" dur="500" fill="hold"/>
                                        <p:tgtEl>
                                          <p:spTgt spid="619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200"/>
                                        </p:tgtEl>
                                        <p:attrNameLst>
                                          <p:attrName>style.visibility</p:attrName>
                                        </p:attrNameLst>
                                      </p:cBhvr>
                                      <p:to>
                                        <p:strVal val="visible"/>
                                      </p:to>
                                    </p:set>
                                    <p:anim calcmode="lin" valueType="num">
                                      <p:cBhvr additive="base">
                                        <p:cTn id="67" dur="500" fill="hold"/>
                                        <p:tgtEl>
                                          <p:spTgt spid="6200"/>
                                        </p:tgtEl>
                                        <p:attrNameLst>
                                          <p:attrName>ppt_x</p:attrName>
                                        </p:attrNameLst>
                                      </p:cBhvr>
                                      <p:tavLst>
                                        <p:tav tm="0">
                                          <p:val>
                                            <p:strVal val="#ppt_x"/>
                                          </p:val>
                                        </p:tav>
                                        <p:tav tm="100000">
                                          <p:val>
                                            <p:strVal val="#ppt_x"/>
                                          </p:val>
                                        </p:tav>
                                      </p:tavLst>
                                    </p:anim>
                                    <p:anim calcmode="lin" valueType="num">
                                      <p:cBhvr additive="base">
                                        <p:cTn id="68" dur="500" fill="hold"/>
                                        <p:tgtEl>
                                          <p:spTgt spid="620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201"/>
                                        </p:tgtEl>
                                        <p:attrNameLst>
                                          <p:attrName>style.visibility</p:attrName>
                                        </p:attrNameLst>
                                      </p:cBhvr>
                                      <p:to>
                                        <p:strVal val="visible"/>
                                      </p:to>
                                    </p:set>
                                    <p:anim calcmode="lin" valueType="num">
                                      <p:cBhvr additive="base">
                                        <p:cTn id="71" dur="500" fill="hold"/>
                                        <p:tgtEl>
                                          <p:spTgt spid="6201"/>
                                        </p:tgtEl>
                                        <p:attrNameLst>
                                          <p:attrName>ppt_x</p:attrName>
                                        </p:attrNameLst>
                                      </p:cBhvr>
                                      <p:tavLst>
                                        <p:tav tm="0">
                                          <p:val>
                                            <p:strVal val="#ppt_x"/>
                                          </p:val>
                                        </p:tav>
                                        <p:tav tm="100000">
                                          <p:val>
                                            <p:strVal val="#ppt_x"/>
                                          </p:val>
                                        </p:tav>
                                      </p:tavLst>
                                    </p:anim>
                                    <p:anim calcmode="lin" valueType="num">
                                      <p:cBhvr additive="base">
                                        <p:cTn id="72" dur="500" fill="hold"/>
                                        <p:tgtEl>
                                          <p:spTgt spid="620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202"/>
                                        </p:tgtEl>
                                        <p:attrNameLst>
                                          <p:attrName>style.visibility</p:attrName>
                                        </p:attrNameLst>
                                      </p:cBhvr>
                                      <p:to>
                                        <p:strVal val="visible"/>
                                      </p:to>
                                    </p:set>
                                    <p:anim calcmode="lin" valueType="num">
                                      <p:cBhvr additive="base">
                                        <p:cTn id="75" dur="500" fill="hold"/>
                                        <p:tgtEl>
                                          <p:spTgt spid="6202"/>
                                        </p:tgtEl>
                                        <p:attrNameLst>
                                          <p:attrName>ppt_x</p:attrName>
                                        </p:attrNameLst>
                                      </p:cBhvr>
                                      <p:tavLst>
                                        <p:tav tm="0">
                                          <p:val>
                                            <p:strVal val="#ppt_x"/>
                                          </p:val>
                                        </p:tav>
                                        <p:tav tm="100000">
                                          <p:val>
                                            <p:strVal val="#ppt_x"/>
                                          </p:val>
                                        </p:tav>
                                      </p:tavLst>
                                    </p:anim>
                                    <p:anim calcmode="lin" valueType="num">
                                      <p:cBhvr additive="base">
                                        <p:cTn id="76" dur="500" fill="hold"/>
                                        <p:tgtEl>
                                          <p:spTgt spid="620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203"/>
                                        </p:tgtEl>
                                        <p:attrNameLst>
                                          <p:attrName>style.visibility</p:attrName>
                                        </p:attrNameLst>
                                      </p:cBhvr>
                                      <p:to>
                                        <p:strVal val="visible"/>
                                      </p:to>
                                    </p:set>
                                    <p:anim calcmode="lin" valueType="num">
                                      <p:cBhvr additive="base">
                                        <p:cTn id="79" dur="500" fill="hold"/>
                                        <p:tgtEl>
                                          <p:spTgt spid="6203"/>
                                        </p:tgtEl>
                                        <p:attrNameLst>
                                          <p:attrName>ppt_x</p:attrName>
                                        </p:attrNameLst>
                                      </p:cBhvr>
                                      <p:tavLst>
                                        <p:tav tm="0">
                                          <p:val>
                                            <p:strVal val="#ppt_x"/>
                                          </p:val>
                                        </p:tav>
                                        <p:tav tm="100000">
                                          <p:val>
                                            <p:strVal val="#ppt_x"/>
                                          </p:val>
                                        </p:tav>
                                      </p:tavLst>
                                    </p:anim>
                                    <p:anim calcmode="lin" valueType="num">
                                      <p:cBhvr additive="base">
                                        <p:cTn id="80" dur="500" fill="hold"/>
                                        <p:tgtEl>
                                          <p:spTgt spid="620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204"/>
                                        </p:tgtEl>
                                        <p:attrNameLst>
                                          <p:attrName>style.visibility</p:attrName>
                                        </p:attrNameLst>
                                      </p:cBhvr>
                                      <p:to>
                                        <p:strVal val="visible"/>
                                      </p:to>
                                    </p:set>
                                    <p:anim calcmode="lin" valueType="num">
                                      <p:cBhvr additive="base">
                                        <p:cTn id="83" dur="500" fill="hold"/>
                                        <p:tgtEl>
                                          <p:spTgt spid="6204"/>
                                        </p:tgtEl>
                                        <p:attrNameLst>
                                          <p:attrName>ppt_x</p:attrName>
                                        </p:attrNameLst>
                                      </p:cBhvr>
                                      <p:tavLst>
                                        <p:tav tm="0">
                                          <p:val>
                                            <p:strVal val="#ppt_x"/>
                                          </p:val>
                                        </p:tav>
                                        <p:tav tm="100000">
                                          <p:val>
                                            <p:strVal val="#ppt_x"/>
                                          </p:val>
                                        </p:tav>
                                      </p:tavLst>
                                    </p:anim>
                                    <p:anim calcmode="lin" valueType="num">
                                      <p:cBhvr additive="base">
                                        <p:cTn id="84" dur="500" fill="hold"/>
                                        <p:tgtEl>
                                          <p:spTgt spid="620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205"/>
                                        </p:tgtEl>
                                        <p:attrNameLst>
                                          <p:attrName>style.visibility</p:attrName>
                                        </p:attrNameLst>
                                      </p:cBhvr>
                                      <p:to>
                                        <p:strVal val="visible"/>
                                      </p:to>
                                    </p:set>
                                    <p:anim calcmode="lin" valueType="num">
                                      <p:cBhvr additive="base">
                                        <p:cTn id="87" dur="500" fill="hold"/>
                                        <p:tgtEl>
                                          <p:spTgt spid="6205"/>
                                        </p:tgtEl>
                                        <p:attrNameLst>
                                          <p:attrName>ppt_x</p:attrName>
                                        </p:attrNameLst>
                                      </p:cBhvr>
                                      <p:tavLst>
                                        <p:tav tm="0">
                                          <p:val>
                                            <p:strVal val="#ppt_x"/>
                                          </p:val>
                                        </p:tav>
                                        <p:tav tm="100000">
                                          <p:val>
                                            <p:strVal val="#ppt_x"/>
                                          </p:val>
                                        </p:tav>
                                      </p:tavLst>
                                    </p:anim>
                                    <p:anim calcmode="lin" valueType="num">
                                      <p:cBhvr additive="base">
                                        <p:cTn id="88" dur="500" fill="hold"/>
                                        <p:tgtEl>
                                          <p:spTgt spid="620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206"/>
                                        </p:tgtEl>
                                        <p:attrNameLst>
                                          <p:attrName>style.visibility</p:attrName>
                                        </p:attrNameLst>
                                      </p:cBhvr>
                                      <p:to>
                                        <p:strVal val="visible"/>
                                      </p:to>
                                    </p:set>
                                    <p:anim calcmode="lin" valueType="num">
                                      <p:cBhvr additive="base">
                                        <p:cTn id="91" dur="500" fill="hold"/>
                                        <p:tgtEl>
                                          <p:spTgt spid="6206"/>
                                        </p:tgtEl>
                                        <p:attrNameLst>
                                          <p:attrName>ppt_x</p:attrName>
                                        </p:attrNameLst>
                                      </p:cBhvr>
                                      <p:tavLst>
                                        <p:tav tm="0">
                                          <p:val>
                                            <p:strVal val="#ppt_x"/>
                                          </p:val>
                                        </p:tav>
                                        <p:tav tm="100000">
                                          <p:val>
                                            <p:strVal val="#ppt_x"/>
                                          </p:val>
                                        </p:tav>
                                      </p:tavLst>
                                    </p:anim>
                                    <p:anim calcmode="lin" valueType="num">
                                      <p:cBhvr additive="base">
                                        <p:cTn id="92" dur="500" fill="hold"/>
                                        <p:tgtEl>
                                          <p:spTgt spid="620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207"/>
                                        </p:tgtEl>
                                        <p:attrNameLst>
                                          <p:attrName>style.visibility</p:attrName>
                                        </p:attrNameLst>
                                      </p:cBhvr>
                                      <p:to>
                                        <p:strVal val="visible"/>
                                      </p:to>
                                    </p:set>
                                    <p:anim calcmode="lin" valueType="num">
                                      <p:cBhvr additive="base">
                                        <p:cTn id="95" dur="500" fill="hold"/>
                                        <p:tgtEl>
                                          <p:spTgt spid="6207"/>
                                        </p:tgtEl>
                                        <p:attrNameLst>
                                          <p:attrName>ppt_x</p:attrName>
                                        </p:attrNameLst>
                                      </p:cBhvr>
                                      <p:tavLst>
                                        <p:tav tm="0">
                                          <p:val>
                                            <p:strVal val="#ppt_x"/>
                                          </p:val>
                                        </p:tav>
                                        <p:tav tm="100000">
                                          <p:val>
                                            <p:strVal val="#ppt_x"/>
                                          </p:val>
                                        </p:tav>
                                      </p:tavLst>
                                    </p:anim>
                                    <p:anim calcmode="lin" valueType="num">
                                      <p:cBhvr additive="base">
                                        <p:cTn id="96" dur="500" fill="hold"/>
                                        <p:tgtEl>
                                          <p:spTgt spid="620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226"/>
                                        </p:tgtEl>
                                        <p:attrNameLst>
                                          <p:attrName>style.visibility</p:attrName>
                                        </p:attrNameLst>
                                      </p:cBhvr>
                                      <p:to>
                                        <p:strVal val="visible"/>
                                      </p:to>
                                    </p:set>
                                    <p:anim calcmode="lin" valueType="num">
                                      <p:cBhvr additive="base">
                                        <p:cTn id="99" dur="500" fill="hold"/>
                                        <p:tgtEl>
                                          <p:spTgt spid="6226"/>
                                        </p:tgtEl>
                                        <p:attrNameLst>
                                          <p:attrName>ppt_x</p:attrName>
                                        </p:attrNameLst>
                                      </p:cBhvr>
                                      <p:tavLst>
                                        <p:tav tm="0">
                                          <p:val>
                                            <p:strVal val="#ppt_x"/>
                                          </p:val>
                                        </p:tav>
                                        <p:tav tm="100000">
                                          <p:val>
                                            <p:strVal val="#ppt_x"/>
                                          </p:val>
                                        </p:tav>
                                      </p:tavLst>
                                    </p:anim>
                                    <p:anim calcmode="lin" valueType="num">
                                      <p:cBhvr additive="base">
                                        <p:cTn id="100" dur="500" fill="hold"/>
                                        <p:tgtEl>
                                          <p:spTgt spid="622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211"/>
                                        </p:tgtEl>
                                        <p:attrNameLst>
                                          <p:attrName>style.visibility</p:attrName>
                                        </p:attrNameLst>
                                      </p:cBhvr>
                                      <p:to>
                                        <p:strVal val="visible"/>
                                      </p:to>
                                    </p:set>
                                    <p:anim calcmode="lin" valueType="num">
                                      <p:cBhvr additive="base">
                                        <p:cTn id="103" dur="500" fill="hold"/>
                                        <p:tgtEl>
                                          <p:spTgt spid="6211"/>
                                        </p:tgtEl>
                                        <p:attrNameLst>
                                          <p:attrName>ppt_x</p:attrName>
                                        </p:attrNameLst>
                                      </p:cBhvr>
                                      <p:tavLst>
                                        <p:tav tm="0">
                                          <p:val>
                                            <p:strVal val="#ppt_x"/>
                                          </p:val>
                                        </p:tav>
                                        <p:tav tm="100000">
                                          <p:val>
                                            <p:strVal val="#ppt_x"/>
                                          </p:val>
                                        </p:tav>
                                      </p:tavLst>
                                    </p:anim>
                                    <p:anim calcmode="lin" valueType="num">
                                      <p:cBhvr additive="base">
                                        <p:cTn id="104" dur="500" fill="hold"/>
                                        <p:tgtEl>
                                          <p:spTgt spid="6211"/>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232"/>
                                        </p:tgtEl>
                                        <p:attrNameLst>
                                          <p:attrName>style.visibility</p:attrName>
                                        </p:attrNameLst>
                                      </p:cBhvr>
                                      <p:to>
                                        <p:strVal val="visible"/>
                                      </p:to>
                                    </p:set>
                                    <p:anim calcmode="lin" valueType="num">
                                      <p:cBhvr additive="base">
                                        <p:cTn id="109" dur="500" fill="hold"/>
                                        <p:tgtEl>
                                          <p:spTgt spid="6232"/>
                                        </p:tgtEl>
                                        <p:attrNameLst>
                                          <p:attrName>ppt_x</p:attrName>
                                        </p:attrNameLst>
                                      </p:cBhvr>
                                      <p:tavLst>
                                        <p:tav tm="0">
                                          <p:val>
                                            <p:strVal val="#ppt_x"/>
                                          </p:val>
                                        </p:tav>
                                        <p:tav tm="100000">
                                          <p:val>
                                            <p:strVal val="#ppt_x"/>
                                          </p:val>
                                        </p:tav>
                                      </p:tavLst>
                                    </p:anim>
                                    <p:anim calcmode="lin" valueType="num">
                                      <p:cBhvr additive="base">
                                        <p:cTn id="110" dur="500" fill="hold"/>
                                        <p:tgtEl>
                                          <p:spTgt spid="623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233"/>
                                        </p:tgtEl>
                                        <p:attrNameLst>
                                          <p:attrName>style.visibility</p:attrName>
                                        </p:attrNameLst>
                                      </p:cBhvr>
                                      <p:to>
                                        <p:strVal val="visible"/>
                                      </p:to>
                                    </p:set>
                                    <p:anim calcmode="lin" valueType="num">
                                      <p:cBhvr additive="base">
                                        <p:cTn id="113" dur="500" fill="hold"/>
                                        <p:tgtEl>
                                          <p:spTgt spid="6233"/>
                                        </p:tgtEl>
                                        <p:attrNameLst>
                                          <p:attrName>ppt_x</p:attrName>
                                        </p:attrNameLst>
                                      </p:cBhvr>
                                      <p:tavLst>
                                        <p:tav tm="0">
                                          <p:val>
                                            <p:strVal val="#ppt_x"/>
                                          </p:val>
                                        </p:tav>
                                        <p:tav tm="100000">
                                          <p:val>
                                            <p:strVal val="#ppt_x"/>
                                          </p:val>
                                        </p:tav>
                                      </p:tavLst>
                                    </p:anim>
                                    <p:anim calcmode="lin" valueType="num">
                                      <p:cBhvr additive="base">
                                        <p:cTn id="114" dur="500" fill="hold"/>
                                        <p:tgtEl>
                                          <p:spTgt spid="6233"/>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6222"/>
                                        </p:tgtEl>
                                        <p:attrNameLst>
                                          <p:attrName>style.visibility</p:attrName>
                                        </p:attrNameLst>
                                      </p:cBhvr>
                                      <p:to>
                                        <p:strVal val="visible"/>
                                      </p:to>
                                    </p:set>
                                    <p:anim calcmode="lin" valueType="num">
                                      <p:cBhvr additive="base">
                                        <p:cTn id="119" dur="500" fill="hold"/>
                                        <p:tgtEl>
                                          <p:spTgt spid="6222"/>
                                        </p:tgtEl>
                                        <p:attrNameLst>
                                          <p:attrName>ppt_x</p:attrName>
                                        </p:attrNameLst>
                                      </p:cBhvr>
                                      <p:tavLst>
                                        <p:tav tm="0">
                                          <p:val>
                                            <p:strVal val="#ppt_x"/>
                                          </p:val>
                                        </p:tav>
                                        <p:tav tm="100000">
                                          <p:val>
                                            <p:strVal val="#ppt_x"/>
                                          </p:val>
                                        </p:tav>
                                      </p:tavLst>
                                    </p:anim>
                                    <p:anim calcmode="lin" valueType="num">
                                      <p:cBhvr additive="base">
                                        <p:cTn id="120" dur="500" fill="hold"/>
                                        <p:tgtEl>
                                          <p:spTgt spid="622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223"/>
                                        </p:tgtEl>
                                        <p:attrNameLst>
                                          <p:attrName>style.visibility</p:attrName>
                                        </p:attrNameLst>
                                      </p:cBhvr>
                                      <p:to>
                                        <p:strVal val="visible"/>
                                      </p:to>
                                    </p:set>
                                    <p:anim calcmode="lin" valueType="num">
                                      <p:cBhvr additive="base">
                                        <p:cTn id="123" dur="500" fill="hold"/>
                                        <p:tgtEl>
                                          <p:spTgt spid="6223"/>
                                        </p:tgtEl>
                                        <p:attrNameLst>
                                          <p:attrName>ppt_x</p:attrName>
                                        </p:attrNameLst>
                                      </p:cBhvr>
                                      <p:tavLst>
                                        <p:tav tm="0">
                                          <p:val>
                                            <p:strVal val="#ppt_x"/>
                                          </p:val>
                                        </p:tav>
                                        <p:tav tm="100000">
                                          <p:val>
                                            <p:strVal val="#ppt_x"/>
                                          </p:val>
                                        </p:tav>
                                      </p:tavLst>
                                    </p:anim>
                                    <p:anim calcmode="lin" valueType="num">
                                      <p:cBhvr additive="base">
                                        <p:cTn id="124" dur="500" fill="hold"/>
                                        <p:tgtEl>
                                          <p:spTgt spid="6223"/>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6224"/>
                                        </p:tgtEl>
                                        <p:attrNameLst>
                                          <p:attrName>style.visibility</p:attrName>
                                        </p:attrNameLst>
                                      </p:cBhvr>
                                      <p:to>
                                        <p:strVal val="visible"/>
                                      </p:to>
                                    </p:set>
                                    <p:anim calcmode="lin" valueType="num">
                                      <p:cBhvr additive="base">
                                        <p:cTn id="129" dur="500" fill="hold"/>
                                        <p:tgtEl>
                                          <p:spTgt spid="6224"/>
                                        </p:tgtEl>
                                        <p:attrNameLst>
                                          <p:attrName>ppt_x</p:attrName>
                                        </p:attrNameLst>
                                      </p:cBhvr>
                                      <p:tavLst>
                                        <p:tav tm="0">
                                          <p:val>
                                            <p:strVal val="#ppt_x"/>
                                          </p:val>
                                        </p:tav>
                                        <p:tav tm="100000">
                                          <p:val>
                                            <p:strVal val="#ppt_x"/>
                                          </p:val>
                                        </p:tav>
                                      </p:tavLst>
                                    </p:anim>
                                    <p:anim calcmode="lin" valueType="num">
                                      <p:cBhvr additive="base">
                                        <p:cTn id="130" dur="500" fill="hold"/>
                                        <p:tgtEl>
                                          <p:spTgt spid="6224"/>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6234"/>
                                        </p:tgtEl>
                                        <p:attrNameLst>
                                          <p:attrName>style.visibility</p:attrName>
                                        </p:attrNameLst>
                                      </p:cBhvr>
                                      <p:to>
                                        <p:strVal val="visible"/>
                                      </p:to>
                                    </p:set>
                                    <p:anim calcmode="lin" valueType="num">
                                      <p:cBhvr additive="base">
                                        <p:cTn id="135" dur="500" fill="hold"/>
                                        <p:tgtEl>
                                          <p:spTgt spid="6234"/>
                                        </p:tgtEl>
                                        <p:attrNameLst>
                                          <p:attrName>ppt_x</p:attrName>
                                        </p:attrNameLst>
                                      </p:cBhvr>
                                      <p:tavLst>
                                        <p:tav tm="0">
                                          <p:val>
                                            <p:strVal val="#ppt_x"/>
                                          </p:val>
                                        </p:tav>
                                        <p:tav tm="100000">
                                          <p:val>
                                            <p:strVal val="#ppt_x"/>
                                          </p:val>
                                        </p:tav>
                                      </p:tavLst>
                                    </p:anim>
                                    <p:anim calcmode="lin" valueType="num">
                                      <p:cBhvr additive="base">
                                        <p:cTn id="136" dur="500" fill="hold"/>
                                        <p:tgtEl>
                                          <p:spTgt spid="623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6235"/>
                                        </p:tgtEl>
                                        <p:attrNameLst>
                                          <p:attrName>style.visibility</p:attrName>
                                        </p:attrNameLst>
                                      </p:cBhvr>
                                      <p:to>
                                        <p:strVal val="visible"/>
                                      </p:to>
                                    </p:set>
                                    <p:anim calcmode="lin" valueType="num">
                                      <p:cBhvr additive="base">
                                        <p:cTn id="139" dur="500" fill="hold"/>
                                        <p:tgtEl>
                                          <p:spTgt spid="6235"/>
                                        </p:tgtEl>
                                        <p:attrNameLst>
                                          <p:attrName>ppt_x</p:attrName>
                                        </p:attrNameLst>
                                      </p:cBhvr>
                                      <p:tavLst>
                                        <p:tav tm="0">
                                          <p:val>
                                            <p:strVal val="#ppt_x"/>
                                          </p:val>
                                        </p:tav>
                                        <p:tav tm="100000">
                                          <p:val>
                                            <p:strVal val="#ppt_x"/>
                                          </p:val>
                                        </p:tav>
                                      </p:tavLst>
                                    </p:anim>
                                    <p:anim calcmode="lin" valueType="num">
                                      <p:cBhvr additive="base">
                                        <p:cTn id="140" dur="500" fill="hold"/>
                                        <p:tgtEl>
                                          <p:spTgt spid="6235"/>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6236"/>
                                        </p:tgtEl>
                                        <p:attrNameLst>
                                          <p:attrName>style.visibility</p:attrName>
                                        </p:attrNameLst>
                                      </p:cBhvr>
                                      <p:to>
                                        <p:strVal val="visible"/>
                                      </p:to>
                                    </p:set>
                                    <p:anim calcmode="lin" valueType="num">
                                      <p:cBhvr additive="base">
                                        <p:cTn id="145" dur="500" fill="hold"/>
                                        <p:tgtEl>
                                          <p:spTgt spid="6236"/>
                                        </p:tgtEl>
                                        <p:attrNameLst>
                                          <p:attrName>ppt_x</p:attrName>
                                        </p:attrNameLst>
                                      </p:cBhvr>
                                      <p:tavLst>
                                        <p:tav tm="0">
                                          <p:val>
                                            <p:strVal val="#ppt_x"/>
                                          </p:val>
                                        </p:tav>
                                        <p:tav tm="100000">
                                          <p:val>
                                            <p:strVal val="#ppt_x"/>
                                          </p:val>
                                        </p:tav>
                                      </p:tavLst>
                                    </p:anim>
                                    <p:anim calcmode="lin" valueType="num">
                                      <p:cBhvr additive="base">
                                        <p:cTn id="146" dur="500" fill="hold"/>
                                        <p:tgtEl>
                                          <p:spTgt spid="6236"/>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6237"/>
                                        </p:tgtEl>
                                        <p:attrNameLst>
                                          <p:attrName>style.visibility</p:attrName>
                                        </p:attrNameLst>
                                      </p:cBhvr>
                                      <p:to>
                                        <p:strVal val="visible"/>
                                      </p:to>
                                    </p:set>
                                    <p:anim calcmode="lin" valueType="num">
                                      <p:cBhvr additive="base">
                                        <p:cTn id="149" dur="500" fill="hold"/>
                                        <p:tgtEl>
                                          <p:spTgt spid="6237"/>
                                        </p:tgtEl>
                                        <p:attrNameLst>
                                          <p:attrName>ppt_x</p:attrName>
                                        </p:attrNameLst>
                                      </p:cBhvr>
                                      <p:tavLst>
                                        <p:tav tm="0">
                                          <p:val>
                                            <p:strVal val="#ppt_x"/>
                                          </p:val>
                                        </p:tav>
                                        <p:tav tm="100000">
                                          <p:val>
                                            <p:strVal val="#ppt_x"/>
                                          </p:val>
                                        </p:tav>
                                      </p:tavLst>
                                    </p:anim>
                                    <p:anim calcmode="lin" valueType="num">
                                      <p:cBhvr additive="base">
                                        <p:cTn id="150" dur="500" fill="hold"/>
                                        <p:tgtEl>
                                          <p:spTgt spid="6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P spid="6152" grpId="0" animBg="1"/>
      <p:bldP spid="6153" grpId="0" animBg="1"/>
      <p:bldP spid="6156" grpId="0"/>
      <p:bldP spid="6160" grpId="0" animBg="1"/>
      <p:bldP spid="6196" grpId="0" animBg="1"/>
      <p:bldP spid="6198" grpId="0" animBg="1"/>
      <p:bldP spid="6199" grpId="0" animBg="1"/>
      <p:bldP spid="6200" grpId="0" animBg="1"/>
      <p:bldP spid="6201" grpId="0" animBg="1"/>
      <p:bldP spid="6202" grpId="0" animBg="1"/>
      <p:bldP spid="6203" grpId="0"/>
      <p:bldP spid="6204" grpId="0" animBg="1"/>
      <p:bldP spid="6205" grpId="0"/>
      <p:bldP spid="6206" grpId="0" animBg="1"/>
      <p:bldP spid="6207" grpId="0" animBg="1"/>
      <p:bldP spid="6209" grpId="0" animBg="1"/>
      <p:bldP spid="6211" grpId="0" animBg="1"/>
      <p:bldP spid="6222" grpId="0" animBg="1"/>
      <p:bldP spid="6223" grpId="0"/>
      <p:bldP spid="6224" grpId="0"/>
      <p:bldP spid="6226" grpId="0" animBg="1"/>
      <p:bldP spid="6229" grpId="0" animBg="1"/>
      <p:bldP spid="6230" grpId="0"/>
      <p:bldP spid="6232" grpId="0" animBg="1"/>
      <p:bldP spid="6233" grpId="0"/>
      <p:bldP spid="6234" grpId="0" animBg="1"/>
      <p:bldP spid="6235" grpId="0"/>
      <p:bldP spid="6236" grpId="0" animBg="1"/>
      <p:bldP spid="62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304800" y="1295400"/>
            <a:ext cx="1447800" cy="1752600"/>
            <a:chOff x="240" y="0"/>
            <a:chExt cx="912" cy="1104"/>
          </a:xfrm>
        </p:grpSpPr>
        <p:sp>
          <p:nvSpPr>
            <p:cNvPr id="42058" name="Rectangle 4"/>
            <p:cNvSpPr>
              <a:spLocks noChangeArrowheads="1"/>
            </p:cNvSpPr>
            <p:nvPr/>
          </p:nvSpPr>
          <p:spPr bwMode="auto">
            <a:xfrm>
              <a:off x="240" y="240"/>
              <a:ext cx="912" cy="864"/>
            </a:xfrm>
            <a:prstGeom prst="rect">
              <a:avLst/>
            </a:prstGeom>
            <a:solidFill>
              <a:srgbClr val="CC6600"/>
            </a:solidFill>
            <a:ln w="9525">
              <a:solidFill>
                <a:schemeClr val="tx1"/>
              </a:solidFill>
              <a:miter lim="800000"/>
              <a:headEnd/>
              <a:tailEnd/>
            </a:ln>
          </p:spPr>
          <p:txBody>
            <a:bodyPr wrap="none" anchor="ctr"/>
            <a:lstStyle/>
            <a:p>
              <a:endParaRPr lang="it-IT">
                <a:latin typeface="Calibri" charset="0"/>
              </a:endParaRPr>
            </a:p>
          </p:txBody>
        </p:sp>
        <p:sp>
          <p:nvSpPr>
            <p:cNvPr id="42059" name="Text Box 6"/>
            <p:cNvSpPr txBox="1">
              <a:spLocks noChangeArrowheads="1"/>
            </p:cNvSpPr>
            <p:nvPr/>
          </p:nvSpPr>
          <p:spPr bwMode="auto">
            <a:xfrm>
              <a:off x="576" y="0"/>
              <a:ext cx="5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fegato</a:t>
              </a:r>
              <a:endParaRPr lang="en-GB" sz="1600"/>
            </a:p>
          </p:txBody>
        </p:sp>
      </p:grpSp>
      <p:sp>
        <p:nvSpPr>
          <p:cNvPr id="10264" name="Line 24"/>
          <p:cNvSpPr>
            <a:spLocks noChangeShapeType="1"/>
          </p:cNvSpPr>
          <p:nvPr/>
        </p:nvSpPr>
        <p:spPr bwMode="auto">
          <a:xfrm flipH="1">
            <a:off x="1828800" y="2286000"/>
            <a:ext cx="12192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3" name="Group 102"/>
          <p:cNvGrpSpPr>
            <a:grpSpLocks/>
          </p:cNvGrpSpPr>
          <p:nvPr/>
        </p:nvGrpSpPr>
        <p:grpSpPr bwMode="auto">
          <a:xfrm>
            <a:off x="2286000" y="4191000"/>
            <a:ext cx="1162050" cy="717550"/>
            <a:chOff x="1440" y="2640"/>
            <a:chExt cx="732" cy="452"/>
          </a:xfrm>
        </p:grpSpPr>
        <p:sp>
          <p:nvSpPr>
            <p:cNvPr id="42053" name="Text Box 22"/>
            <p:cNvSpPr txBox="1">
              <a:spLocks noChangeArrowheads="1"/>
            </p:cNvSpPr>
            <p:nvPr/>
          </p:nvSpPr>
          <p:spPr bwMode="auto">
            <a:xfrm>
              <a:off x="1440" y="2880"/>
              <a:ext cx="7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VLDL/IDL</a:t>
              </a:r>
              <a:endParaRPr lang="en-GB" sz="1600"/>
            </a:p>
          </p:txBody>
        </p:sp>
        <p:sp>
          <p:nvSpPr>
            <p:cNvPr id="42054" name="Oval 19" descr="Plaid"/>
            <p:cNvSpPr>
              <a:spLocks noChangeArrowheads="1"/>
            </p:cNvSpPr>
            <p:nvPr/>
          </p:nvSpPr>
          <p:spPr bwMode="auto">
            <a:xfrm>
              <a:off x="1824" y="2640"/>
              <a:ext cx="192" cy="192"/>
            </a:xfrm>
            <a:prstGeom prst="ellipse">
              <a:avLst/>
            </a:prstGeom>
            <a:pattFill prst="plaid">
              <a:fgClr>
                <a:srgbClr val="FFFF00"/>
              </a:fgClr>
              <a:bgClr>
                <a:srgbClr val="FFFFFF"/>
              </a:bgClr>
            </a:pattFill>
            <a:ln w="9525">
              <a:solidFill>
                <a:schemeClr val="tx1"/>
              </a:solidFill>
              <a:round/>
              <a:headEnd/>
              <a:tailEnd/>
            </a:ln>
          </p:spPr>
          <p:txBody>
            <a:bodyPr wrap="none" anchor="ctr"/>
            <a:lstStyle/>
            <a:p>
              <a:pPr algn="ctr"/>
              <a:endParaRPr lang="it-IT" sz="1600" b="1">
                <a:latin typeface="Calibri" charset="0"/>
              </a:endParaRPr>
            </a:p>
          </p:txBody>
        </p:sp>
        <p:sp>
          <p:nvSpPr>
            <p:cNvPr id="42055" name="Oval 21" descr="Wide upward diagonal"/>
            <p:cNvSpPr>
              <a:spLocks noChangeArrowheads="1"/>
            </p:cNvSpPr>
            <p:nvPr/>
          </p:nvSpPr>
          <p:spPr bwMode="auto">
            <a:xfrm>
              <a:off x="1536" y="2640"/>
              <a:ext cx="240" cy="240"/>
            </a:xfrm>
            <a:prstGeom prst="ellipse">
              <a:avLst/>
            </a:prstGeom>
            <a:pattFill prst="wdUpDiag">
              <a:fgClr>
                <a:srgbClr val="FFFF00"/>
              </a:fgClr>
              <a:bgClr>
                <a:srgbClr val="FFFFFF"/>
              </a:bgClr>
            </a:pattFill>
            <a:ln w="9525">
              <a:solidFill>
                <a:schemeClr val="tx1"/>
              </a:solidFill>
              <a:round/>
              <a:headEnd/>
              <a:tailEnd/>
            </a:ln>
          </p:spPr>
          <p:txBody>
            <a:bodyPr wrap="none" anchor="ctr"/>
            <a:lstStyle/>
            <a:p>
              <a:pPr algn="ctr"/>
              <a:endParaRPr lang="it-IT" sz="1600" b="1">
                <a:latin typeface="Calibri" charset="0"/>
              </a:endParaRPr>
            </a:p>
          </p:txBody>
        </p:sp>
        <p:sp>
          <p:nvSpPr>
            <p:cNvPr id="42056" name="Oval 27"/>
            <p:cNvSpPr>
              <a:spLocks noChangeArrowheads="1"/>
            </p:cNvSpPr>
            <p:nvPr/>
          </p:nvSpPr>
          <p:spPr bwMode="auto">
            <a:xfrm>
              <a:off x="1680" y="2640"/>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57" name="Oval 28"/>
            <p:cNvSpPr>
              <a:spLocks noChangeArrowheads="1"/>
            </p:cNvSpPr>
            <p:nvPr/>
          </p:nvSpPr>
          <p:spPr bwMode="auto">
            <a:xfrm>
              <a:off x="1968" y="2736"/>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grpSp>
      <p:sp>
        <p:nvSpPr>
          <p:cNvPr id="10269" name="Text Box 29"/>
          <p:cNvSpPr txBox="1">
            <a:spLocks noChangeArrowheads="1"/>
          </p:cNvSpPr>
          <p:nvPr/>
        </p:nvSpPr>
        <p:spPr bwMode="auto">
          <a:xfrm>
            <a:off x="2514600" y="3505200"/>
            <a:ext cx="838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3300"/>
                </a:solidFill>
              </a:rPr>
              <a:t>CETP*</a:t>
            </a:r>
          </a:p>
          <a:p>
            <a:endParaRPr lang="en-GB" sz="1400" b="1">
              <a:solidFill>
                <a:srgbClr val="FF3300"/>
              </a:solidFill>
            </a:endParaRPr>
          </a:p>
        </p:txBody>
      </p:sp>
      <p:grpSp>
        <p:nvGrpSpPr>
          <p:cNvPr id="4" name="Group 68"/>
          <p:cNvGrpSpPr>
            <a:grpSpLocks/>
          </p:cNvGrpSpPr>
          <p:nvPr/>
        </p:nvGrpSpPr>
        <p:grpSpPr bwMode="auto">
          <a:xfrm>
            <a:off x="1981200" y="5410200"/>
            <a:ext cx="625475" cy="703263"/>
            <a:chOff x="86" y="3384"/>
            <a:chExt cx="394" cy="443"/>
          </a:xfrm>
        </p:grpSpPr>
        <p:sp>
          <p:nvSpPr>
            <p:cNvPr id="42049" name="Oval 47"/>
            <p:cNvSpPr>
              <a:spLocks noChangeArrowheads="1"/>
            </p:cNvSpPr>
            <p:nvPr/>
          </p:nvSpPr>
          <p:spPr bwMode="auto">
            <a:xfrm>
              <a:off x="240" y="3384"/>
              <a:ext cx="240" cy="240"/>
            </a:xfrm>
            <a:prstGeom prst="ellipse">
              <a:avLst/>
            </a:prstGeom>
            <a:solidFill>
              <a:srgbClr val="FFFF00"/>
            </a:solidFill>
            <a:ln w="9525">
              <a:solidFill>
                <a:schemeClr val="tx1"/>
              </a:solidFill>
              <a:round/>
              <a:headEnd/>
              <a:tailEnd/>
            </a:ln>
          </p:spPr>
          <p:txBody>
            <a:bodyPr wrap="none" anchor="ctr"/>
            <a:lstStyle/>
            <a:p>
              <a:pPr algn="ctr"/>
              <a:endParaRPr lang="it-IT" sz="1600" b="1">
                <a:latin typeface="Calibri" charset="0"/>
              </a:endParaRPr>
            </a:p>
          </p:txBody>
        </p:sp>
        <p:sp>
          <p:nvSpPr>
            <p:cNvPr id="42050" name="Text Box 48"/>
            <p:cNvSpPr txBox="1">
              <a:spLocks noChangeArrowheads="1"/>
            </p:cNvSpPr>
            <p:nvPr/>
          </p:nvSpPr>
          <p:spPr bwMode="auto">
            <a:xfrm>
              <a:off x="86" y="3615"/>
              <a:ext cx="3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Times New Roman" charset="0"/>
                </a:rPr>
                <a:t>LDL</a:t>
              </a:r>
              <a:endParaRPr lang="en-GB" sz="1600">
                <a:latin typeface="Times New Roman" charset="0"/>
              </a:endParaRPr>
            </a:p>
          </p:txBody>
        </p:sp>
        <p:sp>
          <p:nvSpPr>
            <p:cNvPr id="42051" name="Oval 49"/>
            <p:cNvSpPr>
              <a:spLocks noChangeArrowheads="1"/>
            </p:cNvSpPr>
            <p:nvPr/>
          </p:nvSpPr>
          <p:spPr bwMode="auto">
            <a:xfrm>
              <a:off x="288" y="3384"/>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52" name="Oval 50"/>
            <p:cNvSpPr>
              <a:spLocks noChangeArrowheads="1"/>
            </p:cNvSpPr>
            <p:nvPr/>
          </p:nvSpPr>
          <p:spPr bwMode="auto">
            <a:xfrm>
              <a:off x="384" y="3432"/>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grpSp>
      <p:grpSp>
        <p:nvGrpSpPr>
          <p:cNvPr id="5" name="Group 99"/>
          <p:cNvGrpSpPr>
            <a:grpSpLocks/>
          </p:cNvGrpSpPr>
          <p:nvPr/>
        </p:nvGrpSpPr>
        <p:grpSpPr bwMode="auto">
          <a:xfrm>
            <a:off x="4114800" y="384175"/>
            <a:ext cx="4678363" cy="2054225"/>
            <a:chOff x="2592" y="242"/>
            <a:chExt cx="2947" cy="1294"/>
          </a:xfrm>
        </p:grpSpPr>
        <p:sp>
          <p:nvSpPr>
            <p:cNvPr id="42030" name="Text Box 43"/>
            <p:cNvSpPr txBox="1">
              <a:spLocks noChangeArrowheads="1"/>
            </p:cNvSpPr>
            <p:nvPr/>
          </p:nvSpPr>
          <p:spPr bwMode="auto">
            <a:xfrm>
              <a:off x="2928" y="384"/>
              <a:ext cx="4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APO-A</a:t>
              </a:r>
              <a:endParaRPr lang="en-GB" sz="1400"/>
            </a:p>
          </p:txBody>
        </p:sp>
        <p:grpSp>
          <p:nvGrpSpPr>
            <p:cNvPr id="42031" name="Group 65"/>
            <p:cNvGrpSpPr>
              <a:grpSpLocks/>
            </p:cNvGrpSpPr>
            <p:nvPr/>
          </p:nvGrpSpPr>
          <p:grpSpPr bwMode="auto">
            <a:xfrm>
              <a:off x="3072" y="242"/>
              <a:ext cx="2467" cy="1294"/>
              <a:chOff x="3072" y="242"/>
              <a:chExt cx="2467" cy="1294"/>
            </a:xfrm>
          </p:grpSpPr>
          <p:sp>
            <p:nvSpPr>
              <p:cNvPr id="42033" name="Oval 30"/>
              <p:cNvSpPr>
                <a:spLocks noChangeArrowheads="1"/>
              </p:cNvSpPr>
              <p:nvPr/>
            </p:nvSpPr>
            <p:spPr bwMode="auto">
              <a:xfrm>
                <a:off x="3072" y="672"/>
                <a:ext cx="960" cy="864"/>
              </a:xfrm>
              <a:prstGeom prst="ellipse">
                <a:avLst/>
              </a:prstGeom>
              <a:solidFill>
                <a:schemeClr val="hlink"/>
              </a:solidFill>
              <a:ln w="9525">
                <a:solidFill>
                  <a:schemeClr val="tx1"/>
                </a:solidFill>
                <a:round/>
                <a:headEnd/>
                <a:tailEnd/>
              </a:ln>
            </p:spPr>
            <p:txBody>
              <a:bodyPr wrap="none" anchor="ctr"/>
              <a:lstStyle/>
              <a:p>
                <a:endParaRPr lang="it-IT">
                  <a:latin typeface="Calibri" charset="0"/>
                </a:endParaRPr>
              </a:p>
            </p:txBody>
          </p:sp>
          <p:sp>
            <p:nvSpPr>
              <p:cNvPr id="42034" name="Oval 31"/>
              <p:cNvSpPr>
                <a:spLocks noChangeArrowheads="1"/>
              </p:cNvSpPr>
              <p:nvPr/>
            </p:nvSpPr>
            <p:spPr bwMode="auto">
              <a:xfrm>
                <a:off x="3984" y="1056"/>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35" name="Oval 32"/>
              <p:cNvSpPr>
                <a:spLocks noChangeArrowheads="1"/>
              </p:cNvSpPr>
              <p:nvPr/>
            </p:nvSpPr>
            <p:spPr bwMode="auto">
              <a:xfrm>
                <a:off x="3888" y="912"/>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36" name="Oval 33"/>
              <p:cNvSpPr>
                <a:spLocks noChangeArrowheads="1"/>
              </p:cNvSpPr>
              <p:nvPr/>
            </p:nvSpPr>
            <p:spPr bwMode="auto">
              <a:xfrm>
                <a:off x="3792" y="768"/>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37" name="Oval 34"/>
              <p:cNvSpPr>
                <a:spLocks noChangeArrowheads="1"/>
              </p:cNvSpPr>
              <p:nvPr/>
            </p:nvSpPr>
            <p:spPr bwMode="auto">
              <a:xfrm>
                <a:off x="3648" y="672"/>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38" name="Oval 35"/>
              <p:cNvSpPr>
                <a:spLocks noChangeArrowheads="1"/>
              </p:cNvSpPr>
              <p:nvPr/>
            </p:nvSpPr>
            <p:spPr bwMode="auto">
              <a:xfrm>
                <a:off x="3552" y="1104"/>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39" name="Oval 36"/>
              <p:cNvSpPr>
                <a:spLocks noChangeArrowheads="1"/>
              </p:cNvSpPr>
              <p:nvPr/>
            </p:nvSpPr>
            <p:spPr bwMode="auto">
              <a:xfrm>
                <a:off x="3552" y="1248"/>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40" name="Oval 37"/>
              <p:cNvSpPr>
                <a:spLocks noChangeArrowheads="1"/>
              </p:cNvSpPr>
              <p:nvPr/>
            </p:nvSpPr>
            <p:spPr bwMode="auto">
              <a:xfrm>
                <a:off x="3360" y="1056"/>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41" name="Line 38"/>
              <p:cNvSpPr>
                <a:spLocks noChangeShapeType="1"/>
              </p:cNvSpPr>
              <p:nvPr/>
            </p:nvSpPr>
            <p:spPr bwMode="auto">
              <a:xfrm>
                <a:off x="3408" y="96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2042" name="Line 39"/>
              <p:cNvSpPr>
                <a:spLocks noChangeShapeType="1"/>
              </p:cNvSpPr>
              <p:nvPr/>
            </p:nvSpPr>
            <p:spPr bwMode="auto">
              <a:xfrm>
                <a:off x="3648" y="100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2043" name="Line 40"/>
              <p:cNvSpPr>
                <a:spLocks noChangeShapeType="1"/>
              </p:cNvSpPr>
              <p:nvPr/>
            </p:nvSpPr>
            <p:spPr bwMode="auto">
              <a:xfrm>
                <a:off x="3648" y="11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2044" name="Oval 41"/>
              <p:cNvSpPr>
                <a:spLocks noChangeArrowheads="1"/>
              </p:cNvSpPr>
              <p:nvPr/>
            </p:nvSpPr>
            <p:spPr bwMode="auto">
              <a:xfrm>
                <a:off x="3456" y="480"/>
                <a:ext cx="192" cy="336"/>
              </a:xfrm>
              <a:prstGeom prst="ellipse">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42045" name="Rectangle 42"/>
              <p:cNvSpPr>
                <a:spLocks noChangeArrowheads="1"/>
              </p:cNvSpPr>
              <p:nvPr/>
            </p:nvSpPr>
            <p:spPr bwMode="auto">
              <a:xfrm>
                <a:off x="3312" y="528"/>
                <a:ext cx="144" cy="288"/>
              </a:xfrm>
              <a:prstGeom prst="rect">
                <a:avLst/>
              </a:prstGeom>
              <a:solidFill>
                <a:srgbClr val="0033CC"/>
              </a:solidFill>
              <a:ln w="9525">
                <a:solidFill>
                  <a:schemeClr val="tx1"/>
                </a:solidFill>
                <a:miter lim="800000"/>
                <a:headEnd/>
                <a:tailEnd/>
              </a:ln>
            </p:spPr>
            <p:txBody>
              <a:bodyPr wrap="none" anchor="ctr"/>
              <a:lstStyle/>
              <a:p>
                <a:endParaRPr lang="it-IT">
                  <a:latin typeface="Calibri" charset="0"/>
                </a:endParaRPr>
              </a:p>
            </p:txBody>
          </p:sp>
          <p:sp>
            <p:nvSpPr>
              <p:cNvPr id="42046" name="Text Box 44"/>
              <p:cNvSpPr txBox="1">
                <a:spLocks noChangeArrowheads="1"/>
              </p:cNvSpPr>
              <p:nvPr/>
            </p:nvSpPr>
            <p:spPr bwMode="auto">
              <a:xfrm>
                <a:off x="3504" y="242"/>
                <a:ext cx="203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LCAT</a:t>
                </a:r>
              </a:p>
              <a:p>
                <a:r>
                  <a:rPr lang="it-IT" sz="1400"/>
                  <a:t>Lecitina Colesterolo Acil Transferasi</a:t>
                </a:r>
                <a:endParaRPr lang="en-GB" sz="1400"/>
              </a:p>
            </p:txBody>
          </p:sp>
          <p:sp>
            <p:nvSpPr>
              <p:cNvPr id="42047" name="AutoShape 45"/>
              <p:cNvSpPr>
                <a:spLocks noChangeArrowheads="1"/>
              </p:cNvSpPr>
              <p:nvPr/>
            </p:nvSpPr>
            <p:spPr bwMode="auto">
              <a:xfrm rot="3774668">
                <a:off x="3480" y="696"/>
                <a:ext cx="144" cy="384"/>
              </a:xfrm>
              <a:prstGeom prst="curvedRightArrow">
                <a:avLst>
                  <a:gd name="adj1" fmla="val 40000"/>
                  <a:gd name="adj2" fmla="val 106667"/>
                  <a:gd name="adj3" fmla="val 33333"/>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42048" name="Text Box 46"/>
              <p:cNvSpPr txBox="1">
                <a:spLocks noChangeArrowheads="1"/>
              </p:cNvSpPr>
              <p:nvPr/>
            </p:nvSpPr>
            <p:spPr bwMode="auto">
              <a:xfrm>
                <a:off x="3984" y="1152"/>
                <a:ext cx="5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2400">
                    <a:latin typeface="Times New Roman" charset="0"/>
                  </a:rPr>
                  <a:t>HDL</a:t>
                </a:r>
                <a:endParaRPr lang="en-GB" sz="2400">
                  <a:latin typeface="Times New Roman" charset="0"/>
                </a:endParaRPr>
              </a:p>
            </p:txBody>
          </p:sp>
        </p:grpSp>
        <p:sp>
          <p:nvSpPr>
            <p:cNvPr id="42032" name="Oval 62"/>
            <p:cNvSpPr>
              <a:spLocks noChangeArrowheads="1"/>
            </p:cNvSpPr>
            <p:nvPr/>
          </p:nvSpPr>
          <p:spPr bwMode="auto">
            <a:xfrm>
              <a:off x="2592" y="816"/>
              <a:ext cx="528" cy="336"/>
            </a:xfrm>
            <a:prstGeom prst="ellipse">
              <a:avLst/>
            </a:prstGeom>
            <a:solidFill>
              <a:schemeClr val="accent1"/>
            </a:solidFill>
            <a:ln w="9525">
              <a:solidFill>
                <a:schemeClr val="tx1"/>
              </a:solidFill>
              <a:round/>
              <a:headEnd/>
              <a:tailEnd/>
            </a:ln>
          </p:spPr>
          <p:txBody>
            <a:bodyPr wrap="none" anchor="ctr"/>
            <a:lstStyle/>
            <a:p>
              <a:pPr algn="ctr"/>
              <a:r>
                <a:rPr lang="it-IT">
                  <a:latin typeface="Calibri" charset="0"/>
                </a:rPr>
                <a:t>CETP</a:t>
              </a:r>
            </a:p>
          </p:txBody>
        </p:sp>
      </p:grpSp>
      <p:grpSp>
        <p:nvGrpSpPr>
          <p:cNvPr id="7" name="Group 100"/>
          <p:cNvGrpSpPr>
            <a:grpSpLocks/>
          </p:cNvGrpSpPr>
          <p:nvPr/>
        </p:nvGrpSpPr>
        <p:grpSpPr bwMode="auto">
          <a:xfrm>
            <a:off x="3124200" y="2286000"/>
            <a:ext cx="1703388" cy="1031875"/>
            <a:chOff x="1968" y="1440"/>
            <a:chExt cx="1073" cy="650"/>
          </a:xfrm>
        </p:grpSpPr>
        <p:sp>
          <p:nvSpPr>
            <p:cNvPr id="42017" name="Text Box 58"/>
            <p:cNvSpPr txBox="1">
              <a:spLocks noChangeArrowheads="1"/>
            </p:cNvSpPr>
            <p:nvPr/>
          </p:nvSpPr>
          <p:spPr bwMode="auto">
            <a:xfrm>
              <a:off x="2544" y="1488"/>
              <a:ext cx="4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APO-A</a:t>
              </a:r>
              <a:endParaRPr lang="en-GB" sz="1400" b="1"/>
            </a:p>
          </p:txBody>
        </p:sp>
        <p:grpSp>
          <p:nvGrpSpPr>
            <p:cNvPr id="42018" name="Group 66"/>
            <p:cNvGrpSpPr>
              <a:grpSpLocks/>
            </p:cNvGrpSpPr>
            <p:nvPr/>
          </p:nvGrpSpPr>
          <p:grpSpPr bwMode="auto">
            <a:xfrm>
              <a:off x="1968" y="1440"/>
              <a:ext cx="644" cy="480"/>
              <a:chOff x="1968" y="1632"/>
              <a:chExt cx="644" cy="480"/>
            </a:xfrm>
          </p:grpSpPr>
          <p:sp>
            <p:nvSpPr>
              <p:cNvPr id="42020" name="Text Box 18"/>
              <p:cNvSpPr txBox="1">
                <a:spLocks noChangeArrowheads="1"/>
              </p:cNvSpPr>
              <p:nvPr/>
            </p:nvSpPr>
            <p:spPr bwMode="auto">
              <a:xfrm>
                <a:off x="2496" y="192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en-GB" sz="1400" b="1"/>
              </a:p>
            </p:txBody>
          </p:sp>
          <p:sp>
            <p:nvSpPr>
              <p:cNvPr id="42021" name="Oval 52"/>
              <p:cNvSpPr>
                <a:spLocks noChangeArrowheads="1"/>
              </p:cNvSpPr>
              <p:nvPr/>
            </p:nvSpPr>
            <p:spPr bwMode="auto">
              <a:xfrm>
                <a:off x="2064" y="1632"/>
                <a:ext cx="432" cy="384"/>
              </a:xfrm>
              <a:prstGeom prst="ellipse">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42022" name="Oval 53"/>
              <p:cNvSpPr>
                <a:spLocks noChangeArrowheads="1"/>
              </p:cNvSpPr>
              <p:nvPr/>
            </p:nvSpPr>
            <p:spPr bwMode="auto">
              <a:xfrm>
                <a:off x="2304" y="1824"/>
                <a:ext cx="96"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2023" name="Oval 54"/>
              <p:cNvSpPr>
                <a:spLocks noChangeArrowheads="1"/>
              </p:cNvSpPr>
              <p:nvPr/>
            </p:nvSpPr>
            <p:spPr bwMode="auto">
              <a:xfrm>
                <a:off x="2160" y="1824"/>
                <a:ext cx="96"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2024" name="Oval 55"/>
              <p:cNvSpPr>
                <a:spLocks noChangeArrowheads="1"/>
              </p:cNvSpPr>
              <p:nvPr/>
            </p:nvSpPr>
            <p:spPr bwMode="auto">
              <a:xfrm>
                <a:off x="2256" y="1680"/>
                <a:ext cx="96"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2025" name="Oval 56"/>
              <p:cNvSpPr>
                <a:spLocks noChangeArrowheads="1"/>
              </p:cNvSpPr>
              <p:nvPr/>
            </p:nvSpPr>
            <p:spPr bwMode="auto">
              <a:xfrm>
                <a:off x="2160" y="1632"/>
                <a:ext cx="96"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2026" name="Oval 57"/>
              <p:cNvSpPr>
                <a:spLocks noChangeArrowheads="1"/>
              </p:cNvSpPr>
              <p:nvPr/>
            </p:nvSpPr>
            <p:spPr bwMode="auto">
              <a:xfrm>
                <a:off x="2448" y="1728"/>
                <a:ext cx="96" cy="96"/>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42027" name="Oval 59"/>
              <p:cNvSpPr>
                <a:spLocks noChangeArrowheads="1"/>
              </p:cNvSpPr>
              <p:nvPr/>
            </p:nvSpPr>
            <p:spPr bwMode="auto">
              <a:xfrm>
                <a:off x="1968" y="1712"/>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42028" name="Oval 60"/>
              <p:cNvSpPr>
                <a:spLocks noChangeArrowheads="1"/>
              </p:cNvSpPr>
              <p:nvPr/>
            </p:nvSpPr>
            <p:spPr bwMode="auto">
              <a:xfrm>
                <a:off x="2016" y="1824"/>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42029" name="Oval 61"/>
              <p:cNvSpPr>
                <a:spLocks noChangeArrowheads="1"/>
              </p:cNvSpPr>
              <p:nvPr/>
            </p:nvSpPr>
            <p:spPr bwMode="auto">
              <a:xfrm>
                <a:off x="2112" y="1920"/>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grpSp>
        <p:sp>
          <p:nvSpPr>
            <p:cNvPr id="42019" name="Text Box 71"/>
            <p:cNvSpPr txBox="1">
              <a:spLocks noChangeArrowheads="1"/>
            </p:cNvSpPr>
            <p:nvPr/>
          </p:nvSpPr>
          <p:spPr bwMode="auto">
            <a:xfrm>
              <a:off x="2016" y="1872"/>
              <a:ext cx="542" cy="21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latin typeface="Symbol" charset="0"/>
                </a:rPr>
                <a:t>a</a:t>
              </a:r>
              <a:r>
                <a:rPr lang="it-IT" sz="1600" b="1"/>
                <a:t>-HDL</a:t>
              </a:r>
              <a:endParaRPr lang="en-GB" sz="1600" b="1"/>
            </a:p>
          </p:txBody>
        </p:sp>
      </p:grpSp>
      <p:grpSp>
        <p:nvGrpSpPr>
          <p:cNvPr id="9" name="Group 82"/>
          <p:cNvGrpSpPr>
            <a:grpSpLocks/>
          </p:cNvGrpSpPr>
          <p:nvPr/>
        </p:nvGrpSpPr>
        <p:grpSpPr bwMode="auto">
          <a:xfrm>
            <a:off x="5486400" y="3886200"/>
            <a:ext cx="2465388" cy="914400"/>
            <a:chOff x="3456" y="2448"/>
            <a:chExt cx="1553" cy="576"/>
          </a:xfrm>
        </p:grpSpPr>
        <p:sp>
          <p:nvSpPr>
            <p:cNvPr id="42007" name="Text Box 70"/>
            <p:cNvSpPr txBox="1">
              <a:spLocks noChangeArrowheads="1"/>
            </p:cNvSpPr>
            <p:nvPr/>
          </p:nvSpPr>
          <p:spPr bwMode="auto">
            <a:xfrm>
              <a:off x="3792" y="2448"/>
              <a:ext cx="811" cy="21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pre-</a:t>
              </a:r>
              <a:r>
                <a:rPr lang="it-IT" sz="1600" b="1">
                  <a:latin typeface="Symbol" charset="0"/>
                </a:rPr>
                <a:t>b</a:t>
              </a:r>
              <a:r>
                <a:rPr lang="it-IT" sz="1600" b="1"/>
                <a:t>-HDL</a:t>
              </a:r>
            </a:p>
          </p:txBody>
        </p:sp>
        <p:grpSp>
          <p:nvGrpSpPr>
            <p:cNvPr id="42008" name="Group 73"/>
            <p:cNvGrpSpPr>
              <a:grpSpLocks/>
            </p:cNvGrpSpPr>
            <p:nvPr/>
          </p:nvGrpSpPr>
          <p:grpSpPr bwMode="auto">
            <a:xfrm>
              <a:off x="3456" y="2640"/>
              <a:ext cx="1553" cy="384"/>
              <a:chOff x="1012" y="2333"/>
              <a:chExt cx="1553" cy="384"/>
            </a:xfrm>
          </p:grpSpPr>
          <p:sp>
            <p:nvSpPr>
              <p:cNvPr id="42009" name="Oval 74"/>
              <p:cNvSpPr>
                <a:spLocks noChangeArrowheads="1"/>
              </p:cNvSpPr>
              <p:nvPr/>
            </p:nvSpPr>
            <p:spPr bwMode="auto">
              <a:xfrm>
                <a:off x="1588" y="2429"/>
                <a:ext cx="384" cy="240"/>
              </a:xfrm>
              <a:prstGeom prst="ellipse">
                <a:avLst/>
              </a:prstGeom>
              <a:solidFill>
                <a:schemeClr val="hlink"/>
              </a:solidFill>
              <a:ln w="9525">
                <a:solidFill>
                  <a:schemeClr val="tx1"/>
                </a:solidFill>
                <a:round/>
                <a:headEnd/>
                <a:tailEnd/>
              </a:ln>
            </p:spPr>
            <p:txBody>
              <a:bodyPr wrap="none" anchor="ctr"/>
              <a:lstStyle/>
              <a:p>
                <a:endParaRPr lang="it-IT">
                  <a:latin typeface="Calibri" charset="0"/>
                </a:endParaRPr>
              </a:p>
            </p:txBody>
          </p:sp>
          <p:sp>
            <p:nvSpPr>
              <p:cNvPr id="42010" name="Oval 75"/>
              <p:cNvSpPr>
                <a:spLocks noChangeArrowheads="1"/>
              </p:cNvSpPr>
              <p:nvPr/>
            </p:nvSpPr>
            <p:spPr bwMode="auto">
              <a:xfrm>
                <a:off x="1972" y="2525"/>
                <a:ext cx="96" cy="96"/>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42011" name="Oval 76"/>
              <p:cNvSpPr>
                <a:spLocks noChangeArrowheads="1"/>
              </p:cNvSpPr>
              <p:nvPr/>
            </p:nvSpPr>
            <p:spPr bwMode="auto">
              <a:xfrm>
                <a:off x="1492" y="2525"/>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42012" name="Text Box 77"/>
              <p:cNvSpPr txBox="1">
                <a:spLocks noChangeArrowheads="1"/>
              </p:cNvSpPr>
              <p:nvPr/>
            </p:nvSpPr>
            <p:spPr bwMode="auto">
              <a:xfrm>
                <a:off x="1012" y="2493"/>
                <a:ext cx="4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APO-E</a:t>
                </a:r>
                <a:endParaRPr lang="en-GB" sz="1400" b="1"/>
              </a:p>
            </p:txBody>
          </p:sp>
          <p:sp>
            <p:nvSpPr>
              <p:cNvPr id="42013" name="Text Box 78"/>
              <p:cNvSpPr txBox="1">
                <a:spLocks noChangeArrowheads="1"/>
              </p:cNvSpPr>
              <p:nvPr/>
            </p:nvSpPr>
            <p:spPr bwMode="auto">
              <a:xfrm>
                <a:off x="2068" y="2477"/>
                <a:ext cx="4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APO-A</a:t>
                </a:r>
                <a:endParaRPr lang="en-GB" sz="1400" b="1"/>
              </a:p>
            </p:txBody>
          </p:sp>
          <p:sp>
            <p:nvSpPr>
              <p:cNvPr id="42014" name="Oval 79"/>
              <p:cNvSpPr>
                <a:spLocks noChangeArrowheads="1"/>
              </p:cNvSpPr>
              <p:nvPr/>
            </p:nvSpPr>
            <p:spPr bwMode="auto">
              <a:xfrm>
                <a:off x="1588" y="2621"/>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42015" name="Oval 80"/>
              <p:cNvSpPr>
                <a:spLocks noChangeArrowheads="1"/>
              </p:cNvSpPr>
              <p:nvPr/>
            </p:nvSpPr>
            <p:spPr bwMode="auto">
              <a:xfrm>
                <a:off x="1588" y="2381"/>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42016" name="Oval 81"/>
              <p:cNvSpPr>
                <a:spLocks noChangeArrowheads="1"/>
              </p:cNvSpPr>
              <p:nvPr/>
            </p:nvSpPr>
            <p:spPr bwMode="auto">
              <a:xfrm>
                <a:off x="1780" y="2333"/>
                <a:ext cx="96" cy="96"/>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grpSp>
      </p:grpSp>
      <p:sp>
        <p:nvSpPr>
          <p:cNvPr id="10326" name="Line 86"/>
          <p:cNvSpPr>
            <a:spLocks noChangeShapeType="1"/>
          </p:cNvSpPr>
          <p:nvPr/>
        </p:nvSpPr>
        <p:spPr bwMode="auto">
          <a:xfrm flipH="1">
            <a:off x="2895600" y="3505200"/>
            <a:ext cx="3810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27" name="Line 87"/>
          <p:cNvSpPr>
            <a:spLocks noChangeShapeType="1"/>
          </p:cNvSpPr>
          <p:nvPr/>
        </p:nvSpPr>
        <p:spPr bwMode="auto">
          <a:xfrm flipH="1">
            <a:off x="2514600" y="4953000"/>
            <a:ext cx="1524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32" name="Text Box 92"/>
          <p:cNvSpPr txBox="1">
            <a:spLocks noChangeArrowheads="1"/>
          </p:cNvSpPr>
          <p:nvPr/>
        </p:nvSpPr>
        <p:spPr bwMode="auto">
          <a:xfrm>
            <a:off x="4876800" y="3124200"/>
            <a:ext cx="59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3300"/>
                </a:solidFill>
              </a:rPr>
              <a:t>PLTP</a:t>
            </a:r>
          </a:p>
        </p:txBody>
      </p:sp>
      <p:grpSp>
        <p:nvGrpSpPr>
          <p:cNvPr id="11" name="Group 103"/>
          <p:cNvGrpSpPr>
            <a:grpSpLocks/>
          </p:cNvGrpSpPr>
          <p:nvPr/>
        </p:nvGrpSpPr>
        <p:grpSpPr bwMode="auto">
          <a:xfrm>
            <a:off x="4572000" y="4800600"/>
            <a:ext cx="3581400" cy="1752600"/>
            <a:chOff x="2880" y="3024"/>
            <a:chExt cx="2256" cy="1104"/>
          </a:xfrm>
        </p:grpSpPr>
        <p:sp>
          <p:nvSpPr>
            <p:cNvPr id="42002" name="Rectangle 84"/>
            <p:cNvSpPr>
              <a:spLocks noChangeArrowheads="1"/>
            </p:cNvSpPr>
            <p:nvPr/>
          </p:nvSpPr>
          <p:spPr bwMode="auto">
            <a:xfrm>
              <a:off x="4176" y="3312"/>
              <a:ext cx="960" cy="816"/>
            </a:xfrm>
            <a:prstGeom prst="rect">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42003" name="Text Box 85"/>
            <p:cNvSpPr txBox="1">
              <a:spLocks noChangeArrowheads="1"/>
            </p:cNvSpPr>
            <p:nvPr/>
          </p:nvSpPr>
          <p:spPr bwMode="auto">
            <a:xfrm>
              <a:off x="2880" y="3888"/>
              <a:ext cx="11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Tessuti periferici</a:t>
              </a:r>
            </a:p>
          </p:txBody>
        </p:sp>
        <p:sp>
          <p:nvSpPr>
            <p:cNvPr id="42004" name="Line 93"/>
            <p:cNvSpPr>
              <a:spLocks noChangeShapeType="1"/>
            </p:cNvSpPr>
            <p:nvPr/>
          </p:nvSpPr>
          <p:spPr bwMode="auto">
            <a:xfrm flipH="1" flipV="1">
              <a:off x="4368" y="3024"/>
              <a:ext cx="33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05" name="Oval 94"/>
            <p:cNvSpPr>
              <a:spLocks noChangeArrowheads="1"/>
            </p:cNvSpPr>
            <p:nvPr/>
          </p:nvSpPr>
          <p:spPr bwMode="auto">
            <a:xfrm>
              <a:off x="4128" y="3408"/>
              <a:ext cx="96"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2006" name="AutoShape 95"/>
            <p:cNvSpPr>
              <a:spLocks noChangeArrowheads="1"/>
            </p:cNvSpPr>
            <p:nvPr/>
          </p:nvSpPr>
          <p:spPr bwMode="auto">
            <a:xfrm rot="10562081">
              <a:off x="3984" y="3024"/>
              <a:ext cx="139" cy="517"/>
            </a:xfrm>
            <a:prstGeom prst="curvedLeftArrow">
              <a:avLst>
                <a:gd name="adj1" fmla="val 105005"/>
                <a:gd name="adj2" fmla="val 179393"/>
                <a:gd name="adj3" fmla="val 33333"/>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grpSp>
      <p:sp>
        <p:nvSpPr>
          <p:cNvPr id="10336" name="Oval 96"/>
          <p:cNvSpPr>
            <a:spLocks noChangeArrowheads="1"/>
          </p:cNvSpPr>
          <p:nvPr/>
        </p:nvSpPr>
        <p:spPr bwMode="auto">
          <a:xfrm>
            <a:off x="6553200" y="4495800"/>
            <a:ext cx="152400" cy="22860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10337" name="Line 97"/>
          <p:cNvSpPr>
            <a:spLocks noChangeShapeType="1"/>
          </p:cNvSpPr>
          <p:nvPr/>
        </p:nvSpPr>
        <p:spPr bwMode="auto">
          <a:xfrm flipH="1" flipV="1">
            <a:off x="4419600" y="3200400"/>
            <a:ext cx="1447800" cy="685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38" name="Line 98"/>
          <p:cNvSpPr>
            <a:spLocks noChangeShapeType="1"/>
          </p:cNvSpPr>
          <p:nvPr/>
        </p:nvSpPr>
        <p:spPr bwMode="auto">
          <a:xfrm flipV="1">
            <a:off x="1905000" y="1600200"/>
            <a:ext cx="2133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41" name="Text Box 101"/>
          <p:cNvSpPr txBox="1">
            <a:spLocks noChangeArrowheads="1"/>
          </p:cNvSpPr>
          <p:nvPr/>
        </p:nvSpPr>
        <p:spPr bwMode="auto">
          <a:xfrm>
            <a:off x="441325" y="6289675"/>
            <a:ext cx="3402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solidFill>
                  <a:srgbClr val="FF3300"/>
                </a:solidFill>
              </a:rPr>
              <a:t>*</a:t>
            </a:r>
            <a:r>
              <a:rPr lang="it-IT"/>
              <a:t> </a:t>
            </a:r>
            <a:r>
              <a:rPr lang="it-IT" sz="1400" b="1">
                <a:solidFill>
                  <a:srgbClr val="FF3300"/>
                </a:solidFill>
              </a:rPr>
              <a:t>Colesteryl Esther Transfer Protein</a:t>
            </a:r>
          </a:p>
        </p:txBody>
      </p:sp>
    </p:spTree>
    <p:extLst>
      <p:ext uri="{BB962C8B-B14F-4D97-AF65-F5344CB8AC3E}">
        <p14:creationId xmlns:p14="http://schemas.microsoft.com/office/powerpoint/2010/main" val="592196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38"/>
                                        </p:tgtEl>
                                        <p:attrNameLst>
                                          <p:attrName>style.visibility</p:attrName>
                                        </p:attrNameLst>
                                      </p:cBhvr>
                                      <p:to>
                                        <p:strVal val="visible"/>
                                      </p:to>
                                    </p:set>
                                    <p:animEffect transition="in" filter="box(in)">
                                      <p:cBhvr>
                                        <p:cTn id="12" dur="500"/>
                                        <p:tgtEl>
                                          <p:spTgt spid="103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64"/>
                                        </p:tgtEl>
                                        <p:attrNameLst>
                                          <p:attrName>style.visibility</p:attrName>
                                        </p:attrNameLst>
                                      </p:cBhvr>
                                      <p:to>
                                        <p:strVal val="visible"/>
                                      </p:to>
                                    </p:set>
                                    <p:animEffect transition="in" filter="box(in)">
                                      <p:cBhvr>
                                        <p:cTn id="27" dur="500"/>
                                        <p:tgtEl>
                                          <p:spTgt spid="102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326"/>
                                        </p:tgtEl>
                                        <p:attrNameLst>
                                          <p:attrName>style.visibility</p:attrName>
                                        </p:attrNameLst>
                                      </p:cBhvr>
                                      <p:to>
                                        <p:strVal val="visible"/>
                                      </p:to>
                                    </p:set>
                                    <p:animEffect transition="in" filter="box(in)">
                                      <p:cBhvr>
                                        <p:cTn id="32" dur="500"/>
                                        <p:tgtEl>
                                          <p:spTgt spid="103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327"/>
                                        </p:tgtEl>
                                        <p:attrNameLst>
                                          <p:attrName>style.visibility</p:attrName>
                                        </p:attrNameLst>
                                      </p:cBhvr>
                                      <p:to>
                                        <p:strVal val="visible"/>
                                      </p:to>
                                    </p:set>
                                    <p:animEffect transition="in" filter="box(in)">
                                      <p:cBhvr>
                                        <p:cTn id="42" dur="500"/>
                                        <p:tgtEl>
                                          <p:spTgt spid="103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ox(in)">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0269"/>
                                        </p:tgtEl>
                                        <p:attrNameLst>
                                          <p:attrName>style.visibility</p:attrName>
                                        </p:attrNameLst>
                                      </p:cBhvr>
                                      <p:to>
                                        <p:strVal val="visible"/>
                                      </p:to>
                                    </p:set>
                                    <p:animEffect transition="in" filter="box(in)">
                                      <p:cBhvr>
                                        <p:cTn id="52" dur="500"/>
                                        <p:tgtEl>
                                          <p:spTgt spid="1026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0341"/>
                                        </p:tgtEl>
                                        <p:attrNameLst>
                                          <p:attrName>style.visibility</p:attrName>
                                        </p:attrNameLst>
                                      </p:cBhvr>
                                      <p:to>
                                        <p:strVal val="visible"/>
                                      </p:to>
                                    </p:set>
                                    <p:animEffect transition="in" filter="box(in)">
                                      <p:cBhvr>
                                        <p:cTn id="57" dur="500"/>
                                        <p:tgtEl>
                                          <p:spTgt spid="103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ox(in)">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ox(in)">
                                      <p:cBhvr>
                                        <p:cTn id="67" dur="500"/>
                                        <p:tgtEl>
                                          <p:spTgt spid="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0332"/>
                                        </p:tgtEl>
                                        <p:attrNameLst>
                                          <p:attrName>style.visibility</p:attrName>
                                        </p:attrNameLst>
                                      </p:cBhvr>
                                      <p:to>
                                        <p:strVal val="visible"/>
                                      </p:to>
                                    </p:set>
                                    <p:animEffect transition="in" filter="box(in)">
                                      <p:cBhvr>
                                        <p:cTn id="72" dur="500"/>
                                        <p:tgtEl>
                                          <p:spTgt spid="103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0337"/>
                                        </p:tgtEl>
                                        <p:attrNameLst>
                                          <p:attrName>style.visibility</p:attrName>
                                        </p:attrNameLst>
                                      </p:cBhvr>
                                      <p:to>
                                        <p:strVal val="visible"/>
                                      </p:to>
                                    </p:set>
                                    <p:animEffect transition="in" filter="box(in)">
                                      <p:cBhvr>
                                        <p:cTn id="77" dur="500"/>
                                        <p:tgtEl>
                                          <p:spTgt spid="1033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0336"/>
                                        </p:tgtEl>
                                        <p:attrNameLst>
                                          <p:attrName>style.visibility</p:attrName>
                                        </p:attrNameLst>
                                      </p:cBhvr>
                                      <p:to>
                                        <p:strVal val="visible"/>
                                      </p:to>
                                    </p:set>
                                    <p:animEffect transition="in" filter="box(in)">
                                      <p:cBhvr>
                                        <p:cTn id="82" dur="500"/>
                                        <p:tgtEl>
                                          <p:spTgt spid="10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4" grpId="0" animBg="1"/>
      <p:bldP spid="10269" grpId="0" autoUpdateAnimBg="0"/>
      <p:bldP spid="10326" grpId="0" animBg="1"/>
      <p:bldP spid="10327" grpId="0" animBg="1"/>
      <p:bldP spid="10332" grpId="0" autoUpdateAnimBg="0"/>
      <p:bldP spid="10336" grpId="0" animBg="1"/>
      <p:bldP spid="10337" grpId="0" animBg="1"/>
      <p:bldP spid="10338" grpId="0" animBg="1"/>
      <p:bldP spid="1034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nature06796-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33375"/>
            <a:ext cx="6481763"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ChangeArrowheads="1"/>
          </p:cNvSpPr>
          <p:nvPr/>
        </p:nvSpPr>
        <p:spPr bwMode="auto">
          <a:xfrm>
            <a:off x="323850" y="4149725"/>
            <a:ext cx="83518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it-IT" sz="1000" b="1"/>
              <a:t>Lipoprotein metabolism has a key role in atherogenesis. It involves the transport of lipids, particularly cholesterol and triglycerides, in the blood. The intestine absorbs dietary fat and packages it into chylomicrons (large triglyceride-rich lipoproteins), which are transported to peripheral tissues through the blood. In muscle and adipose tissues, the enzyme lipoprotein lipase breaks down chylomicrons, and fatty acids enter these tissues. The chylomicron remnants are subsequently taken up by the liver. The liver loads lipids onto apoB and secretes very-low-density lipoproteins (VLDLs), which undergo lipolysis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apoA-I. ApoA-I then recruits cholesterol from these organs through the actions of the transporter ABCA1, forming nascent HDLs, and this protects apoA-I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upregulates the production of both ABCA1 and ABCG1.) The free (unesterified) cholesterol in nascent HDLs is esterified to cholesteryl ester by the enzyme lecithin cholesterol acyltransferase (LCAT), creating mature HDLs. The cholesterol in HDLs is returned to the liver both directly, through uptake by the receptor SR-BI, and indirectly, by transfer to LDLs and VLDLs through the cholesteryl ester transfer protein (CETP). The lipid content of HDLs is altered by the enzymes hepatic lipase and endothelial lipase and by the transfer proteins CETP and phospholipid transfer protein (PLTP), affecting HDL catabolism.</a:t>
            </a:r>
          </a:p>
        </p:txBody>
      </p:sp>
    </p:spTree>
    <p:extLst>
      <p:ext uri="{BB962C8B-B14F-4D97-AF65-F5344CB8AC3E}">
        <p14:creationId xmlns:p14="http://schemas.microsoft.com/office/powerpoint/2010/main" val="9018578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2967038" y="4800600"/>
          <a:ext cx="2663825" cy="871538"/>
        </p:xfrm>
        <a:graphic>
          <a:graphicData uri="http://schemas.openxmlformats.org/presentationml/2006/ole">
            <mc:AlternateContent xmlns:mc="http://schemas.openxmlformats.org/markup-compatibility/2006">
              <mc:Choice xmlns:v="urn:schemas-microsoft-com:vml" Requires="v">
                <p:oleObj spid="_x0000_s30733" name="Fotografia Photo Editor" r:id="rId3" imgW="3552381" imgH="1162212" progId="">
                  <p:embed/>
                </p:oleObj>
              </mc:Choice>
              <mc:Fallback>
                <p:oleObj name="Fotografia Photo Editor" r:id="rId3" imgW="3552381" imgH="116221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038" y="4800600"/>
                        <a:ext cx="2663825"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4035" name="Object 3"/>
          <p:cNvGraphicFramePr>
            <a:graphicFrameLocks noChangeAspect="1"/>
          </p:cNvGraphicFramePr>
          <p:nvPr/>
        </p:nvGraphicFramePr>
        <p:xfrm>
          <a:off x="3067050" y="2114550"/>
          <a:ext cx="2665413" cy="871538"/>
        </p:xfrm>
        <a:graphic>
          <a:graphicData uri="http://schemas.openxmlformats.org/presentationml/2006/ole">
            <mc:AlternateContent xmlns:mc="http://schemas.openxmlformats.org/markup-compatibility/2006">
              <mc:Choice xmlns:v="urn:schemas-microsoft-com:vml" Requires="v">
                <p:oleObj spid="_x0000_s30734" name="Fotografia Photo Editor" r:id="rId5" imgW="3552381" imgH="1162212" progId="">
                  <p:embed/>
                </p:oleObj>
              </mc:Choice>
              <mc:Fallback>
                <p:oleObj name="Fotografia Photo Editor" r:id="rId5" imgW="3552381" imgH="116221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2114550"/>
                        <a:ext cx="2665413"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36" name="Line 4"/>
          <p:cNvSpPr>
            <a:spLocks noChangeShapeType="1"/>
          </p:cNvSpPr>
          <p:nvPr/>
        </p:nvSpPr>
        <p:spPr bwMode="auto">
          <a:xfrm>
            <a:off x="1930400" y="1657350"/>
            <a:ext cx="426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037" name="Text Box 5"/>
          <p:cNvSpPr txBox="1">
            <a:spLocks noChangeArrowheads="1"/>
          </p:cNvSpPr>
          <p:nvPr/>
        </p:nvSpPr>
        <p:spPr bwMode="auto">
          <a:xfrm>
            <a:off x="4876800" y="1657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latin typeface="Times New Roman" charset="0"/>
              </a:rPr>
              <a:t>LUME INTESTINO</a:t>
            </a:r>
          </a:p>
        </p:txBody>
      </p:sp>
      <p:sp>
        <p:nvSpPr>
          <p:cNvPr id="44038" name="Text Box 6"/>
          <p:cNvSpPr txBox="1">
            <a:spLocks noChangeArrowheads="1"/>
          </p:cNvSpPr>
          <p:nvPr/>
        </p:nvSpPr>
        <p:spPr bwMode="auto">
          <a:xfrm>
            <a:off x="4572000" y="2914650"/>
            <a:ext cx="3582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latin typeface="Times New Roman" charset="0"/>
              </a:rPr>
              <a:t>ABCG5/ABCG8 </a:t>
            </a:r>
            <a:r>
              <a:rPr lang="it-IT" b="1">
                <a:solidFill>
                  <a:srgbClr val="993300"/>
                </a:solidFill>
                <a:latin typeface="Times New Roman" charset="0"/>
              </a:rPr>
              <a:t>(Sitosterolemia)</a:t>
            </a:r>
          </a:p>
        </p:txBody>
      </p:sp>
      <p:sp>
        <p:nvSpPr>
          <p:cNvPr id="44039" name="Line 7"/>
          <p:cNvSpPr>
            <a:spLocks noChangeShapeType="1"/>
          </p:cNvSpPr>
          <p:nvPr/>
        </p:nvSpPr>
        <p:spPr bwMode="auto">
          <a:xfrm>
            <a:off x="2133600" y="4343400"/>
            <a:ext cx="426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040" name="Text Box 8"/>
          <p:cNvSpPr txBox="1">
            <a:spLocks noChangeArrowheads="1"/>
          </p:cNvSpPr>
          <p:nvPr/>
        </p:nvSpPr>
        <p:spPr bwMode="auto">
          <a:xfrm>
            <a:off x="4572000" y="5657850"/>
            <a:ext cx="3582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latin typeface="Times New Roman" charset="0"/>
              </a:rPr>
              <a:t>ABCG5/ABCG8 </a:t>
            </a:r>
            <a:r>
              <a:rPr lang="it-IT" b="1">
                <a:solidFill>
                  <a:srgbClr val="993300"/>
                </a:solidFill>
                <a:latin typeface="Times New Roman" charset="0"/>
              </a:rPr>
              <a:t>(Sitosterolemia)</a:t>
            </a:r>
          </a:p>
        </p:txBody>
      </p:sp>
      <p:sp>
        <p:nvSpPr>
          <p:cNvPr id="44041" name="Text Box 9"/>
          <p:cNvSpPr txBox="1">
            <a:spLocks noChangeArrowheads="1"/>
          </p:cNvSpPr>
          <p:nvPr/>
        </p:nvSpPr>
        <p:spPr bwMode="auto">
          <a:xfrm>
            <a:off x="4572000" y="4400550"/>
            <a:ext cx="3509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latin typeface="Times New Roman" charset="0"/>
              </a:rPr>
              <a:t>LUME CANALICOLO BILIARE</a:t>
            </a:r>
          </a:p>
        </p:txBody>
      </p:sp>
      <p:sp>
        <p:nvSpPr>
          <p:cNvPr id="44042" name="AutoShape 10"/>
          <p:cNvSpPr>
            <a:spLocks noChangeArrowheads="1"/>
          </p:cNvSpPr>
          <p:nvPr/>
        </p:nvSpPr>
        <p:spPr bwMode="auto">
          <a:xfrm flipH="1" flipV="1">
            <a:off x="3149600" y="1885950"/>
            <a:ext cx="406400" cy="911225"/>
          </a:xfrm>
          <a:prstGeom prst="curvedLeftArrow">
            <a:avLst>
              <a:gd name="adj1" fmla="val 44844"/>
              <a:gd name="adj2" fmla="val 89688"/>
              <a:gd name="adj3" fmla="val 33333"/>
            </a:avLst>
          </a:prstGeom>
          <a:solidFill>
            <a:schemeClr val="accent2"/>
          </a:solidFill>
          <a:ln w="9525">
            <a:solidFill>
              <a:schemeClr val="tx1"/>
            </a:solidFill>
            <a:miter lim="800000"/>
            <a:headEnd/>
            <a:tailEnd/>
          </a:ln>
        </p:spPr>
        <p:txBody>
          <a:bodyPr wrap="none" anchor="ctr"/>
          <a:lstStyle/>
          <a:p>
            <a:endParaRPr lang="it-IT">
              <a:latin typeface="Calibri" charset="0"/>
            </a:endParaRPr>
          </a:p>
        </p:txBody>
      </p:sp>
      <p:sp>
        <p:nvSpPr>
          <p:cNvPr id="44043" name="AutoShape 11"/>
          <p:cNvSpPr>
            <a:spLocks noChangeArrowheads="1"/>
          </p:cNvSpPr>
          <p:nvPr/>
        </p:nvSpPr>
        <p:spPr bwMode="auto">
          <a:xfrm flipH="1" flipV="1">
            <a:off x="3251200" y="4572000"/>
            <a:ext cx="406400" cy="911225"/>
          </a:xfrm>
          <a:prstGeom prst="curvedLeftArrow">
            <a:avLst>
              <a:gd name="adj1" fmla="val 44844"/>
              <a:gd name="adj2" fmla="val 89688"/>
              <a:gd name="adj3" fmla="val 33333"/>
            </a:avLst>
          </a:prstGeom>
          <a:solidFill>
            <a:schemeClr val="accent2"/>
          </a:solidFill>
          <a:ln w="9525">
            <a:solidFill>
              <a:schemeClr val="tx1"/>
            </a:solidFill>
            <a:miter lim="800000"/>
            <a:headEnd/>
            <a:tailEnd/>
          </a:ln>
        </p:spPr>
        <p:txBody>
          <a:bodyPr wrap="none" anchor="ctr"/>
          <a:lstStyle/>
          <a:p>
            <a:endParaRPr lang="it-IT">
              <a:latin typeface="Calibri" charset="0"/>
            </a:endParaRPr>
          </a:p>
        </p:txBody>
      </p:sp>
      <p:sp>
        <p:nvSpPr>
          <p:cNvPr id="44044" name="Oval 12"/>
          <p:cNvSpPr>
            <a:spLocks noChangeArrowheads="1"/>
          </p:cNvSpPr>
          <p:nvPr/>
        </p:nvSpPr>
        <p:spPr bwMode="auto">
          <a:xfrm>
            <a:off x="2946400" y="29146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45" name="Oval 13"/>
          <p:cNvSpPr>
            <a:spLocks noChangeArrowheads="1"/>
          </p:cNvSpPr>
          <p:nvPr/>
        </p:nvSpPr>
        <p:spPr bwMode="auto">
          <a:xfrm>
            <a:off x="3556000" y="20002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46" name="Oval 14"/>
          <p:cNvSpPr>
            <a:spLocks noChangeArrowheads="1"/>
          </p:cNvSpPr>
          <p:nvPr/>
        </p:nvSpPr>
        <p:spPr bwMode="auto">
          <a:xfrm>
            <a:off x="3149600" y="297180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47" name="Oval 15"/>
          <p:cNvSpPr>
            <a:spLocks noChangeArrowheads="1"/>
          </p:cNvSpPr>
          <p:nvPr/>
        </p:nvSpPr>
        <p:spPr bwMode="auto">
          <a:xfrm>
            <a:off x="3149600" y="285750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48" name="Oval 16"/>
          <p:cNvSpPr>
            <a:spLocks noChangeArrowheads="1"/>
          </p:cNvSpPr>
          <p:nvPr/>
        </p:nvSpPr>
        <p:spPr bwMode="auto">
          <a:xfrm>
            <a:off x="3352800" y="29146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49" name="Oval 17"/>
          <p:cNvSpPr>
            <a:spLocks noChangeArrowheads="1"/>
          </p:cNvSpPr>
          <p:nvPr/>
        </p:nvSpPr>
        <p:spPr bwMode="auto">
          <a:xfrm>
            <a:off x="3759200" y="18859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0" name="Oval 18"/>
          <p:cNvSpPr>
            <a:spLocks noChangeArrowheads="1"/>
          </p:cNvSpPr>
          <p:nvPr/>
        </p:nvSpPr>
        <p:spPr bwMode="auto">
          <a:xfrm>
            <a:off x="3860800" y="20002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1" name="Oval 19"/>
          <p:cNvSpPr>
            <a:spLocks noChangeArrowheads="1"/>
          </p:cNvSpPr>
          <p:nvPr/>
        </p:nvSpPr>
        <p:spPr bwMode="auto">
          <a:xfrm>
            <a:off x="4064000" y="18859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2" name="Oval 20"/>
          <p:cNvSpPr>
            <a:spLocks noChangeArrowheads="1"/>
          </p:cNvSpPr>
          <p:nvPr/>
        </p:nvSpPr>
        <p:spPr bwMode="auto">
          <a:xfrm>
            <a:off x="3657600" y="47434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3" name="Oval 21"/>
          <p:cNvSpPr>
            <a:spLocks noChangeArrowheads="1"/>
          </p:cNvSpPr>
          <p:nvPr/>
        </p:nvSpPr>
        <p:spPr bwMode="auto">
          <a:xfrm>
            <a:off x="3860800" y="46291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4" name="Oval 22"/>
          <p:cNvSpPr>
            <a:spLocks noChangeArrowheads="1"/>
          </p:cNvSpPr>
          <p:nvPr/>
        </p:nvSpPr>
        <p:spPr bwMode="auto">
          <a:xfrm>
            <a:off x="3962400" y="47434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5" name="Oval 23"/>
          <p:cNvSpPr>
            <a:spLocks noChangeArrowheads="1"/>
          </p:cNvSpPr>
          <p:nvPr/>
        </p:nvSpPr>
        <p:spPr bwMode="auto">
          <a:xfrm>
            <a:off x="4165600" y="46291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6" name="Oval 24"/>
          <p:cNvSpPr>
            <a:spLocks noChangeArrowheads="1"/>
          </p:cNvSpPr>
          <p:nvPr/>
        </p:nvSpPr>
        <p:spPr bwMode="auto">
          <a:xfrm>
            <a:off x="3048000" y="56578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7" name="Oval 25"/>
          <p:cNvSpPr>
            <a:spLocks noChangeArrowheads="1"/>
          </p:cNvSpPr>
          <p:nvPr/>
        </p:nvSpPr>
        <p:spPr bwMode="auto">
          <a:xfrm>
            <a:off x="3251200" y="55435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8" name="Oval 26"/>
          <p:cNvSpPr>
            <a:spLocks noChangeArrowheads="1"/>
          </p:cNvSpPr>
          <p:nvPr/>
        </p:nvSpPr>
        <p:spPr bwMode="auto">
          <a:xfrm>
            <a:off x="3352800" y="56578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9" name="Oval 27"/>
          <p:cNvSpPr>
            <a:spLocks noChangeArrowheads="1"/>
          </p:cNvSpPr>
          <p:nvPr/>
        </p:nvSpPr>
        <p:spPr bwMode="auto">
          <a:xfrm>
            <a:off x="3556000" y="55435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Tree>
    <p:extLst>
      <p:ext uri="{BB962C8B-B14F-4D97-AF65-F5344CB8AC3E}">
        <p14:creationId xmlns:p14="http://schemas.microsoft.com/office/powerpoint/2010/main" val="38608991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l absor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0"/>
            <a:ext cx="41910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376238" y="1919288"/>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solidFill>
                  <a:srgbClr val="99FF33"/>
                </a:solidFill>
              </a:rPr>
              <a:t>PS</a:t>
            </a:r>
            <a:r>
              <a:rPr lang="it-IT"/>
              <a:t>: steroli vegetali</a:t>
            </a:r>
          </a:p>
        </p:txBody>
      </p:sp>
      <p:sp>
        <p:nvSpPr>
          <p:cNvPr id="45060" name="Text Box 4"/>
          <p:cNvSpPr txBox="1">
            <a:spLocks noChangeArrowheads="1"/>
          </p:cNvSpPr>
          <p:nvPr/>
        </p:nvSpPr>
        <p:spPr bwMode="auto">
          <a:xfrm>
            <a:off x="6640513" y="2278063"/>
            <a:ext cx="24018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solidFill>
                  <a:srgbClr val="FF0000"/>
                </a:solidFill>
              </a:rPr>
              <a:t>MTP</a:t>
            </a:r>
            <a:r>
              <a:rPr lang="it-IT"/>
              <a:t>: microsomal transfer </a:t>
            </a:r>
          </a:p>
          <a:p>
            <a:r>
              <a:rPr lang="it-IT"/>
              <a:t>protrein</a:t>
            </a:r>
          </a:p>
        </p:txBody>
      </p:sp>
      <p:sp>
        <p:nvSpPr>
          <p:cNvPr id="45061" name="Line 5"/>
          <p:cNvSpPr>
            <a:spLocks noChangeShapeType="1"/>
          </p:cNvSpPr>
          <p:nvPr/>
        </p:nvSpPr>
        <p:spPr bwMode="auto">
          <a:xfrm flipV="1">
            <a:off x="5219700" y="981075"/>
            <a:ext cx="2016125"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5062" name="Text Box 6"/>
          <p:cNvSpPr txBox="1">
            <a:spLocks noChangeArrowheads="1"/>
          </p:cNvSpPr>
          <p:nvPr/>
        </p:nvSpPr>
        <p:spPr bwMode="auto">
          <a:xfrm>
            <a:off x="6424613" y="477838"/>
            <a:ext cx="2627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Trasportatori steroli vegetali</a:t>
            </a:r>
          </a:p>
        </p:txBody>
      </p:sp>
    </p:spTree>
    <p:extLst>
      <p:ext uri="{BB962C8B-B14F-4D97-AF65-F5344CB8AC3E}">
        <p14:creationId xmlns:p14="http://schemas.microsoft.com/office/powerpoint/2010/main" val="42441924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5935663"/>
            <a:ext cx="15097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228600" y="6400800"/>
            <a:ext cx="16002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nSpc>
                <a:spcPct val="97000"/>
              </a:lnSpc>
              <a:spcBef>
                <a:spcPts val="750"/>
              </a:spcBef>
              <a:buClr>
                <a:srgbClr val="000000"/>
              </a:buClr>
              <a:buSzPct val="100000"/>
              <a:buFont typeface="Arial" charset="0"/>
              <a:buNone/>
            </a:pPr>
            <a:r>
              <a:rPr lang="en-GB" sz="1200">
                <a:latin typeface="sans-serif" charset="0"/>
              </a:rPr>
              <a:t>Published by AAAS</a:t>
            </a:r>
          </a:p>
        </p:txBody>
      </p:sp>
      <p:pic>
        <p:nvPicPr>
          <p:cNvPr id="460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1317625"/>
            <a:ext cx="658812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79388" y="5648325"/>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ctr" eaLnBrk="0" hangingPunct="0">
              <a:lnSpc>
                <a:spcPct val="97000"/>
              </a:lnSpc>
              <a:buClr>
                <a:srgbClr val="000000"/>
              </a:buClr>
              <a:buSzPct val="100000"/>
              <a:buFont typeface="Times New Roman" charset="0"/>
              <a:buNone/>
            </a:pPr>
            <a:r>
              <a:rPr lang="en-GB" b="1">
                <a:latin typeface="sans-serif" charset="0"/>
              </a:rPr>
              <a:t> J.  Couzin-Frankel  Science  324, 1504 -1507 (2009)    </a:t>
            </a:r>
          </a:p>
        </p:txBody>
      </p:sp>
      <p:sp>
        <p:nvSpPr>
          <p:cNvPr id="46086" name="Text Box 6"/>
          <p:cNvSpPr txBox="1">
            <a:spLocks noChangeArrowheads="1"/>
          </p:cNvSpPr>
          <p:nvPr/>
        </p:nvSpPr>
        <p:spPr bwMode="auto">
          <a:xfrm>
            <a:off x="179388" y="179388"/>
            <a:ext cx="878363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it-IT"/>
          </a:p>
        </p:txBody>
      </p:sp>
    </p:spTree>
    <p:extLst>
      <p:ext uri="{BB962C8B-B14F-4D97-AF65-F5344CB8AC3E}">
        <p14:creationId xmlns:p14="http://schemas.microsoft.com/office/powerpoint/2010/main" val="32797740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spholip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6962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158750" y="404813"/>
            <a:ext cx="8783638" cy="646112"/>
          </a:xfrm>
          <a:prstGeom prst="rect">
            <a:avLst/>
          </a:prstGeom>
          <a:solidFill>
            <a:schemeClr val="accent1">
              <a:lumMod val="40000"/>
              <a:lumOff val="60000"/>
            </a:schemeClr>
          </a:solidFill>
          <a:ln w="9525">
            <a:no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Fosfolipasi batteriche, rilasciate da cellule infiammatorie o rilasciate in seguito a pancreatiti  possono alterare lipidi della membrana e causare lisi cellulare</a:t>
            </a:r>
          </a:p>
        </p:txBody>
      </p:sp>
    </p:spTree>
    <p:extLst>
      <p:ext uri="{BB962C8B-B14F-4D97-AF65-F5344CB8AC3E}">
        <p14:creationId xmlns:p14="http://schemas.microsoft.com/office/powerpoint/2010/main" val="4170998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5935663"/>
            <a:ext cx="15097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228600" y="6400800"/>
            <a:ext cx="16002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nSpc>
                <a:spcPct val="97000"/>
              </a:lnSpc>
              <a:spcBef>
                <a:spcPts val="750"/>
              </a:spcBef>
              <a:buClr>
                <a:srgbClr val="000000"/>
              </a:buClr>
              <a:buSzPct val="100000"/>
              <a:buFont typeface="Arial" charset="0"/>
              <a:buNone/>
            </a:pPr>
            <a:r>
              <a:rPr lang="en-GB" sz="1200">
                <a:latin typeface="sans-serif" charset="0"/>
              </a:rPr>
              <a:t>Published by AAAS</a:t>
            </a:r>
          </a:p>
        </p:txBody>
      </p:sp>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088" y="0"/>
            <a:ext cx="5395912"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179388" y="5973763"/>
            <a:ext cx="878363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ctr" eaLnBrk="0" hangingPunct="0">
              <a:lnSpc>
                <a:spcPct val="97000"/>
              </a:lnSpc>
              <a:buClr>
                <a:srgbClr val="000000"/>
              </a:buClr>
              <a:buSzPct val="100000"/>
              <a:buFont typeface="Times New Roman" charset="0"/>
              <a:buNone/>
            </a:pPr>
            <a:r>
              <a:rPr lang="en-GB" b="1">
                <a:latin typeface="sans-serif" charset="0"/>
              </a:rPr>
              <a:t> J.  Couzin-Frankel  Science  324, 1504 -1507 (2009)    </a:t>
            </a:r>
          </a:p>
        </p:txBody>
      </p:sp>
      <p:sp>
        <p:nvSpPr>
          <p:cNvPr id="48134" name="Text Box 6"/>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it-IT"/>
          </a:p>
        </p:txBody>
      </p:sp>
    </p:spTree>
    <p:extLst>
      <p:ext uri="{BB962C8B-B14F-4D97-AF65-F5344CB8AC3E}">
        <p14:creationId xmlns:p14="http://schemas.microsoft.com/office/powerpoint/2010/main" val="23667968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 Pathophysiology of cystic fibr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981075"/>
            <a:ext cx="4762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9674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CF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65350"/>
            <a:ext cx="50292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4"/>
          <p:cNvSpPr txBox="1">
            <a:spLocks noChangeArrowheads="1"/>
          </p:cNvSpPr>
          <p:nvPr/>
        </p:nvSpPr>
        <p:spPr bwMode="auto">
          <a:xfrm>
            <a:off x="2319338" y="5302250"/>
            <a:ext cx="2382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N</a:t>
            </a:r>
            <a:r>
              <a:rPr lang="it-IT"/>
              <a:t>ucleotide </a:t>
            </a:r>
            <a:r>
              <a:rPr lang="it-IT" b="1"/>
              <a:t>B</a:t>
            </a:r>
            <a:r>
              <a:rPr lang="it-IT"/>
              <a:t>inding </a:t>
            </a:r>
            <a:r>
              <a:rPr lang="it-IT" b="1"/>
              <a:t>D</a:t>
            </a:r>
            <a:r>
              <a:rPr lang="it-IT"/>
              <a:t>omain</a:t>
            </a:r>
          </a:p>
        </p:txBody>
      </p:sp>
      <p:sp>
        <p:nvSpPr>
          <p:cNvPr id="51204" name="Line 5"/>
          <p:cNvSpPr>
            <a:spLocks noChangeShapeType="1"/>
          </p:cNvSpPr>
          <p:nvPr/>
        </p:nvSpPr>
        <p:spPr bwMode="auto">
          <a:xfrm flipH="1">
            <a:off x="3059113" y="4365625"/>
            <a:ext cx="576262"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5" name="Text Box 6"/>
          <p:cNvSpPr txBox="1">
            <a:spLocks noChangeArrowheads="1"/>
          </p:cNvSpPr>
          <p:nvPr/>
        </p:nvSpPr>
        <p:spPr bwMode="auto">
          <a:xfrm>
            <a:off x="5487988" y="5230813"/>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Regulatory</a:t>
            </a:r>
          </a:p>
        </p:txBody>
      </p:sp>
      <p:sp>
        <p:nvSpPr>
          <p:cNvPr id="51206" name="Line 7"/>
          <p:cNvSpPr>
            <a:spLocks noChangeShapeType="1"/>
          </p:cNvSpPr>
          <p:nvPr/>
        </p:nvSpPr>
        <p:spPr bwMode="auto">
          <a:xfrm>
            <a:off x="5148263" y="4508500"/>
            <a:ext cx="64770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9328247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cf robb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9400"/>
            <a:ext cx="4572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1181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85800" y="609600"/>
            <a:ext cx="7772400" cy="1144588"/>
          </a:xfrm>
        </p:spPr>
        <p:txBody>
          <a:bodyPr/>
          <a:lstStyle/>
          <a:p>
            <a:pPr algn="l"/>
            <a:r>
              <a:rPr lang="it-IT" sz="1300">
                <a:solidFill>
                  <a:schemeClr val="bg1"/>
                </a:solidFill>
                <a:latin typeface="Calibri" charset="0"/>
              </a:rPr>
              <a:t>Figura 2.37 - Le 4 classi delle principali mutazioni del trasportatore ABC.</a:t>
            </a:r>
          </a:p>
        </p:txBody>
      </p:sp>
      <p:sp>
        <p:nvSpPr>
          <p:cNvPr id="53252" name="Text Box 3"/>
          <p:cNvSpPr txBox="1">
            <a:spLocks noChangeArrowheads="1"/>
          </p:cNvSpPr>
          <p:nvPr/>
        </p:nvSpPr>
        <p:spPr bwMode="auto">
          <a:xfrm>
            <a:off x="0" y="6523038"/>
            <a:ext cx="34591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a:latin typeface="Arial" charset="0"/>
              </a:rPr>
              <a:t>Dal volume: Pontieri </a:t>
            </a:r>
            <a:r>
              <a:rPr lang="ja-JP" altLang="it-IT" sz="1300">
                <a:latin typeface="Arial" charset="0"/>
              </a:rPr>
              <a:t>“</a:t>
            </a:r>
            <a:r>
              <a:rPr lang="it-IT" sz="1300">
                <a:latin typeface="Arial" charset="0"/>
              </a:rPr>
              <a:t>Patologia Generale</a:t>
            </a:r>
            <a:r>
              <a:rPr lang="ja-JP" altLang="it-IT" sz="1300">
                <a:latin typeface="Arial" charset="0"/>
              </a:rPr>
              <a:t>”</a:t>
            </a:r>
            <a:endParaRPr lang="it-IT" sz="1300">
              <a:latin typeface="Arial" charset="0"/>
            </a:endParaRPr>
          </a:p>
        </p:txBody>
      </p:sp>
      <p:sp>
        <p:nvSpPr>
          <p:cNvPr id="53253" name="Text Box 4"/>
          <p:cNvSpPr txBox="1">
            <a:spLocks noChangeArrowheads="1"/>
          </p:cNvSpPr>
          <p:nvPr/>
        </p:nvSpPr>
        <p:spPr bwMode="auto">
          <a:xfrm>
            <a:off x="6578600" y="6523038"/>
            <a:ext cx="2565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b="1">
                <a:latin typeface="Arial" charset="0"/>
              </a:rPr>
              <a:t>Piccin Nuova Libraria S.p.A.</a:t>
            </a:r>
          </a:p>
        </p:txBody>
      </p:sp>
      <p:pic>
        <p:nvPicPr>
          <p:cNvPr id="53254" name="Picture 5" descr="cap02_00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431925"/>
            <a:ext cx="89535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50" name="Object 2"/>
          <p:cNvGraphicFramePr>
            <a:graphicFrameLocks noChangeAspect="1"/>
          </p:cNvGraphicFramePr>
          <p:nvPr/>
        </p:nvGraphicFramePr>
        <p:xfrm>
          <a:off x="7977188" y="98425"/>
          <a:ext cx="1065212" cy="1450975"/>
        </p:xfrm>
        <a:graphic>
          <a:graphicData uri="http://schemas.openxmlformats.org/presentationml/2006/ole">
            <mc:AlternateContent xmlns:mc="http://schemas.openxmlformats.org/markup-compatibility/2006">
              <mc:Choice xmlns:v="urn:schemas-microsoft-com:vml" Requires="v">
                <p:oleObj spid="_x0000_s39944" name="Fotografia Photo Editor" r:id="rId5" imgW="1704762" imgH="2324424" progId="">
                  <p:embed/>
                </p:oleObj>
              </mc:Choice>
              <mc:Fallback>
                <p:oleObj name="Fotografia Photo Editor" r:id="rId5" imgW="1704762" imgH="23244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7188" y="98425"/>
                        <a:ext cx="1065212"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55" name="Text Box 7"/>
          <p:cNvSpPr txBox="1">
            <a:spLocks noChangeArrowheads="1"/>
          </p:cNvSpPr>
          <p:nvPr/>
        </p:nvSpPr>
        <p:spPr bwMode="auto">
          <a:xfrm>
            <a:off x="4572000" y="1628775"/>
            <a:ext cx="39687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IV</a:t>
            </a:r>
          </a:p>
        </p:txBody>
      </p:sp>
      <p:sp>
        <p:nvSpPr>
          <p:cNvPr id="56329" name="Line 9"/>
          <p:cNvSpPr>
            <a:spLocks noChangeShapeType="1"/>
          </p:cNvSpPr>
          <p:nvPr/>
        </p:nvSpPr>
        <p:spPr bwMode="auto">
          <a:xfrm flipV="1">
            <a:off x="4067175" y="4652963"/>
            <a:ext cx="288925" cy="215900"/>
          </a:xfrm>
          <a:prstGeom prst="line">
            <a:avLst/>
          </a:prstGeom>
          <a:noFill/>
          <a:ln w="28575">
            <a:solidFill>
              <a:srgbClr val="CC33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6330" name="Line 10"/>
          <p:cNvSpPr>
            <a:spLocks noChangeShapeType="1"/>
          </p:cNvSpPr>
          <p:nvPr/>
        </p:nvSpPr>
        <p:spPr bwMode="auto">
          <a:xfrm flipV="1">
            <a:off x="755650" y="4652963"/>
            <a:ext cx="288925" cy="215900"/>
          </a:xfrm>
          <a:prstGeom prst="line">
            <a:avLst/>
          </a:prstGeom>
          <a:noFill/>
          <a:ln w="28575">
            <a:solidFill>
              <a:srgbClr val="CC33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6331" name="Line 11"/>
          <p:cNvSpPr>
            <a:spLocks noChangeShapeType="1"/>
          </p:cNvSpPr>
          <p:nvPr/>
        </p:nvSpPr>
        <p:spPr bwMode="auto">
          <a:xfrm flipV="1">
            <a:off x="900113" y="2565400"/>
            <a:ext cx="288925" cy="215900"/>
          </a:xfrm>
          <a:prstGeom prst="line">
            <a:avLst/>
          </a:prstGeom>
          <a:noFill/>
          <a:ln w="28575">
            <a:solidFill>
              <a:srgbClr val="CC33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6332" name="Line 12"/>
          <p:cNvSpPr>
            <a:spLocks noChangeShapeType="1"/>
          </p:cNvSpPr>
          <p:nvPr/>
        </p:nvSpPr>
        <p:spPr bwMode="auto">
          <a:xfrm flipV="1">
            <a:off x="3779838" y="1773238"/>
            <a:ext cx="288925" cy="215900"/>
          </a:xfrm>
          <a:prstGeom prst="line">
            <a:avLst/>
          </a:prstGeom>
          <a:noFill/>
          <a:ln w="28575">
            <a:solidFill>
              <a:srgbClr val="CC33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605658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 calcmode="lin" valueType="num">
                                      <p:cBhvr additive="base">
                                        <p:cTn id="7" dur="500" fill="hold"/>
                                        <p:tgtEl>
                                          <p:spTgt spid="56329"/>
                                        </p:tgtEl>
                                        <p:attrNameLst>
                                          <p:attrName>ppt_x</p:attrName>
                                        </p:attrNameLst>
                                      </p:cBhvr>
                                      <p:tavLst>
                                        <p:tav tm="0">
                                          <p:val>
                                            <p:strVal val="#ppt_x"/>
                                          </p:val>
                                        </p:tav>
                                        <p:tav tm="100000">
                                          <p:val>
                                            <p:strVal val="#ppt_x"/>
                                          </p:val>
                                        </p:tav>
                                      </p:tavLst>
                                    </p:anim>
                                    <p:anim calcmode="lin" valueType="num">
                                      <p:cBhvr additive="base">
                                        <p:cTn id="8" dur="500" fill="hold"/>
                                        <p:tgtEl>
                                          <p:spTgt spid="563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30"/>
                                        </p:tgtEl>
                                        <p:attrNameLst>
                                          <p:attrName>style.visibility</p:attrName>
                                        </p:attrNameLst>
                                      </p:cBhvr>
                                      <p:to>
                                        <p:strVal val="visible"/>
                                      </p:to>
                                    </p:set>
                                    <p:anim calcmode="lin" valueType="num">
                                      <p:cBhvr additive="base">
                                        <p:cTn id="13" dur="500" fill="hold"/>
                                        <p:tgtEl>
                                          <p:spTgt spid="56330"/>
                                        </p:tgtEl>
                                        <p:attrNameLst>
                                          <p:attrName>ppt_x</p:attrName>
                                        </p:attrNameLst>
                                      </p:cBhvr>
                                      <p:tavLst>
                                        <p:tav tm="0">
                                          <p:val>
                                            <p:strVal val="#ppt_x"/>
                                          </p:val>
                                        </p:tav>
                                        <p:tav tm="100000">
                                          <p:val>
                                            <p:strVal val="#ppt_x"/>
                                          </p:val>
                                        </p:tav>
                                      </p:tavLst>
                                    </p:anim>
                                    <p:anim calcmode="lin" valueType="num">
                                      <p:cBhvr additive="base">
                                        <p:cTn id="14" dur="500" fill="hold"/>
                                        <p:tgtEl>
                                          <p:spTgt spid="563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31"/>
                                        </p:tgtEl>
                                        <p:attrNameLst>
                                          <p:attrName>style.visibility</p:attrName>
                                        </p:attrNameLst>
                                      </p:cBhvr>
                                      <p:to>
                                        <p:strVal val="visible"/>
                                      </p:to>
                                    </p:set>
                                    <p:anim calcmode="lin" valueType="num">
                                      <p:cBhvr additive="base">
                                        <p:cTn id="19" dur="500" fill="hold"/>
                                        <p:tgtEl>
                                          <p:spTgt spid="56331"/>
                                        </p:tgtEl>
                                        <p:attrNameLst>
                                          <p:attrName>ppt_x</p:attrName>
                                        </p:attrNameLst>
                                      </p:cBhvr>
                                      <p:tavLst>
                                        <p:tav tm="0">
                                          <p:val>
                                            <p:strVal val="#ppt_x"/>
                                          </p:val>
                                        </p:tav>
                                        <p:tav tm="100000">
                                          <p:val>
                                            <p:strVal val="#ppt_x"/>
                                          </p:val>
                                        </p:tav>
                                      </p:tavLst>
                                    </p:anim>
                                    <p:anim calcmode="lin" valueType="num">
                                      <p:cBhvr additive="base">
                                        <p:cTn id="20"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32"/>
                                        </p:tgtEl>
                                        <p:attrNameLst>
                                          <p:attrName>style.visibility</p:attrName>
                                        </p:attrNameLst>
                                      </p:cBhvr>
                                      <p:to>
                                        <p:strVal val="visible"/>
                                      </p:to>
                                    </p:set>
                                    <p:anim calcmode="lin" valueType="num">
                                      <p:cBhvr additive="base">
                                        <p:cTn id="25" dur="500" fill="hold"/>
                                        <p:tgtEl>
                                          <p:spTgt spid="56332"/>
                                        </p:tgtEl>
                                        <p:attrNameLst>
                                          <p:attrName>ppt_x</p:attrName>
                                        </p:attrNameLst>
                                      </p:cBhvr>
                                      <p:tavLst>
                                        <p:tav tm="0">
                                          <p:val>
                                            <p:strVal val="#ppt_x"/>
                                          </p:val>
                                        </p:tav>
                                        <p:tav tm="100000">
                                          <p:val>
                                            <p:strVal val="#ppt_x"/>
                                          </p:val>
                                        </p:tav>
                                      </p:tavLst>
                                    </p:anim>
                                    <p:anim calcmode="lin" valueType="num">
                                      <p:cBhvr additive="base">
                                        <p:cTn id="26" dur="500" fill="hold"/>
                                        <p:tgtEl>
                                          <p:spTgt spid="56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P spid="56330" grpId="0" animBg="1"/>
      <p:bldP spid="56331" grpId="0" animBg="1"/>
      <p:bldP spid="5633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JCI05254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57150"/>
            <a:ext cx="8961437"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6"/>
          <p:cNvSpPr>
            <a:spLocks noChangeArrowheads="1"/>
          </p:cNvSpPr>
          <p:nvPr/>
        </p:nvSpPr>
        <p:spPr bwMode="auto">
          <a:xfrm>
            <a:off x="5364163" y="-819150"/>
            <a:ext cx="6553200" cy="8569325"/>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spTree>
    <p:extLst>
      <p:ext uri="{BB962C8B-B14F-4D97-AF65-F5344CB8AC3E}">
        <p14:creationId xmlns:p14="http://schemas.microsoft.com/office/powerpoint/2010/main" val="127336647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lung robb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823913"/>
            <a:ext cx="703897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39151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loadBi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571625"/>
            <a:ext cx="66484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01121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nvGraphicFramePr>
        <p:xfrm>
          <a:off x="762000" y="1243013"/>
          <a:ext cx="7966075" cy="4371975"/>
        </p:xfrm>
        <a:graphic>
          <a:graphicData uri="http://schemas.openxmlformats.org/presentationml/2006/ole">
            <mc:AlternateContent xmlns:mc="http://schemas.openxmlformats.org/markup-compatibility/2006">
              <mc:Choice xmlns:v="urn:schemas-microsoft-com:vml" Requires="v">
                <p:oleObj spid="_x0000_s58375" name="Documento" r:id="rId4" imgW="6332400" imgH="3475800" progId="Word.Document.8">
                  <p:embed/>
                </p:oleObj>
              </mc:Choice>
              <mc:Fallback>
                <p:oleObj name="Documento" r:id="rId4" imgW="6332400" imgH="3475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243013"/>
                        <a:ext cx="79660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3491" name="Line 2"/>
          <p:cNvSpPr>
            <a:spLocks noChangeShapeType="1"/>
          </p:cNvSpPr>
          <p:nvPr/>
        </p:nvSpPr>
        <p:spPr bwMode="auto">
          <a:xfrm>
            <a:off x="4716463" y="55165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492" name="Text Box 3"/>
          <p:cNvSpPr txBox="1">
            <a:spLocks noChangeArrowheads="1"/>
          </p:cNvSpPr>
          <p:nvPr/>
        </p:nvSpPr>
        <p:spPr bwMode="auto">
          <a:xfrm>
            <a:off x="4067175" y="5876925"/>
            <a:ext cx="154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37931725" indent="-37474525" eaLnBrk="0" hangingPunct="0">
              <a:defRPr sz="1400">
                <a:solidFill>
                  <a:schemeClr val="tx1"/>
                </a:solidFill>
                <a:latin typeface="Comic Sans MS" charset="0"/>
                <a:ea typeface="ＭＳ Ｐゴシック" charset="0"/>
              </a:defRPr>
            </a:lvl2pPr>
            <a:lvl3pPr eaLnBrk="0" hangingPunct="0">
              <a:defRPr sz="1400">
                <a:solidFill>
                  <a:schemeClr val="tx1"/>
                </a:solidFill>
                <a:latin typeface="Comic Sans MS" charset="0"/>
                <a:ea typeface="ＭＳ Ｐゴシック" charset="0"/>
              </a:defRPr>
            </a:lvl3pPr>
            <a:lvl4pPr eaLnBrk="0" hangingPunct="0">
              <a:defRPr sz="1400">
                <a:solidFill>
                  <a:schemeClr val="tx1"/>
                </a:solidFill>
                <a:latin typeface="Comic Sans MS" charset="0"/>
                <a:ea typeface="ＭＳ Ｐゴシック" charset="0"/>
              </a:defRPr>
            </a:lvl4pPr>
            <a:lvl5pPr eaLnBrk="0" hangingPunct="0">
              <a:defRPr sz="1400">
                <a:solidFill>
                  <a:schemeClr val="tx1"/>
                </a:solidFill>
                <a:latin typeface="Comic Sans MS" charset="0"/>
                <a:ea typeface="ＭＳ Ｐゴシック" charset="0"/>
              </a:defRPr>
            </a:lvl5pPr>
            <a:lvl6pPr marL="457200" eaLnBrk="0" fontAlgn="base" hangingPunct="0">
              <a:spcBef>
                <a:spcPct val="0"/>
              </a:spcBef>
              <a:spcAft>
                <a:spcPct val="0"/>
              </a:spcAft>
              <a:defRPr sz="1400">
                <a:solidFill>
                  <a:schemeClr val="tx1"/>
                </a:solidFill>
                <a:latin typeface="Comic Sans MS" charset="0"/>
                <a:ea typeface="ＭＳ Ｐゴシック" charset="0"/>
              </a:defRPr>
            </a:lvl6pPr>
            <a:lvl7pPr marL="914400" eaLnBrk="0" fontAlgn="base" hangingPunct="0">
              <a:spcBef>
                <a:spcPct val="0"/>
              </a:spcBef>
              <a:spcAft>
                <a:spcPct val="0"/>
              </a:spcAft>
              <a:defRPr sz="1400">
                <a:solidFill>
                  <a:schemeClr val="tx1"/>
                </a:solidFill>
                <a:latin typeface="Comic Sans MS" charset="0"/>
                <a:ea typeface="ＭＳ Ｐゴシック" charset="0"/>
              </a:defRPr>
            </a:lvl7pPr>
            <a:lvl8pPr marL="1371600" eaLnBrk="0" fontAlgn="base" hangingPunct="0">
              <a:spcBef>
                <a:spcPct val="0"/>
              </a:spcBef>
              <a:spcAft>
                <a:spcPct val="0"/>
              </a:spcAft>
              <a:defRPr sz="1400">
                <a:solidFill>
                  <a:schemeClr val="tx1"/>
                </a:solidFill>
                <a:latin typeface="Comic Sans MS" charset="0"/>
                <a:ea typeface="ＭＳ Ｐゴシック" charset="0"/>
              </a:defRPr>
            </a:lvl8pPr>
            <a:lvl9pPr marL="18288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it-IT"/>
              <a:t>Cuore polmonare</a:t>
            </a:r>
          </a:p>
        </p:txBody>
      </p:sp>
      <p:sp>
        <p:nvSpPr>
          <p:cNvPr id="66564" name="AutoShape 4"/>
          <p:cNvSpPr>
            <a:spLocks noChangeArrowheads="1"/>
          </p:cNvSpPr>
          <p:nvPr/>
        </p:nvSpPr>
        <p:spPr bwMode="auto">
          <a:xfrm>
            <a:off x="5867400" y="2276475"/>
            <a:ext cx="1382713" cy="2663825"/>
          </a:xfrm>
          <a:prstGeom prst="curvedLeftArrow">
            <a:avLst>
              <a:gd name="adj1" fmla="val 14609"/>
              <a:gd name="adj2" fmla="val 77061"/>
              <a:gd name="adj3" fmla="val 33333"/>
            </a:avLst>
          </a:prstGeom>
          <a:solidFill>
            <a:schemeClr val="accent1"/>
          </a:solidFill>
          <a:ln w="9525">
            <a:solidFill>
              <a:schemeClr val="tx1"/>
            </a:solidFill>
            <a:miter lim="800000"/>
            <a:headEnd/>
            <a:tailEnd/>
          </a:ln>
        </p:spPr>
        <p:txBody>
          <a:bodyPr wrap="none" anchor="ctr"/>
          <a:lstStyle/>
          <a:p>
            <a:endParaRPr lang="it-IT"/>
          </a:p>
        </p:txBody>
      </p:sp>
      <p:sp>
        <p:nvSpPr>
          <p:cNvPr id="66565" name="Text Box 5"/>
          <p:cNvSpPr txBox="1">
            <a:spLocks noChangeArrowheads="1"/>
          </p:cNvSpPr>
          <p:nvPr/>
        </p:nvSpPr>
        <p:spPr bwMode="auto">
          <a:xfrm>
            <a:off x="6011863" y="5013325"/>
            <a:ext cx="3214687" cy="5238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37931725" indent="-37474525" eaLnBrk="0" hangingPunct="0">
              <a:defRPr sz="1400">
                <a:solidFill>
                  <a:schemeClr val="tx1"/>
                </a:solidFill>
                <a:latin typeface="Comic Sans MS" charset="0"/>
                <a:ea typeface="ＭＳ Ｐゴシック" charset="0"/>
              </a:defRPr>
            </a:lvl2pPr>
            <a:lvl3pPr eaLnBrk="0" hangingPunct="0">
              <a:defRPr sz="1400">
                <a:solidFill>
                  <a:schemeClr val="tx1"/>
                </a:solidFill>
                <a:latin typeface="Comic Sans MS" charset="0"/>
                <a:ea typeface="ＭＳ Ｐゴシック" charset="0"/>
              </a:defRPr>
            </a:lvl3pPr>
            <a:lvl4pPr eaLnBrk="0" hangingPunct="0">
              <a:defRPr sz="1400">
                <a:solidFill>
                  <a:schemeClr val="tx1"/>
                </a:solidFill>
                <a:latin typeface="Comic Sans MS" charset="0"/>
                <a:ea typeface="ＭＳ Ｐゴシック" charset="0"/>
              </a:defRPr>
            </a:lvl4pPr>
            <a:lvl5pPr eaLnBrk="0" hangingPunct="0">
              <a:defRPr sz="1400">
                <a:solidFill>
                  <a:schemeClr val="tx1"/>
                </a:solidFill>
                <a:latin typeface="Comic Sans MS" charset="0"/>
                <a:ea typeface="ＭＳ Ｐゴシック" charset="0"/>
              </a:defRPr>
            </a:lvl5pPr>
            <a:lvl6pPr marL="457200" eaLnBrk="0" fontAlgn="base" hangingPunct="0">
              <a:spcBef>
                <a:spcPct val="0"/>
              </a:spcBef>
              <a:spcAft>
                <a:spcPct val="0"/>
              </a:spcAft>
              <a:defRPr sz="1400">
                <a:solidFill>
                  <a:schemeClr val="tx1"/>
                </a:solidFill>
                <a:latin typeface="Comic Sans MS" charset="0"/>
                <a:ea typeface="ＭＳ Ｐゴシック" charset="0"/>
              </a:defRPr>
            </a:lvl6pPr>
            <a:lvl7pPr marL="914400" eaLnBrk="0" fontAlgn="base" hangingPunct="0">
              <a:spcBef>
                <a:spcPct val="0"/>
              </a:spcBef>
              <a:spcAft>
                <a:spcPct val="0"/>
              </a:spcAft>
              <a:defRPr sz="1400">
                <a:solidFill>
                  <a:schemeClr val="tx1"/>
                </a:solidFill>
                <a:latin typeface="Comic Sans MS" charset="0"/>
                <a:ea typeface="ＭＳ Ｐゴシック" charset="0"/>
              </a:defRPr>
            </a:lvl7pPr>
            <a:lvl8pPr marL="1371600" eaLnBrk="0" fontAlgn="base" hangingPunct="0">
              <a:spcBef>
                <a:spcPct val="0"/>
              </a:spcBef>
              <a:spcAft>
                <a:spcPct val="0"/>
              </a:spcAft>
              <a:defRPr sz="1400">
                <a:solidFill>
                  <a:schemeClr val="tx1"/>
                </a:solidFill>
                <a:latin typeface="Comic Sans MS" charset="0"/>
                <a:ea typeface="ＭＳ Ｐゴシック" charset="0"/>
              </a:defRPr>
            </a:lvl8pPr>
            <a:lvl9pPr marL="18288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it-IT" b="1"/>
              <a:t>CFTR mutata induce infiammazione</a:t>
            </a:r>
          </a:p>
          <a:p>
            <a:pPr eaLnBrk="1" hangingPunct="1"/>
            <a:r>
              <a:rPr lang="it-IT" b="1"/>
              <a:t>polmonare</a:t>
            </a:r>
          </a:p>
        </p:txBody>
      </p:sp>
    </p:spTree>
    <p:extLst>
      <p:ext uri="{BB962C8B-B14F-4D97-AF65-F5344CB8AC3E}">
        <p14:creationId xmlns:p14="http://schemas.microsoft.com/office/powerpoint/2010/main" val="2190772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additive="base">
                                        <p:cTn id="7" dur="500" fill="hold"/>
                                        <p:tgtEl>
                                          <p:spTgt spid="66564"/>
                                        </p:tgtEl>
                                        <p:attrNameLst>
                                          <p:attrName>ppt_x</p:attrName>
                                        </p:attrNameLst>
                                      </p:cBhvr>
                                      <p:tavLst>
                                        <p:tav tm="0">
                                          <p:val>
                                            <p:strVal val="1+#ppt_w/2"/>
                                          </p:val>
                                        </p:tav>
                                        <p:tav tm="100000">
                                          <p:val>
                                            <p:strVal val="#ppt_x"/>
                                          </p:val>
                                        </p:tav>
                                      </p:tavLst>
                                    </p:anim>
                                    <p:anim calcmode="lin" valueType="num">
                                      <p:cBhvr additive="base">
                                        <p:cTn id="8" dur="500" fill="hold"/>
                                        <p:tgtEl>
                                          <p:spTgt spid="6656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6565"/>
                                        </p:tgtEl>
                                        <p:attrNameLst>
                                          <p:attrName>style.visibility</p:attrName>
                                        </p:attrNameLst>
                                      </p:cBhvr>
                                      <p:to>
                                        <p:strVal val="visible"/>
                                      </p:to>
                                    </p:set>
                                    <p:anim calcmode="lin" valueType="num">
                                      <p:cBhvr additive="base">
                                        <p:cTn id="11" dur="500" fill="hold"/>
                                        <p:tgtEl>
                                          <p:spTgt spid="66565"/>
                                        </p:tgtEl>
                                        <p:attrNameLst>
                                          <p:attrName>ppt_x</p:attrName>
                                        </p:attrNameLst>
                                      </p:cBhvr>
                                      <p:tavLst>
                                        <p:tav tm="0">
                                          <p:val>
                                            <p:strVal val="1+#ppt_w/2"/>
                                          </p:val>
                                        </p:tav>
                                        <p:tav tm="100000">
                                          <p:val>
                                            <p:strVal val="#ppt_x"/>
                                          </p:val>
                                        </p:tav>
                                      </p:tavLst>
                                    </p:anim>
                                    <p:anim calcmode="lin" valueType="num">
                                      <p:cBhvr additive="base">
                                        <p:cTn id="12" dur="500" fill="hold"/>
                                        <p:tgtEl>
                                          <p:spTgt spid="665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05000" y="4038600"/>
            <a:ext cx="5486400" cy="1143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chemeClr val="accent6"/>
                </a:solidFill>
              </a:rPr>
              <a:t>CFTR MUTATA</a:t>
            </a:r>
          </a:p>
        </p:txBody>
      </p:sp>
      <p:sp>
        <p:nvSpPr>
          <p:cNvPr id="3" name="Rettangolo 2"/>
          <p:cNvSpPr/>
          <p:nvPr/>
        </p:nvSpPr>
        <p:spPr>
          <a:xfrm>
            <a:off x="1905000" y="914400"/>
            <a:ext cx="5105400" cy="1143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2D2DB9"/>
                </a:solidFill>
              </a:rPr>
              <a:t>CFTR MUTATA</a:t>
            </a:r>
          </a:p>
        </p:txBody>
      </p:sp>
      <p:cxnSp>
        <p:nvCxnSpPr>
          <p:cNvPr id="5" name="Connettore 1 4"/>
          <p:cNvCxnSpPr/>
          <p:nvPr/>
        </p:nvCxnSpPr>
        <p:spPr>
          <a:xfrm>
            <a:off x="1905000" y="3962400"/>
            <a:ext cx="16002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CasellaDiTesto 5"/>
          <p:cNvSpPr txBox="1"/>
          <p:nvPr/>
        </p:nvSpPr>
        <p:spPr>
          <a:xfrm>
            <a:off x="228600" y="3810000"/>
            <a:ext cx="1570038" cy="338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lang="it-IT" sz="1600" dirty="0">
                <a:solidFill>
                  <a:srgbClr val="FFFFFF"/>
                </a:solidFill>
              </a:rPr>
              <a:t>RIDUZIONE</a:t>
            </a:r>
            <a:r>
              <a:rPr lang="it-IT" sz="1600" dirty="0"/>
              <a:t> </a:t>
            </a:r>
            <a:r>
              <a:rPr lang="it-IT" sz="1600" dirty="0" err="1"/>
              <a:t>ASL*</a:t>
            </a:r>
            <a:endParaRPr lang="it-IT" sz="1600" dirty="0"/>
          </a:p>
        </p:txBody>
      </p:sp>
      <p:sp>
        <p:nvSpPr>
          <p:cNvPr id="7" name="CasellaDiTesto 6"/>
          <p:cNvSpPr txBox="1">
            <a:spLocks noChangeArrowheads="1"/>
          </p:cNvSpPr>
          <p:nvPr/>
        </p:nvSpPr>
        <p:spPr bwMode="auto">
          <a:xfrm>
            <a:off x="533400" y="6096000"/>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*ASL = </a:t>
            </a:r>
            <a:r>
              <a:rPr lang="it-IT" b="1"/>
              <a:t>A</a:t>
            </a:r>
            <a:r>
              <a:rPr lang="it-IT"/>
              <a:t>IRWAY </a:t>
            </a:r>
            <a:r>
              <a:rPr lang="it-IT" b="1"/>
              <a:t>S</a:t>
            </a:r>
            <a:r>
              <a:rPr lang="it-IT"/>
              <a:t>URFACE </a:t>
            </a:r>
            <a:r>
              <a:rPr lang="it-IT" b="1"/>
              <a:t>L</a:t>
            </a:r>
            <a:r>
              <a:rPr lang="it-IT"/>
              <a:t>IQUID</a:t>
            </a:r>
          </a:p>
        </p:txBody>
      </p:sp>
      <p:cxnSp>
        <p:nvCxnSpPr>
          <p:cNvPr id="9" name="Connettore 2 8"/>
          <p:cNvCxnSpPr/>
          <p:nvPr/>
        </p:nvCxnSpPr>
        <p:spPr>
          <a:xfrm rot="5400000" flipH="1" flipV="1">
            <a:off x="229394" y="3580606"/>
            <a:ext cx="304800" cy="1588"/>
          </a:xfrm>
          <a:prstGeom prst="straightConnector1">
            <a:avLst/>
          </a:prstGeom>
          <a:ln>
            <a:solidFill>
              <a:srgbClr val="3333CC"/>
            </a:solidFill>
            <a:tailEnd type="arrow"/>
          </a:ln>
        </p:spPr>
        <p:style>
          <a:lnRef idx="2">
            <a:schemeClr val="accent1"/>
          </a:lnRef>
          <a:fillRef idx="0">
            <a:schemeClr val="accent1"/>
          </a:fillRef>
          <a:effectRef idx="1">
            <a:schemeClr val="accent1"/>
          </a:effectRef>
          <a:fontRef idx="minor">
            <a:schemeClr val="tx1"/>
          </a:fontRef>
        </p:style>
      </p:cxnSp>
      <p:sp>
        <p:nvSpPr>
          <p:cNvPr id="10" name="CasellaDiTesto 9"/>
          <p:cNvSpPr txBox="1"/>
          <p:nvPr/>
        </p:nvSpPr>
        <p:spPr>
          <a:xfrm>
            <a:off x="304800" y="3124200"/>
            <a:ext cx="2009775" cy="338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lang="it-IT" sz="1600" dirty="0">
                <a:solidFill>
                  <a:srgbClr val="FFFFFF"/>
                </a:solidFill>
              </a:rPr>
              <a:t>Muco d</a:t>
            </a:r>
            <a:r>
              <a:rPr lang="it-IT" sz="1600" dirty="0"/>
              <a:t>enso e viscoso</a:t>
            </a:r>
          </a:p>
        </p:txBody>
      </p:sp>
      <p:sp>
        <p:nvSpPr>
          <p:cNvPr id="11" name="CasellaDiTesto 10"/>
          <p:cNvSpPr txBox="1">
            <a:spLocks noChangeArrowheads="1"/>
          </p:cNvSpPr>
          <p:nvPr/>
        </p:nvSpPr>
        <p:spPr bwMode="auto">
          <a:xfrm>
            <a:off x="1447800" y="2438400"/>
            <a:ext cx="306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Riduzione battito ciliare e lavaggio</a:t>
            </a:r>
          </a:p>
          <a:p>
            <a:r>
              <a:rPr lang="it-IT"/>
              <a:t>vie aeree</a:t>
            </a:r>
          </a:p>
        </p:txBody>
      </p:sp>
      <p:cxnSp>
        <p:nvCxnSpPr>
          <p:cNvPr id="13" name="Connettore 2 12"/>
          <p:cNvCxnSpPr/>
          <p:nvPr/>
        </p:nvCxnSpPr>
        <p:spPr>
          <a:xfrm flipV="1">
            <a:off x="533400" y="2743200"/>
            <a:ext cx="838200" cy="304800"/>
          </a:xfrm>
          <a:prstGeom prst="straightConnector1">
            <a:avLst/>
          </a:prstGeom>
          <a:ln>
            <a:solidFill>
              <a:srgbClr val="3333CC"/>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ttore 2 14"/>
          <p:cNvCxnSpPr/>
          <p:nvPr/>
        </p:nvCxnSpPr>
        <p:spPr>
          <a:xfrm>
            <a:off x="2438400" y="2819400"/>
            <a:ext cx="1600200" cy="609600"/>
          </a:xfrm>
          <a:prstGeom prst="straightConnector1">
            <a:avLst/>
          </a:prstGeom>
          <a:ln>
            <a:solidFill>
              <a:srgbClr val="3333CC"/>
            </a:solidFill>
            <a:tailEnd type="arrow"/>
          </a:ln>
        </p:spPr>
        <p:style>
          <a:lnRef idx="2">
            <a:schemeClr val="accent1"/>
          </a:lnRef>
          <a:fillRef idx="0">
            <a:schemeClr val="accent1"/>
          </a:fillRef>
          <a:effectRef idx="1">
            <a:schemeClr val="accent1"/>
          </a:effectRef>
          <a:fontRef idx="minor">
            <a:schemeClr val="tx1"/>
          </a:fontRef>
        </p:style>
      </p:cxnSp>
      <p:sp>
        <p:nvSpPr>
          <p:cNvPr id="16" name="CasellaDiTesto 15"/>
          <p:cNvSpPr txBox="1">
            <a:spLocks noChangeArrowheads="1"/>
          </p:cNvSpPr>
          <p:nvPr/>
        </p:nvSpPr>
        <p:spPr bwMode="auto">
          <a:xfrm>
            <a:off x="4191000" y="3276600"/>
            <a:ext cx="1390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a:t>INFEZIONE</a:t>
            </a:r>
          </a:p>
          <a:p>
            <a:pPr algn="ctr"/>
            <a:r>
              <a:rPr lang="it-IT"/>
              <a:t>(</a:t>
            </a:r>
            <a:r>
              <a:rPr lang="it-IT" i="1"/>
              <a:t>P. aeruginosa</a:t>
            </a:r>
            <a:r>
              <a:rPr lang="it-IT"/>
              <a:t>)</a:t>
            </a:r>
          </a:p>
        </p:txBody>
      </p:sp>
      <p:sp>
        <p:nvSpPr>
          <p:cNvPr id="17" name="Cilindro 16"/>
          <p:cNvSpPr/>
          <p:nvPr/>
        </p:nvSpPr>
        <p:spPr>
          <a:xfrm rot="5400000">
            <a:off x="7124700" y="-190500"/>
            <a:ext cx="266700" cy="1104900"/>
          </a:xfrm>
          <a:prstGeom prst="ca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4" name="CasellaDiTesto 23"/>
          <p:cNvSpPr txBox="1"/>
          <p:nvPr/>
        </p:nvSpPr>
        <p:spPr>
          <a:xfrm>
            <a:off x="7239000" y="1219200"/>
            <a:ext cx="579438" cy="30797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it-IT" dirty="0"/>
              <a:t>PMN</a:t>
            </a:r>
          </a:p>
        </p:txBody>
      </p:sp>
      <p:sp>
        <p:nvSpPr>
          <p:cNvPr id="25" name="CasellaDiTesto 24"/>
          <p:cNvSpPr txBox="1"/>
          <p:nvPr/>
        </p:nvSpPr>
        <p:spPr>
          <a:xfrm>
            <a:off x="6934200" y="457200"/>
            <a:ext cx="579438" cy="30797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it-IT" dirty="0"/>
              <a:t>PMN</a:t>
            </a:r>
          </a:p>
        </p:txBody>
      </p:sp>
      <p:sp>
        <p:nvSpPr>
          <p:cNvPr id="26" name="CasellaDiTesto 25"/>
          <p:cNvSpPr txBox="1"/>
          <p:nvPr/>
        </p:nvSpPr>
        <p:spPr>
          <a:xfrm>
            <a:off x="6096000" y="2819400"/>
            <a:ext cx="579438" cy="30797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it-IT" dirty="0"/>
              <a:t>PMN</a:t>
            </a:r>
          </a:p>
        </p:txBody>
      </p:sp>
      <p:sp>
        <p:nvSpPr>
          <p:cNvPr id="27" name="CasellaDiTesto 26"/>
          <p:cNvSpPr txBox="1"/>
          <p:nvPr/>
        </p:nvSpPr>
        <p:spPr>
          <a:xfrm>
            <a:off x="7696200" y="2133600"/>
            <a:ext cx="579438" cy="30797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it-IT" dirty="0"/>
              <a:t>PMN</a:t>
            </a:r>
          </a:p>
        </p:txBody>
      </p:sp>
      <p:sp>
        <p:nvSpPr>
          <p:cNvPr id="28" name="CasellaDiTesto 27"/>
          <p:cNvSpPr txBox="1"/>
          <p:nvPr/>
        </p:nvSpPr>
        <p:spPr>
          <a:xfrm>
            <a:off x="7467600" y="3429000"/>
            <a:ext cx="579438" cy="30797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it-IT" dirty="0"/>
              <a:t>PMN</a:t>
            </a:r>
          </a:p>
        </p:txBody>
      </p:sp>
      <p:sp>
        <p:nvSpPr>
          <p:cNvPr id="31" name="CasellaDiTesto 30"/>
          <p:cNvSpPr txBox="1">
            <a:spLocks noChangeArrowheads="1"/>
          </p:cNvSpPr>
          <p:nvPr/>
        </p:nvSpPr>
        <p:spPr bwMode="auto">
          <a:xfrm>
            <a:off x="3886200" y="685800"/>
            <a:ext cx="1643063"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a:solidFill>
                  <a:schemeClr val="bg1"/>
                </a:solidFill>
              </a:rPr>
              <a:t>IL-8 ED </a:t>
            </a:r>
          </a:p>
          <a:p>
            <a:pPr algn="ctr"/>
            <a:r>
              <a:rPr lang="it-IT" sz="1200">
                <a:solidFill>
                  <a:schemeClr val="bg1"/>
                </a:solidFill>
              </a:rPr>
              <a:t>ALTRE CITOCHINE</a:t>
            </a:r>
          </a:p>
        </p:txBody>
      </p:sp>
      <p:sp>
        <p:nvSpPr>
          <p:cNvPr id="32" name="CasellaDiTesto 31"/>
          <p:cNvSpPr txBox="1"/>
          <p:nvPr/>
        </p:nvSpPr>
        <p:spPr>
          <a:xfrm>
            <a:off x="1219200" y="914400"/>
            <a:ext cx="2436813" cy="276225"/>
          </a:xfrm>
          <a:prstGeom prst="rect">
            <a:avLst/>
          </a:prstGeom>
          <a:solidFill>
            <a:srgbClr val="D2D2F4"/>
          </a:solidFill>
          <a:ln>
            <a:solidFill>
              <a:schemeClr val="accent6">
                <a:lumMod val="20000"/>
                <a:lumOff val="80000"/>
              </a:schemeClr>
            </a:solidFill>
          </a:ln>
        </p:spPr>
        <p:txBody>
          <a:bodyPr wrap="none">
            <a:spAutoFit/>
          </a:bodyPr>
          <a:lstStyle/>
          <a:p>
            <a:pPr fontAlgn="auto">
              <a:spcBef>
                <a:spcPts val="0"/>
              </a:spcBef>
              <a:spcAft>
                <a:spcPts val="0"/>
              </a:spcAft>
              <a:defRPr/>
            </a:pPr>
            <a:r>
              <a:rPr lang="it-IT" sz="1200" dirty="0">
                <a:latin typeface="+mn-lt"/>
                <a:ea typeface="+mn-ea"/>
                <a:cs typeface="+mn-cs"/>
              </a:rPr>
              <a:t>INIBIZIONE </a:t>
            </a:r>
            <a:r>
              <a:rPr lang="it-IT" sz="1200" dirty="0" err="1">
                <a:latin typeface="+mn-lt"/>
                <a:ea typeface="+mn-ea"/>
                <a:cs typeface="+mn-cs"/>
              </a:rPr>
              <a:t>DI</a:t>
            </a:r>
            <a:r>
              <a:rPr lang="it-IT" sz="1200" dirty="0">
                <a:latin typeface="+mn-lt"/>
                <a:ea typeface="+mn-ea"/>
                <a:cs typeface="+mn-cs"/>
              </a:rPr>
              <a:t> AUTOFAGIA</a:t>
            </a:r>
          </a:p>
        </p:txBody>
      </p:sp>
      <p:sp>
        <p:nvSpPr>
          <p:cNvPr id="33" name="CasellaDiTesto 32"/>
          <p:cNvSpPr txBox="1">
            <a:spLocks noChangeArrowheads="1"/>
          </p:cNvSpPr>
          <p:nvPr/>
        </p:nvSpPr>
        <p:spPr bwMode="auto">
          <a:xfrm>
            <a:off x="5638800" y="914400"/>
            <a:ext cx="2165350" cy="276225"/>
          </a:xfrm>
          <a:prstGeom prst="rect">
            <a:avLst/>
          </a:prstGeom>
          <a:solidFill>
            <a:srgbClr val="D2D2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t>ACCUMULO DI CERAMIDE</a:t>
            </a:r>
          </a:p>
        </p:txBody>
      </p:sp>
      <p:sp>
        <p:nvSpPr>
          <p:cNvPr id="34" name="CasellaDiTesto 33"/>
          <p:cNvSpPr txBox="1">
            <a:spLocks noChangeArrowheads="1"/>
          </p:cNvSpPr>
          <p:nvPr/>
        </p:nvSpPr>
        <p:spPr bwMode="auto">
          <a:xfrm>
            <a:off x="3352800" y="1828800"/>
            <a:ext cx="2422525" cy="338138"/>
          </a:xfrm>
          <a:prstGeom prst="rect">
            <a:avLst/>
          </a:prstGeom>
          <a:solidFill>
            <a:srgbClr val="D2D2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Aumentata morte cellulare</a:t>
            </a:r>
          </a:p>
        </p:txBody>
      </p:sp>
      <p:cxnSp>
        <p:nvCxnSpPr>
          <p:cNvPr id="36" name="Connettore 2 35"/>
          <p:cNvCxnSpPr/>
          <p:nvPr/>
        </p:nvCxnSpPr>
        <p:spPr>
          <a:xfrm>
            <a:off x="2743200" y="1295400"/>
            <a:ext cx="609600" cy="381000"/>
          </a:xfrm>
          <a:prstGeom prst="straightConnector1">
            <a:avLst/>
          </a:prstGeom>
          <a:ln>
            <a:solidFill>
              <a:srgbClr val="D2D2F4"/>
            </a:solidFill>
            <a:tailEnd type="arrow"/>
          </a:ln>
        </p:spPr>
        <p:style>
          <a:lnRef idx="2">
            <a:schemeClr val="accent1"/>
          </a:lnRef>
          <a:fillRef idx="0">
            <a:schemeClr val="accent1"/>
          </a:fillRef>
          <a:effectRef idx="1">
            <a:schemeClr val="accent1"/>
          </a:effectRef>
          <a:fontRef idx="minor">
            <a:schemeClr val="tx1"/>
          </a:fontRef>
        </p:style>
      </p:cxnSp>
      <p:cxnSp>
        <p:nvCxnSpPr>
          <p:cNvPr id="38" name="Connettore 2 37"/>
          <p:cNvCxnSpPr/>
          <p:nvPr/>
        </p:nvCxnSpPr>
        <p:spPr>
          <a:xfrm rot="10800000" flipV="1">
            <a:off x="5562600" y="1295400"/>
            <a:ext cx="533400" cy="457200"/>
          </a:xfrm>
          <a:prstGeom prst="straightConnector1">
            <a:avLst/>
          </a:prstGeom>
          <a:ln>
            <a:solidFill>
              <a:srgbClr val="D2D2F4"/>
            </a:solidFill>
            <a:tailEnd type="arrow"/>
          </a:ln>
        </p:spPr>
        <p:style>
          <a:lnRef idx="2">
            <a:schemeClr val="accent1"/>
          </a:lnRef>
          <a:fillRef idx="0">
            <a:schemeClr val="accent1"/>
          </a:fillRef>
          <a:effectRef idx="1">
            <a:schemeClr val="accent1"/>
          </a:effectRef>
          <a:fontRef idx="minor">
            <a:schemeClr val="tx1"/>
          </a:fontRef>
        </p:style>
      </p:cxnSp>
      <p:sp>
        <p:nvSpPr>
          <p:cNvPr id="39" name="CasellaDiTesto 38"/>
          <p:cNvSpPr txBox="1">
            <a:spLocks noChangeArrowheads="1"/>
          </p:cNvSpPr>
          <p:nvPr/>
        </p:nvSpPr>
        <p:spPr bwMode="auto">
          <a:xfrm>
            <a:off x="533400" y="1905000"/>
            <a:ext cx="1479550" cy="307975"/>
          </a:xfrm>
          <a:prstGeom prst="rect">
            <a:avLst/>
          </a:prstGeom>
          <a:solidFill>
            <a:srgbClr val="D2D2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Rilascio di DNA</a:t>
            </a:r>
          </a:p>
        </p:txBody>
      </p:sp>
      <p:cxnSp>
        <p:nvCxnSpPr>
          <p:cNvPr id="41" name="Connettore 2 40"/>
          <p:cNvCxnSpPr/>
          <p:nvPr/>
        </p:nvCxnSpPr>
        <p:spPr>
          <a:xfrm rot="10800000">
            <a:off x="2133600" y="1981200"/>
            <a:ext cx="1143000" cy="1588"/>
          </a:xfrm>
          <a:prstGeom prst="straightConnector1">
            <a:avLst/>
          </a:prstGeom>
          <a:ln>
            <a:solidFill>
              <a:srgbClr val="D2D2F4"/>
            </a:solidFill>
            <a:tailEnd type="arrow"/>
          </a:ln>
        </p:spPr>
        <p:style>
          <a:lnRef idx="2">
            <a:schemeClr val="accent1"/>
          </a:lnRef>
          <a:fillRef idx="0">
            <a:schemeClr val="accent1"/>
          </a:fillRef>
          <a:effectRef idx="1">
            <a:schemeClr val="accent1"/>
          </a:effectRef>
          <a:fontRef idx="minor">
            <a:schemeClr val="tx1"/>
          </a:fontRef>
        </p:style>
      </p:cxnSp>
      <p:cxnSp>
        <p:nvCxnSpPr>
          <p:cNvPr id="45" name="Connettore 2 44"/>
          <p:cNvCxnSpPr/>
          <p:nvPr/>
        </p:nvCxnSpPr>
        <p:spPr>
          <a:xfrm rot="5400000">
            <a:off x="190501" y="2628900"/>
            <a:ext cx="685800" cy="3175"/>
          </a:xfrm>
          <a:prstGeom prst="straightConnector1">
            <a:avLst/>
          </a:prstGeom>
          <a:ln>
            <a:solidFill>
              <a:srgbClr val="D2D2F4"/>
            </a:solidFill>
            <a:tailEnd type="arrow"/>
          </a:ln>
        </p:spPr>
        <p:style>
          <a:lnRef idx="2">
            <a:schemeClr val="accent1"/>
          </a:lnRef>
          <a:fillRef idx="0">
            <a:schemeClr val="accent1"/>
          </a:fillRef>
          <a:effectRef idx="1">
            <a:schemeClr val="accent1"/>
          </a:effectRef>
          <a:fontRef idx="minor">
            <a:schemeClr val="tx1"/>
          </a:fontRef>
        </p:style>
      </p:cxnSp>
      <p:cxnSp>
        <p:nvCxnSpPr>
          <p:cNvPr id="47" name="Connettore 2 46"/>
          <p:cNvCxnSpPr/>
          <p:nvPr/>
        </p:nvCxnSpPr>
        <p:spPr>
          <a:xfrm flipV="1">
            <a:off x="5638800" y="609600"/>
            <a:ext cx="10668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Connettore 2 48"/>
          <p:cNvCxnSpPr/>
          <p:nvPr/>
        </p:nvCxnSpPr>
        <p:spPr>
          <a:xfrm flipV="1">
            <a:off x="3505200" y="1143000"/>
            <a:ext cx="3048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Connettore 2 53"/>
          <p:cNvCxnSpPr/>
          <p:nvPr/>
        </p:nvCxnSpPr>
        <p:spPr>
          <a:xfrm rot="10800000">
            <a:off x="5562600" y="1143000"/>
            <a:ext cx="1524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Connettore 2 55"/>
          <p:cNvCxnSpPr/>
          <p:nvPr/>
        </p:nvCxnSpPr>
        <p:spPr>
          <a:xfrm rot="10800000">
            <a:off x="3200400" y="1219200"/>
            <a:ext cx="533400" cy="304800"/>
          </a:xfrm>
          <a:prstGeom prst="straightConnector1">
            <a:avLst/>
          </a:prstGeom>
          <a:ln>
            <a:solidFill>
              <a:srgbClr val="D2D2F4"/>
            </a:solidFill>
            <a:tailEnd type="arrow"/>
          </a:ln>
        </p:spPr>
        <p:style>
          <a:lnRef idx="2">
            <a:schemeClr val="accent1"/>
          </a:lnRef>
          <a:fillRef idx="0">
            <a:schemeClr val="accent1"/>
          </a:fillRef>
          <a:effectRef idx="1">
            <a:schemeClr val="accent1"/>
          </a:effectRef>
          <a:fontRef idx="minor">
            <a:schemeClr val="tx1"/>
          </a:fontRef>
        </p:style>
      </p:cxnSp>
      <p:cxnSp>
        <p:nvCxnSpPr>
          <p:cNvPr id="58" name="Connettore 2 57"/>
          <p:cNvCxnSpPr/>
          <p:nvPr/>
        </p:nvCxnSpPr>
        <p:spPr>
          <a:xfrm flipV="1">
            <a:off x="5105400" y="1219200"/>
            <a:ext cx="914400" cy="304800"/>
          </a:xfrm>
          <a:prstGeom prst="straightConnector1">
            <a:avLst/>
          </a:prstGeom>
          <a:ln>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60" name="CasellaDiTesto 59"/>
          <p:cNvSpPr txBox="1">
            <a:spLocks noChangeArrowheads="1"/>
          </p:cNvSpPr>
          <p:nvPr/>
        </p:nvSpPr>
        <p:spPr bwMode="auto">
          <a:xfrm>
            <a:off x="5943600" y="1905000"/>
            <a:ext cx="1643063"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a:solidFill>
                  <a:schemeClr val="bg1"/>
                </a:solidFill>
              </a:rPr>
              <a:t>IL-8 ED </a:t>
            </a:r>
          </a:p>
          <a:p>
            <a:pPr algn="ctr"/>
            <a:r>
              <a:rPr lang="it-IT" sz="1200">
                <a:solidFill>
                  <a:schemeClr val="bg1"/>
                </a:solidFill>
              </a:rPr>
              <a:t>ALTRE CITOCHINE</a:t>
            </a:r>
          </a:p>
        </p:txBody>
      </p:sp>
      <p:cxnSp>
        <p:nvCxnSpPr>
          <p:cNvPr id="62" name="Connettore 2 61"/>
          <p:cNvCxnSpPr>
            <a:stCxn id="16" idx="3"/>
          </p:cNvCxnSpPr>
          <p:nvPr/>
        </p:nvCxnSpPr>
        <p:spPr>
          <a:xfrm>
            <a:off x="5581650" y="3538538"/>
            <a:ext cx="1733550" cy="42862"/>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63" name="CasellaDiTesto 62"/>
          <p:cNvSpPr txBox="1">
            <a:spLocks noChangeArrowheads="1"/>
          </p:cNvSpPr>
          <p:nvPr/>
        </p:nvSpPr>
        <p:spPr bwMode="auto">
          <a:xfrm>
            <a:off x="6934200" y="3733800"/>
            <a:ext cx="1808163" cy="3381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ja-JP" altLang="it-IT" sz="1600"/>
              <a:t>“</a:t>
            </a:r>
            <a:r>
              <a:rPr lang="it-IT" sz="1600"/>
              <a:t>shedding CXCR1**</a:t>
            </a:r>
          </a:p>
        </p:txBody>
      </p:sp>
      <p:sp>
        <p:nvSpPr>
          <p:cNvPr id="64" name="CasellaDiTesto 63"/>
          <p:cNvSpPr txBox="1">
            <a:spLocks noChangeArrowheads="1"/>
          </p:cNvSpPr>
          <p:nvPr/>
        </p:nvSpPr>
        <p:spPr bwMode="auto">
          <a:xfrm>
            <a:off x="4467225" y="5334000"/>
            <a:ext cx="467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a:t>** recettore per IL-8 che attiva capacità microbicide</a:t>
            </a:r>
          </a:p>
          <a:p>
            <a:pPr algn="ctr"/>
            <a:r>
              <a:rPr lang="it-IT"/>
              <a:t>verso P. aeruginosa</a:t>
            </a:r>
          </a:p>
        </p:txBody>
      </p:sp>
      <p:cxnSp>
        <p:nvCxnSpPr>
          <p:cNvPr id="68" name="Connettore 2 67"/>
          <p:cNvCxnSpPr/>
          <p:nvPr/>
        </p:nvCxnSpPr>
        <p:spPr>
          <a:xfrm rot="10800000">
            <a:off x="5562600" y="3810000"/>
            <a:ext cx="1219200" cy="76200"/>
          </a:xfrm>
          <a:prstGeom prst="straightConnector1">
            <a:avLst/>
          </a:prstGeom>
          <a:ln>
            <a:solidFill>
              <a:srgbClr val="2D2DB9"/>
            </a:solidFill>
            <a:tailEnd type="arrow"/>
          </a:ln>
        </p:spPr>
        <p:style>
          <a:lnRef idx="2">
            <a:schemeClr val="accent1"/>
          </a:lnRef>
          <a:fillRef idx="0">
            <a:schemeClr val="accent1"/>
          </a:fillRef>
          <a:effectRef idx="1">
            <a:schemeClr val="accent1"/>
          </a:effectRef>
          <a:fontRef idx="minor">
            <a:schemeClr val="tx1"/>
          </a:fontRef>
        </p:style>
      </p:cxnSp>
      <p:sp>
        <p:nvSpPr>
          <p:cNvPr id="69" name="CasellaDiTesto 68"/>
          <p:cNvSpPr txBox="1">
            <a:spLocks noChangeArrowheads="1"/>
          </p:cNvSpPr>
          <p:nvPr/>
        </p:nvSpPr>
        <p:spPr bwMode="auto">
          <a:xfrm>
            <a:off x="5334000" y="3657600"/>
            <a:ext cx="309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a:t>
            </a:r>
          </a:p>
        </p:txBody>
      </p:sp>
      <p:cxnSp>
        <p:nvCxnSpPr>
          <p:cNvPr id="71" name="Connettore 2 70"/>
          <p:cNvCxnSpPr/>
          <p:nvPr/>
        </p:nvCxnSpPr>
        <p:spPr>
          <a:xfrm rot="5400000">
            <a:off x="6362700" y="2552700"/>
            <a:ext cx="3048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CasellaDiTesto 71"/>
          <p:cNvSpPr txBox="1">
            <a:spLocks noChangeArrowheads="1"/>
          </p:cNvSpPr>
          <p:nvPr/>
        </p:nvSpPr>
        <p:spPr bwMode="auto">
          <a:xfrm>
            <a:off x="5638800" y="3124200"/>
            <a:ext cx="1838325" cy="3381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Stimolazione CXCR2</a:t>
            </a:r>
          </a:p>
        </p:txBody>
      </p:sp>
      <p:sp>
        <p:nvSpPr>
          <p:cNvPr id="73" name="CasellaDiTesto 72"/>
          <p:cNvSpPr txBox="1">
            <a:spLocks noChangeArrowheads="1"/>
          </p:cNvSpPr>
          <p:nvPr/>
        </p:nvSpPr>
        <p:spPr bwMode="auto">
          <a:xfrm>
            <a:off x="4724400" y="2362200"/>
            <a:ext cx="889000" cy="3381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NETs***</a:t>
            </a:r>
          </a:p>
        </p:txBody>
      </p:sp>
      <p:sp>
        <p:nvSpPr>
          <p:cNvPr id="74" name="CasellaDiTesto 73"/>
          <p:cNvSpPr txBox="1">
            <a:spLocks noChangeArrowheads="1"/>
          </p:cNvSpPr>
          <p:nvPr/>
        </p:nvSpPr>
        <p:spPr bwMode="auto">
          <a:xfrm>
            <a:off x="4648200" y="6172200"/>
            <a:ext cx="3052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 </a:t>
            </a:r>
            <a:r>
              <a:rPr lang="it-IT" b="1"/>
              <a:t>N</a:t>
            </a:r>
            <a:r>
              <a:rPr lang="it-IT"/>
              <a:t>eutrophil </a:t>
            </a:r>
            <a:r>
              <a:rPr lang="it-IT" b="1"/>
              <a:t>e</a:t>
            </a:r>
            <a:r>
              <a:rPr lang="it-IT"/>
              <a:t>xtracellular </a:t>
            </a:r>
            <a:r>
              <a:rPr lang="it-IT" b="1"/>
              <a:t>t</a:t>
            </a:r>
            <a:r>
              <a:rPr lang="it-IT"/>
              <a:t>raps</a:t>
            </a:r>
          </a:p>
        </p:txBody>
      </p:sp>
      <p:cxnSp>
        <p:nvCxnSpPr>
          <p:cNvPr id="76" name="Connettore 2 75"/>
          <p:cNvCxnSpPr/>
          <p:nvPr/>
        </p:nvCxnSpPr>
        <p:spPr>
          <a:xfrm rot="10800000">
            <a:off x="2057400" y="2209800"/>
            <a:ext cx="2590800" cy="228600"/>
          </a:xfrm>
          <a:prstGeom prst="straightConnector1">
            <a:avLst/>
          </a:prstGeom>
          <a:ln>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Connettore 2 77"/>
          <p:cNvCxnSpPr/>
          <p:nvPr/>
        </p:nvCxnSpPr>
        <p:spPr>
          <a:xfrm rot="10800000">
            <a:off x="5486400" y="2743200"/>
            <a:ext cx="3810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9" name="CasellaDiTesto 78"/>
          <p:cNvSpPr txBox="1"/>
          <p:nvPr/>
        </p:nvSpPr>
        <p:spPr>
          <a:xfrm>
            <a:off x="457200" y="3429000"/>
            <a:ext cx="309563" cy="338138"/>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fontAlgn="auto">
              <a:spcBef>
                <a:spcPts val="0"/>
              </a:spcBef>
              <a:spcAft>
                <a:spcPts val="0"/>
              </a:spcAft>
              <a:defRPr/>
            </a:pPr>
            <a:r>
              <a:rPr lang="it-IT" sz="1600" b="1" dirty="0" err="1"/>
              <a:t>1</a:t>
            </a:r>
            <a:endParaRPr lang="it-IT" sz="1600" b="1" dirty="0"/>
          </a:p>
        </p:txBody>
      </p:sp>
      <p:sp>
        <p:nvSpPr>
          <p:cNvPr id="80" name="CasellaDiTesto 79"/>
          <p:cNvSpPr txBox="1"/>
          <p:nvPr/>
        </p:nvSpPr>
        <p:spPr>
          <a:xfrm>
            <a:off x="914400" y="685800"/>
            <a:ext cx="390525" cy="3079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fontAlgn="auto">
              <a:spcBef>
                <a:spcPts val="0"/>
              </a:spcBef>
              <a:spcAft>
                <a:spcPts val="0"/>
              </a:spcAft>
              <a:defRPr/>
            </a:pPr>
            <a:r>
              <a:rPr lang="it-IT" dirty="0"/>
              <a:t>2a</a:t>
            </a:r>
          </a:p>
        </p:txBody>
      </p:sp>
      <p:sp>
        <p:nvSpPr>
          <p:cNvPr id="81" name="CasellaDiTesto 80"/>
          <p:cNvSpPr txBox="1"/>
          <p:nvPr/>
        </p:nvSpPr>
        <p:spPr>
          <a:xfrm>
            <a:off x="7848600" y="762000"/>
            <a:ext cx="400050" cy="3079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fontAlgn="auto">
              <a:spcBef>
                <a:spcPts val="0"/>
              </a:spcBef>
              <a:spcAft>
                <a:spcPts val="0"/>
              </a:spcAft>
              <a:defRPr/>
            </a:pPr>
            <a:r>
              <a:rPr lang="it-IT" dirty="0"/>
              <a:t>2b</a:t>
            </a:r>
          </a:p>
        </p:txBody>
      </p:sp>
      <p:sp>
        <p:nvSpPr>
          <p:cNvPr id="82" name="CasellaDiTesto 81"/>
          <p:cNvSpPr txBox="1"/>
          <p:nvPr/>
        </p:nvSpPr>
        <p:spPr>
          <a:xfrm>
            <a:off x="4495800" y="381000"/>
            <a:ext cx="293688" cy="3079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fontAlgn="auto">
              <a:spcBef>
                <a:spcPts val="0"/>
              </a:spcBef>
              <a:spcAft>
                <a:spcPts val="0"/>
              </a:spcAft>
              <a:defRPr/>
            </a:pPr>
            <a:r>
              <a:rPr lang="it-IT" dirty="0" err="1"/>
              <a:t>3</a:t>
            </a:r>
            <a:endParaRPr lang="it-IT" dirty="0"/>
          </a:p>
        </p:txBody>
      </p:sp>
      <p:sp>
        <p:nvSpPr>
          <p:cNvPr id="83" name="CasellaDiTesto 82"/>
          <p:cNvSpPr txBox="1"/>
          <p:nvPr/>
        </p:nvSpPr>
        <p:spPr>
          <a:xfrm>
            <a:off x="6934200" y="2362200"/>
            <a:ext cx="300038" cy="3079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fontAlgn="auto">
              <a:spcBef>
                <a:spcPts val="0"/>
              </a:spcBef>
              <a:spcAft>
                <a:spcPts val="0"/>
              </a:spcAft>
              <a:defRPr/>
            </a:pPr>
            <a:r>
              <a:rPr lang="it-IT" dirty="0" err="1"/>
              <a:t>4</a:t>
            </a:r>
            <a:endParaRPr lang="it-IT" dirty="0"/>
          </a:p>
        </p:txBody>
      </p:sp>
    </p:spTree>
    <p:extLst>
      <p:ext uri="{BB962C8B-B14F-4D97-AF65-F5344CB8AC3E}">
        <p14:creationId xmlns:p14="http://schemas.microsoft.com/office/powerpoint/2010/main" val="784215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accel="50000" decel="5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accel="50000" decel="5000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accel="50000" decel="5000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accel="50000" decel="5000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accel="50000" decel="5000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accel="50000" decel="5000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accel="50000" decel="50000" fill="hold" nodeType="click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accel="50000" decel="5000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accel="50000" decel="5000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accel="50000" decel="50000" fill="hold" nodeType="click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ppt_x"/>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accel="50000" decel="5000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accel="50000" decel="50000" fill="hold" nodeType="click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accel="50000" decel="50000"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ppt_x"/>
                                          </p:val>
                                        </p:tav>
                                        <p:tav tm="100000">
                                          <p:val>
                                            <p:strVal val="#ppt_x"/>
                                          </p:val>
                                        </p:tav>
                                      </p:tavLst>
                                    </p:anim>
                                    <p:anim calcmode="lin" valueType="num">
                                      <p:cBhvr additive="base">
                                        <p:cTn id="9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accel="50000" decel="5000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accel="50000" decel="50000" fill="hold" nodeType="click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additive="base">
                                        <p:cTn id="109" dur="500" fill="hold"/>
                                        <p:tgtEl>
                                          <p:spTgt spid="45"/>
                                        </p:tgtEl>
                                        <p:attrNameLst>
                                          <p:attrName>ppt_x</p:attrName>
                                        </p:attrNameLst>
                                      </p:cBhvr>
                                      <p:tavLst>
                                        <p:tav tm="0">
                                          <p:val>
                                            <p:strVal val="#ppt_x"/>
                                          </p:val>
                                        </p:tav>
                                        <p:tav tm="100000">
                                          <p:val>
                                            <p:strVal val="#ppt_x"/>
                                          </p:val>
                                        </p:tav>
                                      </p:tavLst>
                                    </p:anim>
                                    <p:anim calcmode="lin" valueType="num">
                                      <p:cBhvr additive="base">
                                        <p:cTn id="11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accel="50000" decel="50000" fill="hold" nodeType="click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ppt_x"/>
                                          </p:val>
                                        </p:tav>
                                        <p:tav tm="100000">
                                          <p:val>
                                            <p:strVal val="#ppt_x"/>
                                          </p:val>
                                        </p:tav>
                                      </p:tavLst>
                                    </p:anim>
                                    <p:anim calcmode="lin" valueType="num">
                                      <p:cBhvr additive="base">
                                        <p:cTn id="1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accel="50000" decel="50000"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ppt_x"/>
                                          </p:val>
                                        </p:tav>
                                        <p:tav tm="100000">
                                          <p:val>
                                            <p:strVal val="#ppt_x"/>
                                          </p:val>
                                        </p:tav>
                                      </p:tavLst>
                                    </p:anim>
                                    <p:anim calcmode="lin" valueType="num">
                                      <p:cBhvr additive="base">
                                        <p:cTn id="1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accel="50000" decel="50000" fill="hold" nodeType="click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additive="base">
                                        <p:cTn id="127" dur="500" fill="hold"/>
                                        <p:tgtEl>
                                          <p:spTgt spid="54"/>
                                        </p:tgtEl>
                                        <p:attrNameLst>
                                          <p:attrName>ppt_x</p:attrName>
                                        </p:attrNameLst>
                                      </p:cBhvr>
                                      <p:tavLst>
                                        <p:tav tm="0">
                                          <p:val>
                                            <p:strVal val="#ppt_x"/>
                                          </p:val>
                                        </p:tav>
                                        <p:tav tm="100000">
                                          <p:val>
                                            <p:strVal val="#ppt_x"/>
                                          </p:val>
                                        </p:tav>
                                      </p:tavLst>
                                    </p:anim>
                                    <p:anim calcmode="lin" valueType="num">
                                      <p:cBhvr additive="base">
                                        <p:cTn id="12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accel="50000" decel="50000" fill="hold" nodeType="click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fill="hold"/>
                                        <p:tgtEl>
                                          <p:spTgt spid="49"/>
                                        </p:tgtEl>
                                        <p:attrNameLst>
                                          <p:attrName>ppt_x</p:attrName>
                                        </p:attrNameLst>
                                      </p:cBhvr>
                                      <p:tavLst>
                                        <p:tav tm="0">
                                          <p:val>
                                            <p:strVal val="#ppt_x"/>
                                          </p:val>
                                        </p:tav>
                                        <p:tav tm="100000">
                                          <p:val>
                                            <p:strVal val="#ppt_x"/>
                                          </p:val>
                                        </p:tav>
                                      </p:tavLst>
                                    </p:anim>
                                    <p:anim calcmode="lin" valueType="num">
                                      <p:cBhvr additive="base">
                                        <p:cTn id="1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accel="50000" decel="50000" fill="hold" grpId="0" nodeType="click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additive="base">
                                        <p:cTn id="139" dur="500" fill="hold"/>
                                        <p:tgtEl>
                                          <p:spTgt spid="24"/>
                                        </p:tgtEl>
                                        <p:attrNameLst>
                                          <p:attrName>ppt_x</p:attrName>
                                        </p:attrNameLst>
                                      </p:cBhvr>
                                      <p:tavLst>
                                        <p:tav tm="0">
                                          <p:val>
                                            <p:strVal val="#ppt_x"/>
                                          </p:val>
                                        </p:tav>
                                        <p:tav tm="100000">
                                          <p:val>
                                            <p:strVal val="#ppt_x"/>
                                          </p:val>
                                        </p:tav>
                                      </p:tavLst>
                                    </p:anim>
                                    <p:anim calcmode="lin" valueType="num">
                                      <p:cBhvr additive="base">
                                        <p:cTn id="1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accel="50000" decel="50000" fill="hold" grpId="0" nodeType="click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additive="base">
                                        <p:cTn id="145" dur="500" fill="hold"/>
                                        <p:tgtEl>
                                          <p:spTgt spid="28"/>
                                        </p:tgtEl>
                                        <p:attrNameLst>
                                          <p:attrName>ppt_x</p:attrName>
                                        </p:attrNameLst>
                                      </p:cBhvr>
                                      <p:tavLst>
                                        <p:tav tm="0">
                                          <p:val>
                                            <p:strVal val="#ppt_x"/>
                                          </p:val>
                                        </p:tav>
                                        <p:tav tm="100000">
                                          <p:val>
                                            <p:strVal val="#ppt_x"/>
                                          </p:val>
                                        </p:tav>
                                      </p:tavLst>
                                    </p:anim>
                                    <p:anim calcmode="lin" valueType="num">
                                      <p:cBhvr additive="base">
                                        <p:cTn id="1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accel="50000" decel="50000" fill="hold" grpId="0" nodeType="click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additive="base">
                                        <p:cTn id="151" dur="500" fill="hold"/>
                                        <p:tgtEl>
                                          <p:spTgt spid="27"/>
                                        </p:tgtEl>
                                        <p:attrNameLst>
                                          <p:attrName>ppt_x</p:attrName>
                                        </p:attrNameLst>
                                      </p:cBhvr>
                                      <p:tavLst>
                                        <p:tav tm="0">
                                          <p:val>
                                            <p:strVal val="#ppt_x"/>
                                          </p:val>
                                        </p:tav>
                                        <p:tav tm="100000">
                                          <p:val>
                                            <p:strVal val="#ppt_x"/>
                                          </p:val>
                                        </p:tav>
                                      </p:tavLst>
                                    </p:anim>
                                    <p:anim calcmode="lin" valueType="num">
                                      <p:cBhvr additive="base">
                                        <p:cTn id="1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accel="50000" decel="50000" fill="hold" grpId="0" nodeType="clickEffect">
                                  <p:stCondLst>
                                    <p:cond delay="0"/>
                                  </p:stCondLst>
                                  <p:childTnLst>
                                    <p:set>
                                      <p:cBhvr>
                                        <p:cTn id="156" dur="1" fill="hold">
                                          <p:stCondLst>
                                            <p:cond delay="0"/>
                                          </p:stCondLst>
                                        </p:cTn>
                                        <p:tgtEl>
                                          <p:spTgt spid="25"/>
                                        </p:tgtEl>
                                        <p:attrNameLst>
                                          <p:attrName>style.visibility</p:attrName>
                                        </p:attrNameLst>
                                      </p:cBhvr>
                                      <p:to>
                                        <p:strVal val="visible"/>
                                      </p:to>
                                    </p:set>
                                    <p:anim calcmode="lin" valueType="num">
                                      <p:cBhvr additive="base">
                                        <p:cTn id="157" dur="500" fill="hold"/>
                                        <p:tgtEl>
                                          <p:spTgt spid="25"/>
                                        </p:tgtEl>
                                        <p:attrNameLst>
                                          <p:attrName>ppt_x</p:attrName>
                                        </p:attrNameLst>
                                      </p:cBhvr>
                                      <p:tavLst>
                                        <p:tav tm="0">
                                          <p:val>
                                            <p:strVal val="#ppt_x"/>
                                          </p:val>
                                        </p:tav>
                                        <p:tav tm="100000">
                                          <p:val>
                                            <p:strVal val="#ppt_x"/>
                                          </p:val>
                                        </p:tav>
                                      </p:tavLst>
                                    </p:anim>
                                    <p:anim calcmode="lin" valueType="num">
                                      <p:cBhvr additive="base">
                                        <p:cTn id="1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accel="50000" decel="50000" fill="hold" nodeType="clickEffect">
                                  <p:stCondLst>
                                    <p:cond delay="0"/>
                                  </p:stCondLst>
                                  <p:childTnLst>
                                    <p:set>
                                      <p:cBhvr>
                                        <p:cTn id="162" dur="1" fill="hold">
                                          <p:stCondLst>
                                            <p:cond delay="0"/>
                                          </p:stCondLst>
                                        </p:cTn>
                                        <p:tgtEl>
                                          <p:spTgt spid="47"/>
                                        </p:tgtEl>
                                        <p:attrNameLst>
                                          <p:attrName>style.visibility</p:attrName>
                                        </p:attrNameLst>
                                      </p:cBhvr>
                                      <p:to>
                                        <p:strVal val="visible"/>
                                      </p:to>
                                    </p:set>
                                    <p:anim calcmode="lin" valueType="num">
                                      <p:cBhvr additive="base">
                                        <p:cTn id="163" dur="500" fill="hold"/>
                                        <p:tgtEl>
                                          <p:spTgt spid="47"/>
                                        </p:tgtEl>
                                        <p:attrNameLst>
                                          <p:attrName>ppt_x</p:attrName>
                                        </p:attrNameLst>
                                      </p:cBhvr>
                                      <p:tavLst>
                                        <p:tav tm="0">
                                          <p:val>
                                            <p:strVal val="#ppt_x"/>
                                          </p:val>
                                        </p:tav>
                                        <p:tav tm="100000">
                                          <p:val>
                                            <p:strVal val="#ppt_x"/>
                                          </p:val>
                                        </p:tav>
                                      </p:tavLst>
                                    </p:anim>
                                    <p:anim calcmode="lin" valueType="num">
                                      <p:cBhvr additive="base">
                                        <p:cTn id="16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accel="50000" decel="50000" fill="hold" grpId="0" nodeType="clickEffect">
                                  <p:stCondLst>
                                    <p:cond delay="0"/>
                                  </p:stCondLst>
                                  <p:childTnLst>
                                    <p:set>
                                      <p:cBhvr>
                                        <p:cTn id="168" dur="1" fill="hold">
                                          <p:stCondLst>
                                            <p:cond delay="0"/>
                                          </p:stCondLst>
                                        </p:cTn>
                                        <p:tgtEl>
                                          <p:spTgt spid="64"/>
                                        </p:tgtEl>
                                        <p:attrNameLst>
                                          <p:attrName>style.visibility</p:attrName>
                                        </p:attrNameLst>
                                      </p:cBhvr>
                                      <p:to>
                                        <p:strVal val="visible"/>
                                      </p:to>
                                    </p:set>
                                    <p:anim calcmode="lin" valueType="num">
                                      <p:cBhvr additive="base">
                                        <p:cTn id="169" dur="500" fill="hold"/>
                                        <p:tgtEl>
                                          <p:spTgt spid="64"/>
                                        </p:tgtEl>
                                        <p:attrNameLst>
                                          <p:attrName>ppt_x</p:attrName>
                                        </p:attrNameLst>
                                      </p:cBhvr>
                                      <p:tavLst>
                                        <p:tav tm="0">
                                          <p:val>
                                            <p:strVal val="#ppt_x"/>
                                          </p:val>
                                        </p:tav>
                                        <p:tav tm="100000">
                                          <p:val>
                                            <p:strVal val="#ppt_x"/>
                                          </p:val>
                                        </p:tav>
                                      </p:tavLst>
                                    </p:anim>
                                    <p:anim calcmode="lin" valueType="num">
                                      <p:cBhvr additive="base">
                                        <p:cTn id="17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4" accel="50000" decel="50000" fill="hold" nodeType="click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500" fill="hold"/>
                                        <p:tgtEl>
                                          <p:spTgt spid="62"/>
                                        </p:tgtEl>
                                        <p:attrNameLst>
                                          <p:attrName>ppt_x</p:attrName>
                                        </p:attrNameLst>
                                      </p:cBhvr>
                                      <p:tavLst>
                                        <p:tav tm="0">
                                          <p:val>
                                            <p:strVal val="#ppt_x"/>
                                          </p:val>
                                        </p:tav>
                                        <p:tav tm="100000">
                                          <p:val>
                                            <p:strVal val="#ppt_x"/>
                                          </p:val>
                                        </p:tav>
                                      </p:tavLst>
                                    </p:anim>
                                    <p:anim calcmode="lin" valueType="num">
                                      <p:cBhvr additive="base">
                                        <p:cTn id="17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4" accel="50000" decel="50000" fill="hold" grpId="0" nodeType="clickEffect">
                                  <p:stCondLst>
                                    <p:cond delay="0"/>
                                  </p:stCondLst>
                                  <p:childTnLst>
                                    <p:set>
                                      <p:cBhvr>
                                        <p:cTn id="180" dur="1" fill="hold">
                                          <p:stCondLst>
                                            <p:cond delay="0"/>
                                          </p:stCondLst>
                                        </p:cTn>
                                        <p:tgtEl>
                                          <p:spTgt spid="63"/>
                                        </p:tgtEl>
                                        <p:attrNameLst>
                                          <p:attrName>style.visibility</p:attrName>
                                        </p:attrNameLst>
                                      </p:cBhvr>
                                      <p:to>
                                        <p:strVal val="visible"/>
                                      </p:to>
                                    </p:set>
                                    <p:anim calcmode="lin" valueType="num">
                                      <p:cBhvr additive="base">
                                        <p:cTn id="181" dur="500" fill="hold"/>
                                        <p:tgtEl>
                                          <p:spTgt spid="63"/>
                                        </p:tgtEl>
                                        <p:attrNameLst>
                                          <p:attrName>ppt_x</p:attrName>
                                        </p:attrNameLst>
                                      </p:cBhvr>
                                      <p:tavLst>
                                        <p:tav tm="0">
                                          <p:val>
                                            <p:strVal val="#ppt_x"/>
                                          </p:val>
                                        </p:tav>
                                        <p:tav tm="100000">
                                          <p:val>
                                            <p:strVal val="#ppt_x"/>
                                          </p:val>
                                        </p:tav>
                                      </p:tavLst>
                                    </p:anim>
                                    <p:anim calcmode="lin" valueType="num">
                                      <p:cBhvr additive="base">
                                        <p:cTn id="18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ntr" presetSubtype="4" accel="50000" decel="50000" fill="hold" grpId="0" nodeType="clickEffect">
                                  <p:stCondLst>
                                    <p:cond delay="0"/>
                                  </p:stCondLst>
                                  <p:childTnLst>
                                    <p:set>
                                      <p:cBhvr>
                                        <p:cTn id="186" dur="1" fill="hold">
                                          <p:stCondLst>
                                            <p:cond delay="0"/>
                                          </p:stCondLst>
                                        </p:cTn>
                                        <p:tgtEl>
                                          <p:spTgt spid="69"/>
                                        </p:tgtEl>
                                        <p:attrNameLst>
                                          <p:attrName>style.visibility</p:attrName>
                                        </p:attrNameLst>
                                      </p:cBhvr>
                                      <p:to>
                                        <p:strVal val="visible"/>
                                      </p:to>
                                    </p:set>
                                    <p:anim calcmode="lin" valueType="num">
                                      <p:cBhvr additive="base">
                                        <p:cTn id="187" dur="500" fill="hold"/>
                                        <p:tgtEl>
                                          <p:spTgt spid="69"/>
                                        </p:tgtEl>
                                        <p:attrNameLst>
                                          <p:attrName>ppt_x</p:attrName>
                                        </p:attrNameLst>
                                      </p:cBhvr>
                                      <p:tavLst>
                                        <p:tav tm="0">
                                          <p:val>
                                            <p:strVal val="#ppt_x"/>
                                          </p:val>
                                        </p:tav>
                                        <p:tav tm="100000">
                                          <p:val>
                                            <p:strVal val="#ppt_x"/>
                                          </p:val>
                                        </p:tav>
                                      </p:tavLst>
                                    </p:anim>
                                    <p:anim calcmode="lin" valueType="num">
                                      <p:cBhvr additive="base">
                                        <p:cTn id="18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4" accel="50000" decel="50000"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 calcmode="lin" valueType="num">
                                      <p:cBhvr additive="base">
                                        <p:cTn id="193" dur="500" fill="hold"/>
                                        <p:tgtEl>
                                          <p:spTgt spid="68"/>
                                        </p:tgtEl>
                                        <p:attrNameLst>
                                          <p:attrName>ppt_x</p:attrName>
                                        </p:attrNameLst>
                                      </p:cBhvr>
                                      <p:tavLst>
                                        <p:tav tm="0">
                                          <p:val>
                                            <p:strVal val="#ppt_x"/>
                                          </p:val>
                                        </p:tav>
                                        <p:tav tm="100000">
                                          <p:val>
                                            <p:strVal val="#ppt_x"/>
                                          </p:val>
                                        </p:tav>
                                      </p:tavLst>
                                    </p:anim>
                                    <p:anim calcmode="lin" valueType="num">
                                      <p:cBhvr additive="base">
                                        <p:cTn id="19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 presetClass="entr" presetSubtype="4" accel="50000" decel="50000" fill="hold" grpId="0" nodeType="clickEffect">
                                  <p:stCondLst>
                                    <p:cond delay="0"/>
                                  </p:stCondLst>
                                  <p:childTnLst>
                                    <p:set>
                                      <p:cBhvr>
                                        <p:cTn id="198" dur="1" fill="hold">
                                          <p:stCondLst>
                                            <p:cond delay="0"/>
                                          </p:stCondLst>
                                        </p:cTn>
                                        <p:tgtEl>
                                          <p:spTgt spid="72"/>
                                        </p:tgtEl>
                                        <p:attrNameLst>
                                          <p:attrName>style.visibility</p:attrName>
                                        </p:attrNameLst>
                                      </p:cBhvr>
                                      <p:to>
                                        <p:strVal val="visible"/>
                                      </p:to>
                                    </p:set>
                                    <p:anim calcmode="lin" valueType="num">
                                      <p:cBhvr additive="base">
                                        <p:cTn id="199" dur="500" fill="hold"/>
                                        <p:tgtEl>
                                          <p:spTgt spid="72"/>
                                        </p:tgtEl>
                                        <p:attrNameLst>
                                          <p:attrName>ppt_x</p:attrName>
                                        </p:attrNameLst>
                                      </p:cBhvr>
                                      <p:tavLst>
                                        <p:tav tm="0">
                                          <p:val>
                                            <p:strVal val="#ppt_x"/>
                                          </p:val>
                                        </p:tav>
                                        <p:tav tm="100000">
                                          <p:val>
                                            <p:strVal val="#ppt_x"/>
                                          </p:val>
                                        </p:tav>
                                      </p:tavLst>
                                    </p:anim>
                                    <p:anim calcmode="lin" valueType="num">
                                      <p:cBhvr additive="base">
                                        <p:cTn id="20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 presetClass="entr" presetSubtype="4" accel="50000" decel="50000" fill="hold" grpId="0" nodeType="clickEffect">
                                  <p:stCondLst>
                                    <p:cond delay="0"/>
                                  </p:stCondLst>
                                  <p:childTnLst>
                                    <p:set>
                                      <p:cBhvr>
                                        <p:cTn id="204" dur="1" fill="hold">
                                          <p:stCondLst>
                                            <p:cond delay="0"/>
                                          </p:stCondLst>
                                        </p:cTn>
                                        <p:tgtEl>
                                          <p:spTgt spid="60"/>
                                        </p:tgtEl>
                                        <p:attrNameLst>
                                          <p:attrName>style.visibility</p:attrName>
                                        </p:attrNameLst>
                                      </p:cBhvr>
                                      <p:to>
                                        <p:strVal val="visible"/>
                                      </p:to>
                                    </p:set>
                                    <p:anim calcmode="lin" valueType="num">
                                      <p:cBhvr additive="base">
                                        <p:cTn id="205" dur="500" fill="hold"/>
                                        <p:tgtEl>
                                          <p:spTgt spid="60"/>
                                        </p:tgtEl>
                                        <p:attrNameLst>
                                          <p:attrName>ppt_x</p:attrName>
                                        </p:attrNameLst>
                                      </p:cBhvr>
                                      <p:tavLst>
                                        <p:tav tm="0">
                                          <p:val>
                                            <p:strVal val="#ppt_x"/>
                                          </p:val>
                                        </p:tav>
                                        <p:tav tm="100000">
                                          <p:val>
                                            <p:strVal val="#ppt_x"/>
                                          </p:val>
                                        </p:tav>
                                      </p:tavLst>
                                    </p:anim>
                                    <p:anim calcmode="lin" valueType="num">
                                      <p:cBhvr additive="base">
                                        <p:cTn id="20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 presetClass="entr" presetSubtype="4" accel="50000" decel="50000" fill="hold" nodeType="click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500" fill="hold"/>
                                        <p:tgtEl>
                                          <p:spTgt spid="71"/>
                                        </p:tgtEl>
                                        <p:attrNameLst>
                                          <p:attrName>ppt_x</p:attrName>
                                        </p:attrNameLst>
                                      </p:cBhvr>
                                      <p:tavLst>
                                        <p:tav tm="0">
                                          <p:val>
                                            <p:strVal val="#ppt_x"/>
                                          </p:val>
                                        </p:tav>
                                        <p:tav tm="100000">
                                          <p:val>
                                            <p:strVal val="#ppt_x"/>
                                          </p:val>
                                        </p:tav>
                                      </p:tavLst>
                                    </p:anim>
                                    <p:anim calcmode="lin" valueType="num">
                                      <p:cBhvr additive="base">
                                        <p:cTn id="21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 presetClass="entr" presetSubtype="4" accel="50000" decel="50000" fill="hold" grpId="0" nodeType="clickEffect">
                                  <p:stCondLst>
                                    <p:cond delay="0"/>
                                  </p:stCondLst>
                                  <p:childTnLst>
                                    <p:set>
                                      <p:cBhvr>
                                        <p:cTn id="216" dur="1" fill="hold">
                                          <p:stCondLst>
                                            <p:cond delay="0"/>
                                          </p:stCondLst>
                                        </p:cTn>
                                        <p:tgtEl>
                                          <p:spTgt spid="26"/>
                                        </p:tgtEl>
                                        <p:attrNameLst>
                                          <p:attrName>style.visibility</p:attrName>
                                        </p:attrNameLst>
                                      </p:cBhvr>
                                      <p:to>
                                        <p:strVal val="visible"/>
                                      </p:to>
                                    </p:set>
                                    <p:anim calcmode="lin" valueType="num">
                                      <p:cBhvr additive="base">
                                        <p:cTn id="217" dur="500" fill="hold"/>
                                        <p:tgtEl>
                                          <p:spTgt spid="26"/>
                                        </p:tgtEl>
                                        <p:attrNameLst>
                                          <p:attrName>ppt_x</p:attrName>
                                        </p:attrNameLst>
                                      </p:cBhvr>
                                      <p:tavLst>
                                        <p:tav tm="0">
                                          <p:val>
                                            <p:strVal val="#ppt_x"/>
                                          </p:val>
                                        </p:tav>
                                        <p:tav tm="100000">
                                          <p:val>
                                            <p:strVal val="#ppt_x"/>
                                          </p:val>
                                        </p:tav>
                                      </p:tavLst>
                                    </p:anim>
                                    <p:anim calcmode="lin" valueType="num">
                                      <p:cBhvr additive="base">
                                        <p:cTn id="2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 presetClass="entr" presetSubtype="4" accel="50000" decel="50000" fill="hold" grpId="0" nodeType="click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500" fill="hold"/>
                                        <p:tgtEl>
                                          <p:spTgt spid="74"/>
                                        </p:tgtEl>
                                        <p:attrNameLst>
                                          <p:attrName>ppt_x</p:attrName>
                                        </p:attrNameLst>
                                      </p:cBhvr>
                                      <p:tavLst>
                                        <p:tav tm="0">
                                          <p:val>
                                            <p:strVal val="#ppt_x"/>
                                          </p:val>
                                        </p:tav>
                                        <p:tav tm="100000">
                                          <p:val>
                                            <p:strVal val="#ppt_x"/>
                                          </p:val>
                                        </p:tav>
                                      </p:tavLst>
                                    </p:anim>
                                    <p:anim calcmode="lin" valueType="num">
                                      <p:cBhvr additive="base">
                                        <p:cTn id="22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2" presetClass="entr" presetSubtype="4" accel="50000" decel="50000" fill="hold" grpId="0" nodeType="clickEffect">
                                  <p:stCondLst>
                                    <p:cond delay="0"/>
                                  </p:stCondLst>
                                  <p:childTnLst>
                                    <p:set>
                                      <p:cBhvr>
                                        <p:cTn id="228" dur="1" fill="hold">
                                          <p:stCondLst>
                                            <p:cond delay="0"/>
                                          </p:stCondLst>
                                        </p:cTn>
                                        <p:tgtEl>
                                          <p:spTgt spid="73"/>
                                        </p:tgtEl>
                                        <p:attrNameLst>
                                          <p:attrName>style.visibility</p:attrName>
                                        </p:attrNameLst>
                                      </p:cBhvr>
                                      <p:to>
                                        <p:strVal val="visible"/>
                                      </p:to>
                                    </p:set>
                                    <p:anim calcmode="lin" valueType="num">
                                      <p:cBhvr additive="base">
                                        <p:cTn id="229" dur="500" fill="hold"/>
                                        <p:tgtEl>
                                          <p:spTgt spid="73"/>
                                        </p:tgtEl>
                                        <p:attrNameLst>
                                          <p:attrName>ppt_x</p:attrName>
                                        </p:attrNameLst>
                                      </p:cBhvr>
                                      <p:tavLst>
                                        <p:tav tm="0">
                                          <p:val>
                                            <p:strVal val="#ppt_x"/>
                                          </p:val>
                                        </p:tav>
                                        <p:tav tm="100000">
                                          <p:val>
                                            <p:strVal val="#ppt_x"/>
                                          </p:val>
                                        </p:tav>
                                      </p:tavLst>
                                    </p:anim>
                                    <p:anim calcmode="lin" valueType="num">
                                      <p:cBhvr additive="base">
                                        <p:cTn id="23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4" accel="50000" decel="50000" fill="hold" nodeType="clickEffect">
                                  <p:stCondLst>
                                    <p:cond delay="0"/>
                                  </p:stCondLst>
                                  <p:childTnLst>
                                    <p:set>
                                      <p:cBhvr>
                                        <p:cTn id="234" dur="1" fill="hold">
                                          <p:stCondLst>
                                            <p:cond delay="0"/>
                                          </p:stCondLst>
                                        </p:cTn>
                                        <p:tgtEl>
                                          <p:spTgt spid="76"/>
                                        </p:tgtEl>
                                        <p:attrNameLst>
                                          <p:attrName>style.visibility</p:attrName>
                                        </p:attrNameLst>
                                      </p:cBhvr>
                                      <p:to>
                                        <p:strVal val="visible"/>
                                      </p:to>
                                    </p:set>
                                    <p:anim calcmode="lin" valueType="num">
                                      <p:cBhvr additive="base">
                                        <p:cTn id="235" dur="500" fill="hold"/>
                                        <p:tgtEl>
                                          <p:spTgt spid="76"/>
                                        </p:tgtEl>
                                        <p:attrNameLst>
                                          <p:attrName>ppt_x</p:attrName>
                                        </p:attrNameLst>
                                      </p:cBhvr>
                                      <p:tavLst>
                                        <p:tav tm="0">
                                          <p:val>
                                            <p:strVal val="#ppt_x"/>
                                          </p:val>
                                        </p:tav>
                                        <p:tav tm="100000">
                                          <p:val>
                                            <p:strVal val="#ppt_x"/>
                                          </p:val>
                                        </p:tav>
                                      </p:tavLst>
                                    </p:anim>
                                    <p:anim calcmode="lin" valueType="num">
                                      <p:cBhvr additive="base">
                                        <p:cTn id="23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P spid="16" grpId="0"/>
      <p:bldP spid="24" grpId="0" animBg="1"/>
      <p:bldP spid="25" grpId="0" animBg="1"/>
      <p:bldP spid="26" grpId="0" animBg="1"/>
      <p:bldP spid="27" grpId="0" animBg="1"/>
      <p:bldP spid="28" grpId="0" animBg="1"/>
      <p:bldP spid="31" grpId="0" animBg="1"/>
      <p:bldP spid="32" grpId="0" animBg="1"/>
      <p:bldP spid="33" grpId="0" animBg="1"/>
      <p:bldP spid="34" grpId="0" animBg="1"/>
      <p:bldP spid="39" grpId="0" animBg="1"/>
      <p:bldP spid="60" grpId="0" animBg="1"/>
      <p:bldP spid="63" grpId="0" animBg="1"/>
      <p:bldP spid="64" grpId="0"/>
      <p:bldP spid="69" grpId="0"/>
      <p:bldP spid="72" grpId="0" animBg="1"/>
      <p:bldP spid="73" grpId="0" animBg="1"/>
      <p:bldP spid="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2195513" y="1773238"/>
            <a:ext cx="3529012" cy="3024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8435" name="Line 6"/>
          <p:cNvSpPr>
            <a:spLocks noChangeShapeType="1"/>
          </p:cNvSpPr>
          <p:nvPr/>
        </p:nvSpPr>
        <p:spPr bwMode="auto">
          <a:xfrm flipV="1">
            <a:off x="5724525" y="1557338"/>
            <a:ext cx="86360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1" name="Text Box 7"/>
          <p:cNvSpPr txBox="1">
            <a:spLocks noChangeArrowheads="1"/>
          </p:cNvSpPr>
          <p:nvPr/>
        </p:nvSpPr>
        <p:spPr bwMode="auto">
          <a:xfrm>
            <a:off x="5292725" y="981075"/>
            <a:ext cx="3482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1. Membrana plasmatica</a:t>
            </a:r>
          </a:p>
          <a:p>
            <a:r>
              <a:rPr lang="it-IT"/>
              <a:t>(inducono alterazioni della permeabilità)</a:t>
            </a:r>
          </a:p>
        </p:txBody>
      </p:sp>
      <p:sp>
        <p:nvSpPr>
          <p:cNvPr id="93192" name="Oval 8"/>
          <p:cNvSpPr>
            <a:spLocks noChangeArrowheads="1"/>
          </p:cNvSpPr>
          <p:nvPr/>
        </p:nvSpPr>
        <p:spPr bwMode="auto">
          <a:xfrm>
            <a:off x="3132138" y="2852738"/>
            <a:ext cx="431800" cy="431800"/>
          </a:xfrm>
          <a:prstGeom prst="ellipse">
            <a:avLst/>
          </a:prstGeom>
          <a:solidFill>
            <a:schemeClr val="bg1"/>
          </a:solidFill>
          <a:ln w="9525">
            <a:solidFill>
              <a:schemeClr val="tx1"/>
            </a:solidFill>
            <a:round/>
            <a:headEnd/>
            <a:tailEnd/>
          </a:ln>
        </p:spPr>
        <p:txBody>
          <a:bodyPr wrap="none" anchor="ctr"/>
          <a:lstStyle/>
          <a:p>
            <a:endParaRPr lang="it-IT">
              <a:latin typeface="Calibri" charset="0"/>
            </a:endParaRPr>
          </a:p>
        </p:txBody>
      </p:sp>
      <p:sp>
        <p:nvSpPr>
          <p:cNvPr id="93193" name="AutoShape 9"/>
          <p:cNvSpPr>
            <a:spLocks noChangeArrowheads="1"/>
          </p:cNvSpPr>
          <p:nvPr/>
        </p:nvSpPr>
        <p:spPr bwMode="auto">
          <a:xfrm rot="10800000">
            <a:off x="2195513" y="2852738"/>
            <a:ext cx="360362" cy="504825"/>
          </a:xfrm>
          <a:prstGeom prst="moon">
            <a:avLst>
              <a:gd name="adj" fmla="val 87500"/>
            </a:avLst>
          </a:prstGeom>
          <a:solidFill>
            <a:schemeClr val="bg1"/>
          </a:solidFill>
          <a:ln w="9525">
            <a:solidFill>
              <a:schemeClr val="tx1"/>
            </a:solidFill>
            <a:miter lim="800000"/>
            <a:headEnd/>
            <a:tailEnd/>
          </a:ln>
        </p:spPr>
        <p:txBody>
          <a:bodyPr wrap="none" anchor="ctr"/>
          <a:lstStyle/>
          <a:p>
            <a:endParaRPr lang="it-IT">
              <a:latin typeface="Calibri" charset="0"/>
            </a:endParaRPr>
          </a:p>
        </p:txBody>
      </p:sp>
      <p:sp>
        <p:nvSpPr>
          <p:cNvPr id="93194" name="Line 10"/>
          <p:cNvSpPr>
            <a:spLocks noChangeShapeType="1"/>
          </p:cNvSpPr>
          <p:nvPr/>
        </p:nvSpPr>
        <p:spPr bwMode="auto">
          <a:xfrm flipH="1">
            <a:off x="2700338" y="3068638"/>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3195" name="Line 11"/>
          <p:cNvSpPr>
            <a:spLocks noChangeShapeType="1"/>
          </p:cNvSpPr>
          <p:nvPr/>
        </p:nvSpPr>
        <p:spPr bwMode="auto">
          <a:xfrm>
            <a:off x="2195513" y="2852738"/>
            <a:ext cx="0" cy="504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6" name="Line 12"/>
          <p:cNvSpPr>
            <a:spLocks noChangeShapeType="1"/>
          </p:cNvSpPr>
          <p:nvPr/>
        </p:nvSpPr>
        <p:spPr bwMode="auto">
          <a:xfrm>
            <a:off x="2214563" y="29972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7" name="Line 13"/>
          <p:cNvSpPr>
            <a:spLocks noChangeShapeType="1"/>
          </p:cNvSpPr>
          <p:nvPr/>
        </p:nvSpPr>
        <p:spPr bwMode="auto">
          <a:xfrm flipH="1" flipV="1">
            <a:off x="1835150" y="1557338"/>
            <a:ext cx="1008063"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8" name="Text Box 14"/>
          <p:cNvSpPr txBox="1">
            <a:spLocks noChangeArrowheads="1"/>
          </p:cNvSpPr>
          <p:nvPr/>
        </p:nvSpPr>
        <p:spPr bwMode="auto">
          <a:xfrm>
            <a:off x="179388" y="1052513"/>
            <a:ext cx="4381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2. Componenti dell</a:t>
            </a:r>
            <a:r>
              <a:rPr lang="ja-JP" altLang="it-IT"/>
              <a:t>’</a:t>
            </a:r>
            <a:r>
              <a:rPr lang="it-IT"/>
              <a:t>apparato vescicolare</a:t>
            </a:r>
          </a:p>
          <a:p>
            <a:r>
              <a:rPr lang="it-IT"/>
              <a:t>(inibiscono fusione vescicole membrana plasmatica)</a:t>
            </a:r>
          </a:p>
        </p:txBody>
      </p:sp>
      <p:sp>
        <p:nvSpPr>
          <p:cNvPr id="93199" name="Oval 15"/>
          <p:cNvSpPr>
            <a:spLocks noChangeArrowheads="1"/>
          </p:cNvSpPr>
          <p:nvPr/>
        </p:nvSpPr>
        <p:spPr bwMode="auto">
          <a:xfrm>
            <a:off x="5003800" y="4292600"/>
            <a:ext cx="144463" cy="144463"/>
          </a:xfrm>
          <a:prstGeom prst="ellipse">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93200" name="Oval 16"/>
          <p:cNvSpPr>
            <a:spLocks noChangeArrowheads="1"/>
          </p:cNvSpPr>
          <p:nvPr/>
        </p:nvSpPr>
        <p:spPr bwMode="auto">
          <a:xfrm>
            <a:off x="4572000" y="4365625"/>
            <a:ext cx="144463" cy="142875"/>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93201" name="Oval 17"/>
          <p:cNvSpPr>
            <a:spLocks noChangeArrowheads="1"/>
          </p:cNvSpPr>
          <p:nvPr/>
        </p:nvSpPr>
        <p:spPr bwMode="auto">
          <a:xfrm>
            <a:off x="4787900" y="4221163"/>
            <a:ext cx="144463" cy="142875"/>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93203" name="AutoShape 19"/>
          <p:cNvSpPr>
            <a:spLocks noChangeArrowheads="1"/>
          </p:cNvSpPr>
          <p:nvPr/>
        </p:nvSpPr>
        <p:spPr bwMode="auto">
          <a:xfrm rot="5268304">
            <a:off x="4777582" y="4807743"/>
            <a:ext cx="203200" cy="182563"/>
          </a:xfrm>
          <a:prstGeom prst="moon">
            <a:avLst>
              <a:gd name="adj" fmla="val 50000"/>
            </a:avLst>
          </a:prstGeom>
          <a:solidFill>
            <a:srgbClr val="FF0000"/>
          </a:solidFill>
          <a:ln w="9525">
            <a:solidFill>
              <a:schemeClr val="tx1"/>
            </a:solidFill>
            <a:miter lim="800000"/>
            <a:headEnd/>
            <a:tailEnd/>
          </a:ln>
        </p:spPr>
        <p:txBody>
          <a:bodyPr wrap="none" anchor="ctr"/>
          <a:lstStyle/>
          <a:p>
            <a:endParaRPr lang="it-IT">
              <a:latin typeface="Calibri" charset="0"/>
            </a:endParaRPr>
          </a:p>
        </p:txBody>
      </p:sp>
      <p:sp>
        <p:nvSpPr>
          <p:cNvPr id="93204" name="Line 20"/>
          <p:cNvSpPr>
            <a:spLocks noChangeShapeType="1"/>
          </p:cNvSpPr>
          <p:nvPr/>
        </p:nvSpPr>
        <p:spPr bwMode="auto">
          <a:xfrm>
            <a:off x="4876800" y="4573588"/>
            <a:ext cx="0" cy="2873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5" name="Line 21"/>
          <p:cNvSpPr>
            <a:spLocks noChangeShapeType="1"/>
          </p:cNvSpPr>
          <p:nvPr/>
        </p:nvSpPr>
        <p:spPr bwMode="auto">
          <a:xfrm>
            <a:off x="5076825" y="4437063"/>
            <a:ext cx="358775"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6" name="Text Box 22"/>
          <p:cNvSpPr txBox="1">
            <a:spLocks noChangeArrowheads="1"/>
          </p:cNvSpPr>
          <p:nvPr/>
        </p:nvSpPr>
        <p:spPr bwMode="auto">
          <a:xfrm>
            <a:off x="4427538" y="5589588"/>
            <a:ext cx="4632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a:t>3. Componenti di vie di trasduzione del segnale</a:t>
            </a:r>
          </a:p>
          <a:p>
            <a:pPr algn="ctr"/>
            <a:r>
              <a:rPr lang="it-IT"/>
              <a:t>(inibizione o attivazione della trasduzione del segnale)</a:t>
            </a:r>
          </a:p>
        </p:txBody>
      </p:sp>
      <p:sp>
        <p:nvSpPr>
          <p:cNvPr id="93207" name="Line 23"/>
          <p:cNvSpPr>
            <a:spLocks noChangeShapeType="1"/>
          </p:cNvSpPr>
          <p:nvPr/>
        </p:nvSpPr>
        <p:spPr bwMode="auto">
          <a:xfrm flipV="1">
            <a:off x="2268538" y="4076700"/>
            <a:ext cx="71437" cy="5048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8" name="Line 24"/>
          <p:cNvSpPr>
            <a:spLocks noChangeShapeType="1"/>
          </p:cNvSpPr>
          <p:nvPr/>
        </p:nvSpPr>
        <p:spPr bwMode="auto">
          <a:xfrm flipV="1">
            <a:off x="2268538" y="4149725"/>
            <a:ext cx="574675" cy="1428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9" name="Line 25"/>
          <p:cNvSpPr>
            <a:spLocks noChangeShapeType="1"/>
          </p:cNvSpPr>
          <p:nvPr/>
        </p:nvSpPr>
        <p:spPr bwMode="auto">
          <a:xfrm flipH="1">
            <a:off x="2268538" y="4076700"/>
            <a:ext cx="215900" cy="5762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0" name="Line 26"/>
          <p:cNvSpPr>
            <a:spLocks noChangeShapeType="1"/>
          </p:cNvSpPr>
          <p:nvPr/>
        </p:nvSpPr>
        <p:spPr bwMode="auto">
          <a:xfrm flipH="1">
            <a:off x="2339975" y="4149725"/>
            <a:ext cx="215900" cy="5032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1" name="Line 27"/>
          <p:cNvSpPr>
            <a:spLocks noChangeShapeType="1"/>
          </p:cNvSpPr>
          <p:nvPr/>
        </p:nvSpPr>
        <p:spPr bwMode="auto">
          <a:xfrm flipV="1">
            <a:off x="2411413" y="4437063"/>
            <a:ext cx="936625" cy="2159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2" name="Line 28"/>
          <p:cNvSpPr>
            <a:spLocks noChangeShapeType="1"/>
          </p:cNvSpPr>
          <p:nvPr/>
        </p:nvSpPr>
        <p:spPr bwMode="auto">
          <a:xfrm flipV="1">
            <a:off x="2411413" y="4149725"/>
            <a:ext cx="865187" cy="5032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3" name="Line 29"/>
          <p:cNvSpPr>
            <a:spLocks noChangeShapeType="1"/>
          </p:cNvSpPr>
          <p:nvPr/>
        </p:nvSpPr>
        <p:spPr bwMode="auto">
          <a:xfrm>
            <a:off x="2484438" y="4292600"/>
            <a:ext cx="86360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4" name="Line 30"/>
          <p:cNvSpPr>
            <a:spLocks noChangeShapeType="1"/>
          </p:cNvSpPr>
          <p:nvPr/>
        </p:nvSpPr>
        <p:spPr bwMode="auto">
          <a:xfrm flipH="1">
            <a:off x="1619250" y="4724400"/>
            <a:ext cx="720725"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5" name="Text Box 31"/>
          <p:cNvSpPr txBox="1">
            <a:spLocks noChangeArrowheads="1"/>
          </p:cNvSpPr>
          <p:nvPr/>
        </p:nvSpPr>
        <p:spPr bwMode="auto">
          <a:xfrm>
            <a:off x="808038" y="5735638"/>
            <a:ext cx="2797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4. Componenti del citoscheletro</a:t>
            </a:r>
          </a:p>
        </p:txBody>
      </p:sp>
      <p:sp>
        <p:nvSpPr>
          <p:cNvPr id="18460" name="Text Box 32"/>
          <p:cNvSpPr txBox="1">
            <a:spLocks noChangeArrowheads="1"/>
          </p:cNvSpPr>
          <p:nvPr/>
        </p:nvSpPr>
        <p:spPr bwMode="auto">
          <a:xfrm>
            <a:off x="250825" y="188913"/>
            <a:ext cx="7005638" cy="369887"/>
          </a:xfrm>
          <a:prstGeom prst="rect">
            <a:avLst/>
          </a:prstGeom>
          <a:solidFill>
            <a:srgbClr val="B9CDE5"/>
          </a:solidFill>
          <a:ln w="9525">
            <a:solidFill>
              <a:srgbClr val="4F81BD"/>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Tossine batteriche inducono danno cellulare con diversi meccanismi</a:t>
            </a:r>
          </a:p>
        </p:txBody>
      </p:sp>
    </p:spTree>
    <p:extLst>
      <p:ext uri="{BB962C8B-B14F-4D97-AF65-F5344CB8AC3E}">
        <p14:creationId xmlns:p14="http://schemas.microsoft.com/office/powerpoint/2010/main" val="186156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 calcmode="lin" valueType="num">
                                      <p:cBhvr additive="base">
                                        <p:cTn id="7" dur="500" fill="hold"/>
                                        <p:tgtEl>
                                          <p:spTgt spid="93191"/>
                                        </p:tgtEl>
                                        <p:attrNameLst>
                                          <p:attrName>ppt_x</p:attrName>
                                        </p:attrNameLst>
                                      </p:cBhvr>
                                      <p:tavLst>
                                        <p:tav tm="0">
                                          <p:val>
                                            <p:strVal val="#ppt_x"/>
                                          </p:val>
                                        </p:tav>
                                        <p:tav tm="100000">
                                          <p:val>
                                            <p:strVal val="#ppt_x"/>
                                          </p:val>
                                        </p:tav>
                                      </p:tavLst>
                                    </p:anim>
                                    <p:anim calcmode="lin" valueType="num">
                                      <p:cBhvr additive="base">
                                        <p:cTn id="8" dur="500" fill="hold"/>
                                        <p:tgtEl>
                                          <p:spTgt spid="931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92"/>
                                        </p:tgtEl>
                                        <p:attrNameLst>
                                          <p:attrName>style.visibility</p:attrName>
                                        </p:attrNameLst>
                                      </p:cBhvr>
                                      <p:to>
                                        <p:strVal val="visible"/>
                                      </p:to>
                                    </p:set>
                                    <p:anim calcmode="lin" valueType="num">
                                      <p:cBhvr additive="base">
                                        <p:cTn id="13" dur="500" fill="hold"/>
                                        <p:tgtEl>
                                          <p:spTgt spid="93192"/>
                                        </p:tgtEl>
                                        <p:attrNameLst>
                                          <p:attrName>ppt_x</p:attrName>
                                        </p:attrNameLst>
                                      </p:cBhvr>
                                      <p:tavLst>
                                        <p:tav tm="0">
                                          <p:val>
                                            <p:strVal val="#ppt_x"/>
                                          </p:val>
                                        </p:tav>
                                        <p:tav tm="100000">
                                          <p:val>
                                            <p:strVal val="#ppt_x"/>
                                          </p:val>
                                        </p:tav>
                                      </p:tavLst>
                                    </p:anim>
                                    <p:anim calcmode="lin" valueType="num">
                                      <p:cBhvr additive="base">
                                        <p:cTn id="14" dur="500" fill="hold"/>
                                        <p:tgtEl>
                                          <p:spTgt spid="9319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3193"/>
                                        </p:tgtEl>
                                        <p:attrNameLst>
                                          <p:attrName>style.visibility</p:attrName>
                                        </p:attrNameLst>
                                      </p:cBhvr>
                                      <p:to>
                                        <p:strVal val="visible"/>
                                      </p:to>
                                    </p:set>
                                    <p:anim calcmode="lin" valueType="num">
                                      <p:cBhvr additive="base">
                                        <p:cTn id="17" dur="500" fill="hold"/>
                                        <p:tgtEl>
                                          <p:spTgt spid="93193"/>
                                        </p:tgtEl>
                                        <p:attrNameLst>
                                          <p:attrName>ppt_x</p:attrName>
                                        </p:attrNameLst>
                                      </p:cBhvr>
                                      <p:tavLst>
                                        <p:tav tm="0">
                                          <p:val>
                                            <p:strVal val="#ppt_x"/>
                                          </p:val>
                                        </p:tav>
                                        <p:tav tm="100000">
                                          <p:val>
                                            <p:strVal val="#ppt_x"/>
                                          </p:val>
                                        </p:tav>
                                      </p:tavLst>
                                    </p:anim>
                                    <p:anim calcmode="lin" valueType="num">
                                      <p:cBhvr additive="base">
                                        <p:cTn id="18" dur="500" fill="hold"/>
                                        <p:tgtEl>
                                          <p:spTgt spid="9319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3194"/>
                                        </p:tgtEl>
                                        <p:attrNameLst>
                                          <p:attrName>style.visibility</p:attrName>
                                        </p:attrNameLst>
                                      </p:cBhvr>
                                      <p:to>
                                        <p:strVal val="visible"/>
                                      </p:to>
                                    </p:set>
                                    <p:anim calcmode="lin" valueType="num">
                                      <p:cBhvr additive="base">
                                        <p:cTn id="21" dur="500" fill="hold"/>
                                        <p:tgtEl>
                                          <p:spTgt spid="93194"/>
                                        </p:tgtEl>
                                        <p:attrNameLst>
                                          <p:attrName>ppt_x</p:attrName>
                                        </p:attrNameLst>
                                      </p:cBhvr>
                                      <p:tavLst>
                                        <p:tav tm="0">
                                          <p:val>
                                            <p:strVal val="#ppt_x"/>
                                          </p:val>
                                        </p:tav>
                                        <p:tav tm="100000">
                                          <p:val>
                                            <p:strVal val="#ppt_x"/>
                                          </p:val>
                                        </p:tav>
                                      </p:tavLst>
                                    </p:anim>
                                    <p:anim calcmode="lin" valueType="num">
                                      <p:cBhvr additive="base">
                                        <p:cTn id="22" dur="500" fill="hold"/>
                                        <p:tgtEl>
                                          <p:spTgt spid="9319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3195"/>
                                        </p:tgtEl>
                                        <p:attrNameLst>
                                          <p:attrName>style.visibility</p:attrName>
                                        </p:attrNameLst>
                                      </p:cBhvr>
                                      <p:to>
                                        <p:strVal val="visible"/>
                                      </p:to>
                                    </p:set>
                                    <p:anim calcmode="lin" valueType="num">
                                      <p:cBhvr additive="base">
                                        <p:cTn id="25" dur="500" fill="hold"/>
                                        <p:tgtEl>
                                          <p:spTgt spid="93195"/>
                                        </p:tgtEl>
                                        <p:attrNameLst>
                                          <p:attrName>ppt_x</p:attrName>
                                        </p:attrNameLst>
                                      </p:cBhvr>
                                      <p:tavLst>
                                        <p:tav tm="0">
                                          <p:val>
                                            <p:strVal val="#ppt_x"/>
                                          </p:val>
                                        </p:tav>
                                        <p:tav tm="100000">
                                          <p:val>
                                            <p:strVal val="#ppt_x"/>
                                          </p:val>
                                        </p:tav>
                                      </p:tavLst>
                                    </p:anim>
                                    <p:anim calcmode="lin" valueType="num">
                                      <p:cBhvr additive="base">
                                        <p:cTn id="26" dur="500" fill="hold"/>
                                        <p:tgtEl>
                                          <p:spTgt spid="9319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3196"/>
                                        </p:tgtEl>
                                        <p:attrNameLst>
                                          <p:attrName>style.visibility</p:attrName>
                                        </p:attrNameLst>
                                      </p:cBhvr>
                                      <p:to>
                                        <p:strVal val="visible"/>
                                      </p:to>
                                    </p:set>
                                    <p:anim calcmode="lin" valueType="num">
                                      <p:cBhvr additive="base">
                                        <p:cTn id="29" dur="500" fill="hold"/>
                                        <p:tgtEl>
                                          <p:spTgt spid="93196"/>
                                        </p:tgtEl>
                                        <p:attrNameLst>
                                          <p:attrName>ppt_x</p:attrName>
                                        </p:attrNameLst>
                                      </p:cBhvr>
                                      <p:tavLst>
                                        <p:tav tm="0">
                                          <p:val>
                                            <p:strVal val="#ppt_x"/>
                                          </p:val>
                                        </p:tav>
                                        <p:tav tm="100000">
                                          <p:val>
                                            <p:strVal val="#ppt_x"/>
                                          </p:val>
                                        </p:tav>
                                      </p:tavLst>
                                    </p:anim>
                                    <p:anim calcmode="lin" valueType="num">
                                      <p:cBhvr additive="base">
                                        <p:cTn id="30" dur="500" fill="hold"/>
                                        <p:tgtEl>
                                          <p:spTgt spid="9319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3197"/>
                                        </p:tgtEl>
                                        <p:attrNameLst>
                                          <p:attrName>style.visibility</p:attrName>
                                        </p:attrNameLst>
                                      </p:cBhvr>
                                      <p:to>
                                        <p:strVal val="visible"/>
                                      </p:to>
                                    </p:set>
                                    <p:anim calcmode="lin" valueType="num">
                                      <p:cBhvr additive="base">
                                        <p:cTn id="33" dur="500" fill="hold"/>
                                        <p:tgtEl>
                                          <p:spTgt spid="93197"/>
                                        </p:tgtEl>
                                        <p:attrNameLst>
                                          <p:attrName>ppt_x</p:attrName>
                                        </p:attrNameLst>
                                      </p:cBhvr>
                                      <p:tavLst>
                                        <p:tav tm="0">
                                          <p:val>
                                            <p:strVal val="#ppt_x"/>
                                          </p:val>
                                        </p:tav>
                                        <p:tav tm="100000">
                                          <p:val>
                                            <p:strVal val="#ppt_x"/>
                                          </p:val>
                                        </p:tav>
                                      </p:tavLst>
                                    </p:anim>
                                    <p:anim calcmode="lin" valueType="num">
                                      <p:cBhvr additive="base">
                                        <p:cTn id="34" dur="500" fill="hold"/>
                                        <p:tgtEl>
                                          <p:spTgt spid="9319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3198"/>
                                        </p:tgtEl>
                                        <p:attrNameLst>
                                          <p:attrName>style.visibility</p:attrName>
                                        </p:attrNameLst>
                                      </p:cBhvr>
                                      <p:to>
                                        <p:strVal val="visible"/>
                                      </p:to>
                                    </p:set>
                                    <p:anim calcmode="lin" valueType="num">
                                      <p:cBhvr additive="base">
                                        <p:cTn id="37" dur="500" fill="hold"/>
                                        <p:tgtEl>
                                          <p:spTgt spid="93198"/>
                                        </p:tgtEl>
                                        <p:attrNameLst>
                                          <p:attrName>ppt_x</p:attrName>
                                        </p:attrNameLst>
                                      </p:cBhvr>
                                      <p:tavLst>
                                        <p:tav tm="0">
                                          <p:val>
                                            <p:strVal val="#ppt_x"/>
                                          </p:val>
                                        </p:tav>
                                        <p:tav tm="100000">
                                          <p:val>
                                            <p:strVal val="#ppt_x"/>
                                          </p:val>
                                        </p:tav>
                                      </p:tavLst>
                                    </p:anim>
                                    <p:anim calcmode="lin" valueType="num">
                                      <p:cBhvr additive="base">
                                        <p:cTn id="38" dur="500" fill="hold"/>
                                        <p:tgtEl>
                                          <p:spTgt spid="9319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99"/>
                                        </p:tgtEl>
                                        <p:attrNameLst>
                                          <p:attrName>style.visibility</p:attrName>
                                        </p:attrNameLst>
                                      </p:cBhvr>
                                      <p:to>
                                        <p:strVal val="visible"/>
                                      </p:to>
                                    </p:set>
                                    <p:anim calcmode="lin" valueType="num">
                                      <p:cBhvr additive="base">
                                        <p:cTn id="43" dur="500" fill="hold"/>
                                        <p:tgtEl>
                                          <p:spTgt spid="93199"/>
                                        </p:tgtEl>
                                        <p:attrNameLst>
                                          <p:attrName>ppt_x</p:attrName>
                                        </p:attrNameLst>
                                      </p:cBhvr>
                                      <p:tavLst>
                                        <p:tav tm="0">
                                          <p:val>
                                            <p:strVal val="#ppt_x"/>
                                          </p:val>
                                        </p:tav>
                                        <p:tav tm="100000">
                                          <p:val>
                                            <p:strVal val="#ppt_x"/>
                                          </p:val>
                                        </p:tav>
                                      </p:tavLst>
                                    </p:anim>
                                    <p:anim calcmode="lin" valueType="num">
                                      <p:cBhvr additive="base">
                                        <p:cTn id="44" dur="500" fill="hold"/>
                                        <p:tgtEl>
                                          <p:spTgt spid="9319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3200"/>
                                        </p:tgtEl>
                                        <p:attrNameLst>
                                          <p:attrName>style.visibility</p:attrName>
                                        </p:attrNameLst>
                                      </p:cBhvr>
                                      <p:to>
                                        <p:strVal val="visible"/>
                                      </p:to>
                                    </p:set>
                                    <p:anim calcmode="lin" valueType="num">
                                      <p:cBhvr additive="base">
                                        <p:cTn id="47" dur="500" fill="hold"/>
                                        <p:tgtEl>
                                          <p:spTgt spid="93200"/>
                                        </p:tgtEl>
                                        <p:attrNameLst>
                                          <p:attrName>ppt_x</p:attrName>
                                        </p:attrNameLst>
                                      </p:cBhvr>
                                      <p:tavLst>
                                        <p:tav tm="0">
                                          <p:val>
                                            <p:strVal val="#ppt_x"/>
                                          </p:val>
                                        </p:tav>
                                        <p:tav tm="100000">
                                          <p:val>
                                            <p:strVal val="#ppt_x"/>
                                          </p:val>
                                        </p:tav>
                                      </p:tavLst>
                                    </p:anim>
                                    <p:anim calcmode="lin" valueType="num">
                                      <p:cBhvr additive="base">
                                        <p:cTn id="48" dur="500" fill="hold"/>
                                        <p:tgtEl>
                                          <p:spTgt spid="9320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3201"/>
                                        </p:tgtEl>
                                        <p:attrNameLst>
                                          <p:attrName>style.visibility</p:attrName>
                                        </p:attrNameLst>
                                      </p:cBhvr>
                                      <p:to>
                                        <p:strVal val="visible"/>
                                      </p:to>
                                    </p:set>
                                    <p:anim calcmode="lin" valueType="num">
                                      <p:cBhvr additive="base">
                                        <p:cTn id="51" dur="500" fill="hold"/>
                                        <p:tgtEl>
                                          <p:spTgt spid="93201"/>
                                        </p:tgtEl>
                                        <p:attrNameLst>
                                          <p:attrName>ppt_x</p:attrName>
                                        </p:attrNameLst>
                                      </p:cBhvr>
                                      <p:tavLst>
                                        <p:tav tm="0">
                                          <p:val>
                                            <p:strVal val="#ppt_x"/>
                                          </p:val>
                                        </p:tav>
                                        <p:tav tm="100000">
                                          <p:val>
                                            <p:strVal val="#ppt_x"/>
                                          </p:val>
                                        </p:tav>
                                      </p:tavLst>
                                    </p:anim>
                                    <p:anim calcmode="lin" valueType="num">
                                      <p:cBhvr additive="base">
                                        <p:cTn id="52" dur="500" fill="hold"/>
                                        <p:tgtEl>
                                          <p:spTgt spid="9320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3203"/>
                                        </p:tgtEl>
                                        <p:attrNameLst>
                                          <p:attrName>style.visibility</p:attrName>
                                        </p:attrNameLst>
                                      </p:cBhvr>
                                      <p:to>
                                        <p:strVal val="visible"/>
                                      </p:to>
                                    </p:set>
                                    <p:anim calcmode="lin" valueType="num">
                                      <p:cBhvr additive="base">
                                        <p:cTn id="55" dur="500" fill="hold"/>
                                        <p:tgtEl>
                                          <p:spTgt spid="93203"/>
                                        </p:tgtEl>
                                        <p:attrNameLst>
                                          <p:attrName>ppt_x</p:attrName>
                                        </p:attrNameLst>
                                      </p:cBhvr>
                                      <p:tavLst>
                                        <p:tav tm="0">
                                          <p:val>
                                            <p:strVal val="#ppt_x"/>
                                          </p:val>
                                        </p:tav>
                                        <p:tav tm="100000">
                                          <p:val>
                                            <p:strVal val="#ppt_x"/>
                                          </p:val>
                                        </p:tav>
                                      </p:tavLst>
                                    </p:anim>
                                    <p:anim calcmode="lin" valueType="num">
                                      <p:cBhvr additive="base">
                                        <p:cTn id="56" dur="500" fill="hold"/>
                                        <p:tgtEl>
                                          <p:spTgt spid="9320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3204"/>
                                        </p:tgtEl>
                                        <p:attrNameLst>
                                          <p:attrName>style.visibility</p:attrName>
                                        </p:attrNameLst>
                                      </p:cBhvr>
                                      <p:to>
                                        <p:strVal val="visible"/>
                                      </p:to>
                                    </p:set>
                                    <p:anim calcmode="lin" valueType="num">
                                      <p:cBhvr additive="base">
                                        <p:cTn id="59" dur="500" fill="hold"/>
                                        <p:tgtEl>
                                          <p:spTgt spid="93204"/>
                                        </p:tgtEl>
                                        <p:attrNameLst>
                                          <p:attrName>ppt_x</p:attrName>
                                        </p:attrNameLst>
                                      </p:cBhvr>
                                      <p:tavLst>
                                        <p:tav tm="0">
                                          <p:val>
                                            <p:strVal val="#ppt_x"/>
                                          </p:val>
                                        </p:tav>
                                        <p:tav tm="100000">
                                          <p:val>
                                            <p:strVal val="#ppt_x"/>
                                          </p:val>
                                        </p:tav>
                                      </p:tavLst>
                                    </p:anim>
                                    <p:anim calcmode="lin" valueType="num">
                                      <p:cBhvr additive="base">
                                        <p:cTn id="60" dur="500" fill="hold"/>
                                        <p:tgtEl>
                                          <p:spTgt spid="9320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3205"/>
                                        </p:tgtEl>
                                        <p:attrNameLst>
                                          <p:attrName>style.visibility</p:attrName>
                                        </p:attrNameLst>
                                      </p:cBhvr>
                                      <p:to>
                                        <p:strVal val="visible"/>
                                      </p:to>
                                    </p:set>
                                    <p:anim calcmode="lin" valueType="num">
                                      <p:cBhvr additive="base">
                                        <p:cTn id="63" dur="500" fill="hold"/>
                                        <p:tgtEl>
                                          <p:spTgt spid="93205"/>
                                        </p:tgtEl>
                                        <p:attrNameLst>
                                          <p:attrName>ppt_x</p:attrName>
                                        </p:attrNameLst>
                                      </p:cBhvr>
                                      <p:tavLst>
                                        <p:tav tm="0">
                                          <p:val>
                                            <p:strVal val="#ppt_x"/>
                                          </p:val>
                                        </p:tav>
                                        <p:tav tm="100000">
                                          <p:val>
                                            <p:strVal val="#ppt_x"/>
                                          </p:val>
                                        </p:tav>
                                      </p:tavLst>
                                    </p:anim>
                                    <p:anim calcmode="lin" valueType="num">
                                      <p:cBhvr additive="base">
                                        <p:cTn id="64" dur="500" fill="hold"/>
                                        <p:tgtEl>
                                          <p:spTgt spid="9320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3206"/>
                                        </p:tgtEl>
                                        <p:attrNameLst>
                                          <p:attrName>style.visibility</p:attrName>
                                        </p:attrNameLst>
                                      </p:cBhvr>
                                      <p:to>
                                        <p:strVal val="visible"/>
                                      </p:to>
                                    </p:set>
                                    <p:anim calcmode="lin" valueType="num">
                                      <p:cBhvr additive="base">
                                        <p:cTn id="67" dur="500" fill="hold"/>
                                        <p:tgtEl>
                                          <p:spTgt spid="93206"/>
                                        </p:tgtEl>
                                        <p:attrNameLst>
                                          <p:attrName>ppt_x</p:attrName>
                                        </p:attrNameLst>
                                      </p:cBhvr>
                                      <p:tavLst>
                                        <p:tav tm="0">
                                          <p:val>
                                            <p:strVal val="#ppt_x"/>
                                          </p:val>
                                        </p:tav>
                                        <p:tav tm="100000">
                                          <p:val>
                                            <p:strVal val="#ppt_x"/>
                                          </p:val>
                                        </p:tav>
                                      </p:tavLst>
                                    </p:anim>
                                    <p:anim calcmode="lin" valueType="num">
                                      <p:cBhvr additive="base">
                                        <p:cTn id="68" dur="500" fill="hold"/>
                                        <p:tgtEl>
                                          <p:spTgt spid="9320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3207"/>
                                        </p:tgtEl>
                                        <p:attrNameLst>
                                          <p:attrName>style.visibility</p:attrName>
                                        </p:attrNameLst>
                                      </p:cBhvr>
                                      <p:to>
                                        <p:strVal val="visible"/>
                                      </p:to>
                                    </p:set>
                                    <p:anim calcmode="lin" valueType="num">
                                      <p:cBhvr additive="base">
                                        <p:cTn id="73" dur="500" fill="hold"/>
                                        <p:tgtEl>
                                          <p:spTgt spid="93207"/>
                                        </p:tgtEl>
                                        <p:attrNameLst>
                                          <p:attrName>ppt_x</p:attrName>
                                        </p:attrNameLst>
                                      </p:cBhvr>
                                      <p:tavLst>
                                        <p:tav tm="0">
                                          <p:val>
                                            <p:strVal val="#ppt_x"/>
                                          </p:val>
                                        </p:tav>
                                        <p:tav tm="100000">
                                          <p:val>
                                            <p:strVal val="#ppt_x"/>
                                          </p:val>
                                        </p:tav>
                                      </p:tavLst>
                                    </p:anim>
                                    <p:anim calcmode="lin" valueType="num">
                                      <p:cBhvr additive="base">
                                        <p:cTn id="74" dur="500" fill="hold"/>
                                        <p:tgtEl>
                                          <p:spTgt spid="9320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93208"/>
                                        </p:tgtEl>
                                        <p:attrNameLst>
                                          <p:attrName>style.visibility</p:attrName>
                                        </p:attrNameLst>
                                      </p:cBhvr>
                                      <p:to>
                                        <p:strVal val="visible"/>
                                      </p:to>
                                    </p:set>
                                    <p:anim calcmode="lin" valueType="num">
                                      <p:cBhvr additive="base">
                                        <p:cTn id="77" dur="500" fill="hold"/>
                                        <p:tgtEl>
                                          <p:spTgt spid="93208"/>
                                        </p:tgtEl>
                                        <p:attrNameLst>
                                          <p:attrName>ppt_x</p:attrName>
                                        </p:attrNameLst>
                                      </p:cBhvr>
                                      <p:tavLst>
                                        <p:tav tm="0">
                                          <p:val>
                                            <p:strVal val="#ppt_x"/>
                                          </p:val>
                                        </p:tav>
                                        <p:tav tm="100000">
                                          <p:val>
                                            <p:strVal val="#ppt_x"/>
                                          </p:val>
                                        </p:tav>
                                      </p:tavLst>
                                    </p:anim>
                                    <p:anim calcmode="lin" valueType="num">
                                      <p:cBhvr additive="base">
                                        <p:cTn id="78" dur="500" fill="hold"/>
                                        <p:tgtEl>
                                          <p:spTgt spid="9320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3209"/>
                                        </p:tgtEl>
                                        <p:attrNameLst>
                                          <p:attrName>style.visibility</p:attrName>
                                        </p:attrNameLst>
                                      </p:cBhvr>
                                      <p:to>
                                        <p:strVal val="visible"/>
                                      </p:to>
                                    </p:set>
                                    <p:anim calcmode="lin" valueType="num">
                                      <p:cBhvr additive="base">
                                        <p:cTn id="81" dur="500" fill="hold"/>
                                        <p:tgtEl>
                                          <p:spTgt spid="93209"/>
                                        </p:tgtEl>
                                        <p:attrNameLst>
                                          <p:attrName>ppt_x</p:attrName>
                                        </p:attrNameLst>
                                      </p:cBhvr>
                                      <p:tavLst>
                                        <p:tav tm="0">
                                          <p:val>
                                            <p:strVal val="#ppt_x"/>
                                          </p:val>
                                        </p:tav>
                                        <p:tav tm="100000">
                                          <p:val>
                                            <p:strVal val="#ppt_x"/>
                                          </p:val>
                                        </p:tav>
                                      </p:tavLst>
                                    </p:anim>
                                    <p:anim calcmode="lin" valueType="num">
                                      <p:cBhvr additive="base">
                                        <p:cTn id="82" dur="500" fill="hold"/>
                                        <p:tgtEl>
                                          <p:spTgt spid="9320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3210"/>
                                        </p:tgtEl>
                                        <p:attrNameLst>
                                          <p:attrName>style.visibility</p:attrName>
                                        </p:attrNameLst>
                                      </p:cBhvr>
                                      <p:to>
                                        <p:strVal val="visible"/>
                                      </p:to>
                                    </p:set>
                                    <p:anim calcmode="lin" valueType="num">
                                      <p:cBhvr additive="base">
                                        <p:cTn id="85" dur="500" fill="hold"/>
                                        <p:tgtEl>
                                          <p:spTgt spid="93210"/>
                                        </p:tgtEl>
                                        <p:attrNameLst>
                                          <p:attrName>ppt_x</p:attrName>
                                        </p:attrNameLst>
                                      </p:cBhvr>
                                      <p:tavLst>
                                        <p:tav tm="0">
                                          <p:val>
                                            <p:strVal val="#ppt_x"/>
                                          </p:val>
                                        </p:tav>
                                        <p:tav tm="100000">
                                          <p:val>
                                            <p:strVal val="#ppt_x"/>
                                          </p:val>
                                        </p:tav>
                                      </p:tavLst>
                                    </p:anim>
                                    <p:anim calcmode="lin" valueType="num">
                                      <p:cBhvr additive="base">
                                        <p:cTn id="86" dur="500" fill="hold"/>
                                        <p:tgtEl>
                                          <p:spTgt spid="9321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93211"/>
                                        </p:tgtEl>
                                        <p:attrNameLst>
                                          <p:attrName>style.visibility</p:attrName>
                                        </p:attrNameLst>
                                      </p:cBhvr>
                                      <p:to>
                                        <p:strVal val="visible"/>
                                      </p:to>
                                    </p:set>
                                    <p:anim calcmode="lin" valueType="num">
                                      <p:cBhvr additive="base">
                                        <p:cTn id="89" dur="500" fill="hold"/>
                                        <p:tgtEl>
                                          <p:spTgt spid="93211"/>
                                        </p:tgtEl>
                                        <p:attrNameLst>
                                          <p:attrName>ppt_x</p:attrName>
                                        </p:attrNameLst>
                                      </p:cBhvr>
                                      <p:tavLst>
                                        <p:tav tm="0">
                                          <p:val>
                                            <p:strVal val="#ppt_x"/>
                                          </p:val>
                                        </p:tav>
                                        <p:tav tm="100000">
                                          <p:val>
                                            <p:strVal val="#ppt_x"/>
                                          </p:val>
                                        </p:tav>
                                      </p:tavLst>
                                    </p:anim>
                                    <p:anim calcmode="lin" valueType="num">
                                      <p:cBhvr additive="base">
                                        <p:cTn id="90" dur="500" fill="hold"/>
                                        <p:tgtEl>
                                          <p:spTgt spid="9321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3212"/>
                                        </p:tgtEl>
                                        <p:attrNameLst>
                                          <p:attrName>style.visibility</p:attrName>
                                        </p:attrNameLst>
                                      </p:cBhvr>
                                      <p:to>
                                        <p:strVal val="visible"/>
                                      </p:to>
                                    </p:set>
                                    <p:anim calcmode="lin" valueType="num">
                                      <p:cBhvr additive="base">
                                        <p:cTn id="93" dur="500" fill="hold"/>
                                        <p:tgtEl>
                                          <p:spTgt spid="93212"/>
                                        </p:tgtEl>
                                        <p:attrNameLst>
                                          <p:attrName>ppt_x</p:attrName>
                                        </p:attrNameLst>
                                      </p:cBhvr>
                                      <p:tavLst>
                                        <p:tav tm="0">
                                          <p:val>
                                            <p:strVal val="#ppt_x"/>
                                          </p:val>
                                        </p:tav>
                                        <p:tav tm="100000">
                                          <p:val>
                                            <p:strVal val="#ppt_x"/>
                                          </p:val>
                                        </p:tav>
                                      </p:tavLst>
                                    </p:anim>
                                    <p:anim calcmode="lin" valueType="num">
                                      <p:cBhvr additive="base">
                                        <p:cTn id="94" dur="500" fill="hold"/>
                                        <p:tgtEl>
                                          <p:spTgt spid="9321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93213"/>
                                        </p:tgtEl>
                                        <p:attrNameLst>
                                          <p:attrName>style.visibility</p:attrName>
                                        </p:attrNameLst>
                                      </p:cBhvr>
                                      <p:to>
                                        <p:strVal val="visible"/>
                                      </p:to>
                                    </p:set>
                                    <p:anim calcmode="lin" valueType="num">
                                      <p:cBhvr additive="base">
                                        <p:cTn id="97" dur="500" fill="hold"/>
                                        <p:tgtEl>
                                          <p:spTgt spid="93213"/>
                                        </p:tgtEl>
                                        <p:attrNameLst>
                                          <p:attrName>ppt_x</p:attrName>
                                        </p:attrNameLst>
                                      </p:cBhvr>
                                      <p:tavLst>
                                        <p:tav tm="0">
                                          <p:val>
                                            <p:strVal val="#ppt_x"/>
                                          </p:val>
                                        </p:tav>
                                        <p:tav tm="100000">
                                          <p:val>
                                            <p:strVal val="#ppt_x"/>
                                          </p:val>
                                        </p:tav>
                                      </p:tavLst>
                                    </p:anim>
                                    <p:anim calcmode="lin" valueType="num">
                                      <p:cBhvr additive="base">
                                        <p:cTn id="98" dur="500" fill="hold"/>
                                        <p:tgtEl>
                                          <p:spTgt spid="9321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93214"/>
                                        </p:tgtEl>
                                        <p:attrNameLst>
                                          <p:attrName>style.visibility</p:attrName>
                                        </p:attrNameLst>
                                      </p:cBhvr>
                                      <p:to>
                                        <p:strVal val="visible"/>
                                      </p:to>
                                    </p:set>
                                    <p:anim calcmode="lin" valueType="num">
                                      <p:cBhvr additive="base">
                                        <p:cTn id="101" dur="500" fill="hold"/>
                                        <p:tgtEl>
                                          <p:spTgt spid="93214"/>
                                        </p:tgtEl>
                                        <p:attrNameLst>
                                          <p:attrName>ppt_x</p:attrName>
                                        </p:attrNameLst>
                                      </p:cBhvr>
                                      <p:tavLst>
                                        <p:tav tm="0">
                                          <p:val>
                                            <p:strVal val="#ppt_x"/>
                                          </p:val>
                                        </p:tav>
                                        <p:tav tm="100000">
                                          <p:val>
                                            <p:strVal val="#ppt_x"/>
                                          </p:val>
                                        </p:tav>
                                      </p:tavLst>
                                    </p:anim>
                                    <p:anim calcmode="lin" valueType="num">
                                      <p:cBhvr additive="base">
                                        <p:cTn id="102" dur="500" fill="hold"/>
                                        <p:tgtEl>
                                          <p:spTgt spid="9321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93215"/>
                                        </p:tgtEl>
                                        <p:attrNameLst>
                                          <p:attrName>style.visibility</p:attrName>
                                        </p:attrNameLst>
                                      </p:cBhvr>
                                      <p:to>
                                        <p:strVal val="visible"/>
                                      </p:to>
                                    </p:set>
                                    <p:anim calcmode="lin" valueType="num">
                                      <p:cBhvr additive="base">
                                        <p:cTn id="105" dur="500" fill="hold"/>
                                        <p:tgtEl>
                                          <p:spTgt spid="93215"/>
                                        </p:tgtEl>
                                        <p:attrNameLst>
                                          <p:attrName>ppt_x</p:attrName>
                                        </p:attrNameLst>
                                      </p:cBhvr>
                                      <p:tavLst>
                                        <p:tav tm="0">
                                          <p:val>
                                            <p:strVal val="#ppt_x"/>
                                          </p:val>
                                        </p:tav>
                                        <p:tav tm="100000">
                                          <p:val>
                                            <p:strVal val="#ppt_x"/>
                                          </p:val>
                                        </p:tav>
                                      </p:tavLst>
                                    </p:anim>
                                    <p:anim calcmode="lin" valueType="num">
                                      <p:cBhvr additive="base">
                                        <p:cTn id="106" dur="500" fill="hold"/>
                                        <p:tgtEl>
                                          <p:spTgt spid="93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p:bldP spid="93192" grpId="0" animBg="1"/>
      <p:bldP spid="93193" grpId="0" animBg="1"/>
      <p:bldP spid="93194" grpId="0" animBg="1"/>
      <p:bldP spid="93195" grpId="0" animBg="1"/>
      <p:bldP spid="93196" grpId="0" animBg="1"/>
      <p:bldP spid="93197" grpId="0" animBg="1"/>
      <p:bldP spid="93198" grpId="0"/>
      <p:bldP spid="93199" grpId="0" animBg="1"/>
      <p:bldP spid="93200" grpId="0" animBg="1"/>
      <p:bldP spid="93201" grpId="0" animBg="1"/>
      <p:bldP spid="93203" grpId="0" animBg="1"/>
      <p:bldP spid="93204" grpId="0" animBg="1"/>
      <p:bldP spid="93205" grpId="0" animBg="1"/>
      <p:bldP spid="93206" grpId="0"/>
      <p:bldP spid="93207" grpId="0" animBg="1"/>
      <p:bldP spid="93208" grpId="0" animBg="1"/>
      <p:bldP spid="93209" grpId="0" animBg="1"/>
      <p:bldP spid="93210" grpId="0" animBg="1"/>
      <p:bldP spid="93211" grpId="0" animBg="1"/>
      <p:bldP spid="93212" grpId="0" animBg="1"/>
      <p:bldP spid="93213" grpId="0" animBg="1"/>
      <p:bldP spid="93214" grpId="0" animBg="1"/>
      <p:bldP spid="932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robbins c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035050"/>
            <a:ext cx="7645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64084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 Cholera toxin activation of ion tran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9275"/>
            <a:ext cx="47625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Oval 6"/>
          <p:cNvSpPr>
            <a:spLocks noChangeArrowheads="1"/>
          </p:cNvSpPr>
          <p:nvPr/>
        </p:nvSpPr>
        <p:spPr bwMode="auto">
          <a:xfrm>
            <a:off x="4427538" y="1700213"/>
            <a:ext cx="144462" cy="287337"/>
          </a:xfrm>
          <a:prstGeom prst="ellipse">
            <a:avLst/>
          </a:prstGeom>
          <a:solidFill>
            <a:schemeClr val="accent1"/>
          </a:solidFill>
          <a:ln w="9525">
            <a:solidFill>
              <a:schemeClr val="tx1"/>
            </a:solidFill>
            <a:round/>
            <a:headEnd/>
            <a:tailEnd/>
          </a:ln>
        </p:spPr>
        <p:txBody>
          <a:bodyPr wrap="none" anchor="ctr"/>
          <a:lstStyle/>
          <a:p>
            <a:pPr algn="ctr"/>
            <a:endParaRPr lang="it-IT">
              <a:latin typeface="Calibri" charset="0"/>
            </a:endParaRPr>
          </a:p>
        </p:txBody>
      </p:sp>
      <p:sp>
        <p:nvSpPr>
          <p:cNvPr id="101384" name="Text Box 8"/>
          <p:cNvSpPr txBox="1">
            <a:spLocks noChangeArrowheads="1"/>
          </p:cNvSpPr>
          <p:nvPr/>
        </p:nvSpPr>
        <p:spPr bwMode="auto">
          <a:xfrm>
            <a:off x="4500563" y="1557338"/>
            <a:ext cx="5730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solidFill>
                  <a:schemeClr val="accent1"/>
                </a:solidFill>
              </a:rPr>
              <a:t>CFTR</a:t>
            </a:r>
          </a:p>
        </p:txBody>
      </p:sp>
      <p:sp>
        <p:nvSpPr>
          <p:cNvPr id="64517" name="Rectangle 9"/>
          <p:cNvSpPr>
            <a:spLocks noChangeArrowheads="1"/>
          </p:cNvSpPr>
          <p:nvPr/>
        </p:nvSpPr>
        <p:spPr bwMode="auto">
          <a:xfrm>
            <a:off x="4067175" y="2205038"/>
            <a:ext cx="433388" cy="215900"/>
          </a:xfrm>
          <a:prstGeom prst="rect">
            <a:avLst/>
          </a:prstGeom>
          <a:solidFill>
            <a:srgbClr val="FFCC66"/>
          </a:solidFill>
          <a:ln w="9525">
            <a:solidFill>
              <a:srgbClr val="FFCC66"/>
            </a:solidFill>
            <a:miter lim="800000"/>
            <a:headEnd/>
            <a:tailEnd/>
          </a:ln>
        </p:spPr>
        <p:txBody>
          <a:bodyPr wrap="none" anchor="ctr"/>
          <a:lstStyle/>
          <a:p>
            <a:endParaRPr lang="it-IT">
              <a:latin typeface="Calibri" charset="0"/>
            </a:endParaRPr>
          </a:p>
        </p:txBody>
      </p:sp>
      <p:sp>
        <p:nvSpPr>
          <p:cNvPr id="101386" name="Text Box 10"/>
          <p:cNvSpPr txBox="1">
            <a:spLocks noChangeArrowheads="1"/>
          </p:cNvSpPr>
          <p:nvPr/>
        </p:nvSpPr>
        <p:spPr bwMode="auto">
          <a:xfrm>
            <a:off x="4067175" y="2181225"/>
            <a:ext cx="469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PKA</a:t>
            </a:r>
          </a:p>
        </p:txBody>
      </p:sp>
      <p:sp>
        <p:nvSpPr>
          <p:cNvPr id="101387" name="Text Box 11"/>
          <p:cNvSpPr txBox="1">
            <a:spLocks noChangeArrowheads="1"/>
          </p:cNvSpPr>
          <p:nvPr/>
        </p:nvSpPr>
        <p:spPr bwMode="auto">
          <a:xfrm>
            <a:off x="3924300" y="2565400"/>
            <a:ext cx="587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cAMP</a:t>
            </a:r>
          </a:p>
        </p:txBody>
      </p:sp>
      <p:sp>
        <p:nvSpPr>
          <p:cNvPr id="101388" name="Line 12"/>
          <p:cNvSpPr>
            <a:spLocks noChangeShapeType="1"/>
          </p:cNvSpPr>
          <p:nvPr/>
        </p:nvSpPr>
        <p:spPr bwMode="auto">
          <a:xfrm flipV="1">
            <a:off x="4140200" y="2420938"/>
            <a:ext cx="144463" cy="1444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pic>
        <p:nvPicPr>
          <p:cNvPr id="101389" name="Picture 13" descr="7TM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04813"/>
            <a:ext cx="6858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Rectangle 14"/>
          <p:cNvSpPr>
            <a:spLocks noChangeArrowheads="1"/>
          </p:cNvSpPr>
          <p:nvPr/>
        </p:nvSpPr>
        <p:spPr bwMode="auto">
          <a:xfrm>
            <a:off x="7885113" y="260350"/>
            <a:ext cx="4103687" cy="6192838"/>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sp>
        <p:nvSpPr>
          <p:cNvPr id="101391" name="Line 15"/>
          <p:cNvSpPr>
            <a:spLocks noChangeShapeType="1"/>
          </p:cNvSpPr>
          <p:nvPr/>
        </p:nvSpPr>
        <p:spPr bwMode="auto">
          <a:xfrm>
            <a:off x="6300788" y="1196975"/>
            <a:ext cx="64770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1392" name="Text Box 16"/>
          <p:cNvSpPr txBox="1">
            <a:spLocks noChangeArrowheads="1"/>
          </p:cNvSpPr>
          <p:nvPr/>
        </p:nvSpPr>
        <p:spPr bwMode="auto">
          <a:xfrm>
            <a:off x="5272088" y="261938"/>
            <a:ext cx="34020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Inattivazione di attività GTPasica della</a:t>
            </a:r>
          </a:p>
          <a:p>
            <a:r>
              <a:rPr lang="it-IT"/>
              <a:t>G</a:t>
            </a:r>
            <a:r>
              <a:rPr lang="it-IT">
                <a:latin typeface="Symbol" charset="0"/>
              </a:rPr>
              <a:t>a</a:t>
            </a:r>
            <a:r>
              <a:rPr lang="it-IT" baseline="-25000"/>
              <a:t>s</a:t>
            </a:r>
            <a:r>
              <a:rPr lang="it-IT"/>
              <a:t> da parte della tossina colerica</a:t>
            </a:r>
          </a:p>
        </p:txBody>
      </p:sp>
      <p:sp>
        <p:nvSpPr>
          <p:cNvPr id="64525" name="Text Box 17"/>
          <p:cNvSpPr txBox="1">
            <a:spLocks noChangeArrowheads="1"/>
          </p:cNvSpPr>
          <p:nvPr/>
        </p:nvSpPr>
        <p:spPr bwMode="auto">
          <a:xfrm>
            <a:off x="376238" y="5086350"/>
            <a:ext cx="4802187" cy="830263"/>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Un</a:t>
            </a:r>
            <a:r>
              <a:rPr lang="ja-JP" altLang="it-IT" sz="1600" b="1"/>
              <a:t>’</a:t>
            </a:r>
            <a:r>
              <a:rPr lang="it-IT" sz="1600" b="1"/>
              <a:t>eccessiva apertura della CFTR indotta dalla tossina</a:t>
            </a:r>
          </a:p>
          <a:p>
            <a:r>
              <a:rPr lang="it-IT" sz="1600" b="1"/>
              <a:t>colerica è alla base della diarrea acquosa caratteristica</a:t>
            </a:r>
          </a:p>
          <a:p>
            <a:r>
              <a:rPr lang="it-IT" sz="1600" b="1"/>
              <a:t>Dell</a:t>
            </a:r>
            <a:r>
              <a:rPr lang="ja-JP" altLang="it-IT" sz="1600" b="1"/>
              <a:t>’</a:t>
            </a:r>
            <a:r>
              <a:rPr lang="it-IT" sz="1600" b="1"/>
              <a:t>infezione con </a:t>
            </a:r>
            <a:r>
              <a:rPr lang="it-IT" sz="1600" b="1" i="1"/>
              <a:t>Vibrio cholerae</a:t>
            </a:r>
          </a:p>
        </p:txBody>
      </p:sp>
    </p:spTree>
    <p:extLst>
      <p:ext uri="{BB962C8B-B14F-4D97-AF65-F5344CB8AC3E}">
        <p14:creationId xmlns:p14="http://schemas.microsoft.com/office/powerpoint/2010/main" val="410476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1392"/>
                                        </p:tgtEl>
                                        <p:attrNameLst>
                                          <p:attrName>style.visibility</p:attrName>
                                        </p:attrNameLst>
                                      </p:cBhvr>
                                      <p:to>
                                        <p:strVal val="visible"/>
                                      </p:to>
                                    </p:set>
                                    <p:anim calcmode="lin" valueType="num">
                                      <p:cBhvr additive="base">
                                        <p:cTn id="7" dur="500" fill="hold"/>
                                        <p:tgtEl>
                                          <p:spTgt spid="101392"/>
                                        </p:tgtEl>
                                        <p:attrNameLst>
                                          <p:attrName>ppt_x</p:attrName>
                                        </p:attrNameLst>
                                      </p:cBhvr>
                                      <p:tavLst>
                                        <p:tav tm="0">
                                          <p:val>
                                            <p:strVal val="1+#ppt_w/2"/>
                                          </p:val>
                                        </p:tav>
                                        <p:tav tm="100000">
                                          <p:val>
                                            <p:strVal val="#ppt_x"/>
                                          </p:val>
                                        </p:tav>
                                      </p:tavLst>
                                    </p:anim>
                                    <p:anim calcmode="lin" valueType="num">
                                      <p:cBhvr additive="base">
                                        <p:cTn id="8" dur="500" fill="hold"/>
                                        <p:tgtEl>
                                          <p:spTgt spid="10139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1391"/>
                                        </p:tgtEl>
                                        <p:attrNameLst>
                                          <p:attrName>style.visibility</p:attrName>
                                        </p:attrNameLst>
                                      </p:cBhvr>
                                      <p:to>
                                        <p:strVal val="visible"/>
                                      </p:to>
                                    </p:set>
                                    <p:anim calcmode="lin" valueType="num">
                                      <p:cBhvr additive="base">
                                        <p:cTn id="11" dur="500" fill="hold"/>
                                        <p:tgtEl>
                                          <p:spTgt spid="101391"/>
                                        </p:tgtEl>
                                        <p:attrNameLst>
                                          <p:attrName>ppt_x</p:attrName>
                                        </p:attrNameLst>
                                      </p:cBhvr>
                                      <p:tavLst>
                                        <p:tav tm="0">
                                          <p:val>
                                            <p:strVal val="1+#ppt_w/2"/>
                                          </p:val>
                                        </p:tav>
                                        <p:tav tm="100000">
                                          <p:val>
                                            <p:strVal val="#ppt_x"/>
                                          </p:val>
                                        </p:tav>
                                      </p:tavLst>
                                    </p:anim>
                                    <p:anim calcmode="lin" valueType="num">
                                      <p:cBhvr additive="base">
                                        <p:cTn id="12" dur="500" fill="hold"/>
                                        <p:tgtEl>
                                          <p:spTgt spid="10139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1389"/>
                                        </p:tgtEl>
                                        <p:attrNameLst>
                                          <p:attrName>style.visibility</p:attrName>
                                        </p:attrNameLst>
                                      </p:cBhvr>
                                      <p:to>
                                        <p:strVal val="visible"/>
                                      </p:to>
                                    </p:set>
                                    <p:anim calcmode="lin" valueType="num">
                                      <p:cBhvr additive="base">
                                        <p:cTn id="15" dur="500" fill="hold"/>
                                        <p:tgtEl>
                                          <p:spTgt spid="101389"/>
                                        </p:tgtEl>
                                        <p:attrNameLst>
                                          <p:attrName>ppt_x</p:attrName>
                                        </p:attrNameLst>
                                      </p:cBhvr>
                                      <p:tavLst>
                                        <p:tav tm="0">
                                          <p:val>
                                            <p:strVal val="1+#ppt_w/2"/>
                                          </p:val>
                                        </p:tav>
                                        <p:tav tm="100000">
                                          <p:val>
                                            <p:strVal val="#ppt_x"/>
                                          </p:val>
                                        </p:tav>
                                      </p:tavLst>
                                    </p:anim>
                                    <p:anim calcmode="lin" valueType="num">
                                      <p:cBhvr additive="base">
                                        <p:cTn id="16" dur="500" fill="hold"/>
                                        <p:tgtEl>
                                          <p:spTgt spid="101389"/>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1381"/>
                                        </p:tgtEl>
                                        <p:attrNameLst>
                                          <p:attrName>style.visibility</p:attrName>
                                        </p:attrNameLst>
                                      </p:cBhvr>
                                      <p:to>
                                        <p:strVal val="visible"/>
                                      </p:to>
                                    </p:set>
                                    <p:anim calcmode="lin" valueType="num">
                                      <p:cBhvr additive="base">
                                        <p:cTn id="21" dur="500" fill="hold"/>
                                        <p:tgtEl>
                                          <p:spTgt spid="101381"/>
                                        </p:tgtEl>
                                        <p:attrNameLst>
                                          <p:attrName>ppt_x</p:attrName>
                                        </p:attrNameLst>
                                      </p:cBhvr>
                                      <p:tavLst>
                                        <p:tav tm="0">
                                          <p:val>
                                            <p:strVal val="#ppt_x"/>
                                          </p:val>
                                        </p:tav>
                                        <p:tav tm="100000">
                                          <p:val>
                                            <p:strVal val="#ppt_x"/>
                                          </p:val>
                                        </p:tav>
                                      </p:tavLst>
                                    </p:anim>
                                    <p:anim calcmode="lin" valueType="num">
                                      <p:cBhvr additive="base">
                                        <p:cTn id="22" dur="500" fill="hold"/>
                                        <p:tgtEl>
                                          <p:spTgt spid="10138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1387"/>
                                        </p:tgtEl>
                                        <p:attrNameLst>
                                          <p:attrName>style.visibility</p:attrName>
                                        </p:attrNameLst>
                                      </p:cBhvr>
                                      <p:to>
                                        <p:strVal val="visible"/>
                                      </p:to>
                                    </p:set>
                                    <p:anim calcmode="lin" valueType="num">
                                      <p:cBhvr additive="base">
                                        <p:cTn id="25" dur="500" fill="hold"/>
                                        <p:tgtEl>
                                          <p:spTgt spid="101387"/>
                                        </p:tgtEl>
                                        <p:attrNameLst>
                                          <p:attrName>ppt_x</p:attrName>
                                        </p:attrNameLst>
                                      </p:cBhvr>
                                      <p:tavLst>
                                        <p:tav tm="0">
                                          <p:val>
                                            <p:strVal val="#ppt_x"/>
                                          </p:val>
                                        </p:tav>
                                        <p:tav tm="100000">
                                          <p:val>
                                            <p:strVal val="#ppt_x"/>
                                          </p:val>
                                        </p:tav>
                                      </p:tavLst>
                                    </p:anim>
                                    <p:anim calcmode="lin" valueType="num">
                                      <p:cBhvr additive="base">
                                        <p:cTn id="26" dur="500" fill="hold"/>
                                        <p:tgtEl>
                                          <p:spTgt spid="10138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1388"/>
                                        </p:tgtEl>
                                        <p:attrNameLst>
                                          <p:attrName>style.visibility</p:attrName>
                                        </p:attrNameLst>
                                      </p:cBhvr>
                                      <p:to>
                                        <p:strVal val="visible"/>
                                      </p:to>
                                    </p:set>
                                    <p:anim calcmode="lin" valueType="num">
                                      <p:cBhvr additive="base">
                                        <p:cTn id="29" dur="500" fill="hold"/>
                                        <p:tgtEl>
                                          <p:spTgt spid="101388"/>
                                        </p:tgtEl>
                                        <p:attrNameLst>
                                          <p:attrName>ppt_x</p:attrName>
                                        </p:attrNameLst>
                                      </p:cBhvr>
                                      <p:tavLst>
                                        <p:tav tm="0">
                                          <p:val>
                                            <p:strVal val="#ppt_x"/>
                                          </p:val>
                                        </p:tav>
                                        <p:tav tm="100000">
                                          <p:val>
                                            <p:strVal val="#ppt_x"/>
                                          </p:val>
                                        </p:tav>
                                      </p:tavLst>
                                    </p:anim>
                                    <p:anim calcmode="lin" valueType="num">
                                      <p:cBhvr additive="base">
                                        <p:cTn id="30" dur="500" fill="hold"/>
                                        <p:tgtEl>
                                          <p:spTgt spid="10138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1386"/>
                                        </p:tgtEl>
                                        <p:attrNameLst>
                                          <p:attrName>style.visibility</p:attrName>
                                        </p:attrNameLst>
                                      </p:cBhvr>
                                      <p:to>
                                        <p:strVal val="visible"/>
                                      </p:to>
                                    </p:set>
                                    <p:anim calcmode="lin" valueType="num">
                                      <p:cBhvr additive="base">
                                        <p:cTn id="33" dur="500" fill="hold"/>
                                        <p:tgtEl>
                                          <p:spTgt spid="101386"/>
                                        </p:tgtEl>
                                        <p:attrNameLst>
                                          <p:attrName>ppt_x</p:attrName>
                                        </p:attrNameLst>
                                      </p:cBhvr>
                                      <p:tavLst>
                                        <p:tav tm="0">
                                          <p:val>
                                            <p:strVal val="#ppt_x"/>
                                          </p:val>
                                        </p:tav>
                                        <p:tav tm="100000">
                                          <p:val>
                                            <p:strVal val="#ppt_x"/>
                                          </p:val>
                                        </p:tav>
                                      </p:tavLst>
                                    </p:anim>
                                    <p:anim calcmode="lin" valueType="num">
                                      <p:cBhvr additive="base">
                                        <p:cTn id="34" dur="500" fill="hold"/>
                                        <p:tgtEl>
                                          <p:spTgt spid="10138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1384"/>
                                        </p:tgtEl>
                                        <p:attrNameLst>
                                          <p:attrName>style.visibility</p:attrName>
                                        </p:attrNameLst>
                                      </p:cBhvr>
                                      <p:to>
                                        <p:strVal val="visible"/>
                                      </p:to>
                                    </p:set>
                                    <p:anim calcmode="lin" valueType="num">
                                      <p:cBhvr additive="base">
                                        <p:cTn id="37" dur="500" fill="hold"/>
                                        <p:tgtEl>
                                          <p:spTgt spid="101384"/>
                                        </p:tgtEl>
                                        <p:attrNameLst>
                                          <p:attrName>ppt_x</p:attrName>
                                        </p:attrNameLst>
                                      </p:cBhvr>
                                      <p:tavLst>
                                        <p:tav tm="0">
                                          <p:val>
                                            <p:strVal val="#ppt_x"/>
                                          </p:val>
                                        </p:tav>
                                        <p:tav tm="100000">
                                          <p:val>
                                            <p:strVal val="#ppt_x"/>
                                          </p:val>
                                        </p:tav>
                                      </p:tavLst>
                                    </p:anim>
                                    <p:anim calcmode="lin" valueType="num">
                                      <p:cBhvr additive="base">
                                        <p:cTn id="38" dur="500" fill="hold"/>
                                        <p:tgtEl>
                                          <p:spTgt spid="10138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1382"/>
                                        </p:tgtEl>
                                        <p:attrNameLst>
                                          <p:attrName>style.visibility</p:attrName>
                                        </p:attrNameLst>
                                      </p:cBhvr>
                                      <p:to>
                                        <p:strVal val="visible"/>
                                      </p:to>
                                    </p:set>
                                    <p:anim calcmode="lin" valueType="num">
                                      <p:cBhvr additive="base">
                                        <p:cTn id="41" dur="500" fill="hold"/>
                                        <p:tgtEl>
                                          <p:spTgt spid="101382"/>
                                        </p:tgtEl>
                                        <p:attrNameLst>
                                          <p:attrName>ppt_x</p:attrName>
                                        </p:attrNameLst>
                                      </p:cBhvr>
                                      <p:tavLst>
                                        <p:tav tm="0">
                                          <p:val>
                                            <p:strVal val="#ppt_x"/>
                                          </p:val>
                                        </p:tav>
                                        <p:tav tm="100000">
                                          <p:val>
                                            <p:strVal val="#ppt_x"/>
                                          </p:val>
                                        </p:tav>
                                      </p:tavLst>
                                    </p:anim>
                                    <p:anim calcmode="lin" valueType="num">
                                      <p:cBhvr additive="base">
                                        <p:cTn id="42" dur="500" fill="hold"/>
                                        <p:tgtEl>
                                          <p:spTgt spid="101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P spid="101384" grpId="0"/>
      <p:bldP spid="101386" grpId="0"/>
      <p:bldP spid="101387" grpId="0"/>
      <p:bldP spid="101388" grpId="0" animBg="1"/>
      <p:bldP spid="101391" grpId="0" animBg="1"/>
      <p:bldP spid="10139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Rectangle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3261" name="Acrobat Document" r:id="rId3" imgW="0" imgH="0" progId="">
                  <p:embed/>
                </p:oleObj>
              </mc:Choice>
              <mc:Fallback>
                <p:oleObj name="Acrobat Document" r:id="rId3"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499" name="Object 3"/>
          <p:cNvGraphicFramePr>
            <a:graphicFrameLocks noChangeAspect="1"/>
          </p:cNvGraphicFramePr>
          <p:nvPr/>
        </p:nvGraphicFramePr>
        <p:xfrm>
          <a:off x="900113" y="333375"/>
          <a:ext cx="7583487" cy="10367963"/>
        </p:xfrm>
        <a:graphic>
          <a:graphicData uri="http://schemas.openxmlformats.org/presentationml/2006/ole">
            <mc:AlternateContent xmlns:mc="http://schemas.openxmlformats.org/markup-compatibility/2006">
              <mc:Choice xmlns:v="urn:schemas-microsoft-com:vml" Requires="v">
                <p:oleObj spid="_x0000_s53262" name="Acrobat Document" r:id="rId4" imgW="5668166" imgH="8019048" progId="">
                  <p:embed/>
                </p:oleObj>
              </mc:Choice>
              <mc:Fallback>
                <p:oleObj name="Acrobat Document" r:id="rId4" imgW="5668166" imgH="801904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333375"/>
                        <a:ext cx="7583487" cy="10367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4" name="Line 4"/>
          <p:cNvSpPr>
            <a:spLocks noChangeShapeType="1"/>
          </p:cNvSpPr>
          <p:nvPr/>
        </p:nvSpPr>
        <p:spPr bwMode="auto">
          <a:xfrm>
            <a:off x="611188" y="1773238"/>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6565" name="Line 5"/>
          <p:cNvSpPr>
            <a:spLocks noChangeShapeType="1"/>
          </p:cNvSpPr>
          <p:nvPr/>
        </p:nvSpPr>
        <p:spPr bwMode="auto">
          <a:xfrm>
            <a:off x="611188" y="3789363"/>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6566" name="Line 6"/>
          <p:cNvSpPr>
            <a:spLocks noChangeShapeType="1"/>
          </p:cNvSpPr>
          <p:nvPr/>
        </p:nvSpPr>
        <p:spPr bwMode="auto">
          <a:xfrm>
            <a:off x="611188" y="4076700"/>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6567" name="Line 7"/>
          <p:cNvSpPr>
            <a:spLocks noChangeShapeType="1"/>
          </p:cNvSpPr>
          <p:nvPr/>
        </p:nvSpPr>
        <p:spPr bwMode="auto">
          <a:xfrm>
            <a:off x="539750" y="4941888"/>
            <a:ext cx="935038"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6504" name="Text Box 8"/>
          <p:cNvSpPr txBox="1">
            <a:spLocks noChangeArrowheads="1"/>
          </p:cNvSpPr>
          <p:nvPr/>
        </p:nvSpPr>
        <p:spPr bwMode="auto">
          <a:xfrm>
            <a:off x="447675" y="6094413"/>
            <a:ext cx="413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Uitto J, TRENDS in Mol Med 11, 341-343, 2005</a:t>
            </a:r>
          </a:p>
        </p:txBody>
      </p:sp>
      <p:sp>
        <p:nvSpPr>
          <p:cNvPr id="106505" name="Text Box 9"/>
          <p:cNvSpPr txBox="1">
            <a:spLocks noChangeArrowheads="1"/>
          </p:cNvSpPr>
          <p:nvPr/>
        </p:nvSpPr>
        <p:spPr bwMode="auto">
          <a:xfrm>
            <a:off x="1023938" y="190500"/>
            <a:ext cx="5537200" cy="584200"/>
          </a:xfrm>
          <a:prstGeom prst="rect">
            <a:avLst/>
          </a:prstGeom>
          <a:solidFill>
            <a:schemeClr val="accent5">
              <a:lumMod val="60000"/>
              <a:lumOff val="40000"/>
            </a:schemeClr>
          </a:solidFill>
          <a:ln w="9525">
            <a:solidFill>
              <a:schemeClr val="accent5">
                <a:lumMod val="60000"/>
                <a:lumOff val="40000"/>
              </a:schemeClr>
            </a:solidFill>
            <a:miter lim="800000"/>
            <a:headEnd/>
            <a:tailEnd/>
          </a:ln>
        </p:spPr>
        <p:txBody>
          <a:bodyPr wrap="none">
            <a:spAutoFit/>
          </a:bodyPr>
          <a:lstStyle/>
          <a:p>
            <a:pPr fontAlgn="auto">
              <a:spcBef>
                <a:spcPts val="0"/>
              </a:spcBef>
              <a:spcAft>
                <a:spcPts val="0"/>
              </a:spcAft>
              <a:defRPr/>
            </a:pPr>
            <a:r>
              <a:rPr lang="it-IT" sz="1600" b="1" dirty="0">
                <a:latin typeface="+mn-lt"/>
                <a:ea typeface="+mn-ea"/>
                <a:cs typeface="+mn-cs"/>
              </a:rPr>
              <a:t>MALATTIE CAUSATE DA ALTERAZIONI </a:t>
            </a:r>
            <a:r>
              <a:rPr lang="it-IT" sz="1600" b="1" dirty="0" err="1">
                <a:latin typeface="+mn-lt"/>
                <a:ea typeface="+mn-ea"/>
                <a:cs typeface="+mn-cs"/>
              </a:rPr>
              <a:t>DI</a:t>
            </a:r>
            <a:r>
              <a:rPr lang="it-IT" sz="1600" b="1" dirty="0">
                <a:latin typeface="+mn-lt"/>
                <a:ea typeface="+mn-ea"/>
                <a:cs typeface="+mn-cs"/>
              </a:rPr>
              <a:t> GENI CODIFICANTI PER</a:t>
            </a:r>
          </a:p>
          <a:p>
            <a:pPr fontAlgn="auto">
              <a:spcBef>
                <a:spcPts val="0"/>
              </a:spcBef>
              <a:spcAft>
                <a:spcPts val="0"/>
              </a:spcAft>
              <a:defRPr/>
            </a:pPr>
            <a:r>
              <a:rPr lang="it-IT" sz="1600" b="1" dirty="0">
                <a:latin typeface="+mn-lt"/>
                <a:ea typeface="+mn-ea"/>
                <a:cs typeface="+mn-cs"/>
              </a:rPr>
              <a:t>TRASPORTATORI ABC (“ATP-BINDING CASSETTE”)</a:t>
            </a:r>
          </a:p>
        </p:txBody>
      </p:sp>
    </p:spTree>
    <p:extLst>
      <p:ext uri="{BB962C8B-B14F-4D97-AF65-F5344CB8AC3E}">
        <p14:creationId xmlns:p14="http://schemas.microsoft.com/office/powerpoint/2010/main" val="3885620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05"/>
                                        </p:tgtEl>
                                        <p:attrNameLst>
                                          <p:attrName>style.visibility</p:attrName>
                                        </p:attrNameLst>
                                      </p:cBhvr>
                                      <p:to>
                                        <p:strVal val="visible"/>
                                      </p:to>
                                    </p:set>
                                    <p:anim calcmode="lin" valueType="num">
                                      <p:cBhvr additive="base">
                                        <p:cTn id="7" dur="500" fill="hold"/>
                                        <p:tgtEl>
                                          <p:spTgt spid="106505"/>
                                        </p:tgtEl>
                                        <p:attrNameLst>
                                          <p:attrName>ppt_x</p:attrName>
                                        </p:attrNameLst>
                                      </p:cBhvr>
                                      <p:tavLst>
                                        <p:tav tm="0">
                                          <p:val>
                                            <p:strVal val="#ppt_x"/>
                                          </p:val>
                                        </p:tav>
                                        <p:tav tm="100000">
                                          <p:val>
                                            <p:strVal val="#ppt_x"/>
                                          </p:val>
                                        </p:tav>
                                      </p:tavLst>
                                    </p:anim>
                                    <p:anim calcmode="lin" valueType="num">
                                      <p:cBhvr additive="base">
                                        <p:cTn id="8" dur="500" fill="hold"/>
                                        <p:tgtEl>
                                          <p:spTgt spid="1065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6499"/>
                                        </p:tgtEl>
                                        <p:attrNameLst>
                                          <p:attrName>style.visibility</p:attrName>
                                        </p:attrNameLst>
                                      </p:cBhvr>
                                      <p:to>
                                        <p:strVal val="visible"/>
                                      </p:to>
                                    </p:set>
                                    <p:anim calcmode="lin" valueType="num">
                                      <p:cBhvr additive="base">
                                        <p:cTn id="13" dur="500" fill="hold"/>
                                        <p:tgtEl>
                                          <p:spTgt spid="106499"/>
                                        </p:tgtEl>
                                        <p:attrNameLst>
                                          <p:attrName>ppt_x</p:attrName>
                                        </p:attrNameLst>
                                      </p:cBhvr>
                                      <p:tavLst>
                                        <p:tav tm="0">
                                          <p:val>
                                            <p:strVal val="#ppt_x"/>
                                          </p:val>
                                        </p:tav>
                                        <p:tav tm="100000">
                                          <p:val>
                                            <p:strVal val="#ppt_x"/>
                                          </p:val>
                                        </p:tav>
                                      </p:tavLst>
                                    </p:anim>
                                    <p:anim calcmode="lin" valueType="num">
                                      <p:cBhvr additive="base">
                                        <p:cTn id="14" dur="500" fill="hold"/>
                                        <p:tgtEl>
                                          <p:spTgt spid="1064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504"/>
                                        </p:tgtEl>
                                        <p:attrNameLst>
                                          <p:attrName>style.visibility</p:attrName>
                                        </p:attrNameLst>
                                      </p:cBhvr>
                                      <p:to>
                                        <p:strVal val="visible"/>
                                      </p:to>
                                    </p:set>
                                    <p:anim calcmode="lin" valueType="num">
                                      <p:cBhvr additive="base">
                                        <p:cTn id="19" dur="500" fill="hold"/>
                                        <p:tgtEl>
                                          <p:spTgt spid="106504"/>
                                        </p:tgtEl>
                                        <p:attrNameLst>
                                          <p:attrName>ppt_x</p:attrName>
                                        </p:attrNameLst>
                                      </p:cBhvr>
                                      <p:tavLst>
                                        <p:tav tm="0">
                                          <p:val>
                                            <p:strVal val="#ppt_x"/>
                                          </p:val>
                                        </p:tav>
                                        <p:tav tm="100000">
                                          <p:val>
                                            <p:strVal val="#ppt_x"/>
                                          </p:val>
                                        </p:tav>
                                      </p:tavLst>
                                    </p:anim>
                                    <p:anim calcmode="lin" valueType="num">
                                      <p:cBhvr additive="base">
                                        <p:cTn id="20" dur="500" fill="hold"/>
                                        <p:tgtEl>
                                          <p:spTgt spid="1065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4" grpId="0"/>
      <p:bldP spid="10650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900113" y="333375"/>
            <a:ext cx="7632700" cy="3095625"/>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pic>
        <p:nvPicPr>
          <p:cNvPr id="67587" name="Picture 3" descr="SUR K chann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33375"/>
            <a:ext cx="6119812"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4"/>
          <p:cNvSpPr>
            <a:spLocks noChangeArrowheads="1"/>
          </p:cNvSpPr>
          <p:nvPr/>
        </p:nvSpPr>
        <p:spPr bwMode="auto">
          <a:xfrm>
            <a:off x="1042988" y="2276475"/>
            <a:ext cx="6408737" cy="1008063"/>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sp>
        <p:nvSpPr>
          <p:cNvPr id="67589" name="Text Box 5"/>
          <p:cNvSpPr txBox="1">
            <a:spLocks noChangeArrowheads="1"/>
          </p:cNvSpPr>
          <p:nvPr/>
        </p:nvSpPr>
        <p:spPr bwMode="auto">
          <a:xfrm>
            <a:off x="4500563" y="476250"/>
            <a:ext cx="877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i="1"/>
              <a:t>(ABCC8)</a:t>
            </a:r>
          </a:p>
        </p:txBody>
      </p:sp>
    </p:spTree>
    <p:extLst>
      <p:ext uri="{BB962C8B-B14F-4D97-AF65-F5344CB8AC3E}">
        <p14:creationId xmlns:p14="http://schemas.microsoft.com/office/powerpoint/2010/main" val="409096919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JCI05254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52513"/>
            <a:ext cx="8410575" cy="75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6"/>
          <p:cNvSpPr>
            <a:spLocks noChangeArrowheads="1"/>
          </p:cNvSpPr>
          <p:nvPr/>
        </p:nvSpPr>
        <p:spPr bwMode="auto">
          <a:xfrm>
            <a:off x="250825" y="4581525"/>
            <a:ext cx="8893175" cy="4535488"/>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sp>
        <p:nvSpPr>
          <p:cNvPr id="95239" name="Text Box 7"/>
          <p:cNvSpPr txBox="1">
            <a:spLocks noChangeArrowheads="1"/>
          </p:cNvSpPr>
          <p:nvPr/>
        </p:nvSpPr>
        <p:spPr bwMode="auto">
          <a:xfrm>
            <a:off x="4572000" y="5373688"/>
            <a:ext cx="2590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Sulfunilurea</a:t>
            </a:r>
          </a:p>
          <a:p>
            <a:r>
              <a:rPr lang="it-IT" b="1"/>
              <a:t>(tolbutamide, glibenclamide)</a:t>
            </a:r>
          </a:p>
        </p:txBody>
      </p:sp>
      <p:sp>
        <p:nvSpPr>
          <p:cNvPr id="95240" name="Line 8"/>
          <p:cNvSpPr>
            <a:spLocks noChangeShapeType="1"/>
          </p:cNvSpPr>
          <p:nvPr/>
        </p:nvSpPr>
        <p:spPr bwMode="auto">
          <a:xfrm flipV="1">
            <a:off x="5508625" y="3860800"/>
            <a:ext cx="144463" cy="1225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5241" name="Line 9"/>
          <p:cNvSpPr>
            <a:spLocks noChangeShapeType="1"/>
          </p:cNvSpPr>
          <p:nvPr/>
        </p:nvSpPr>
        <p:spPr bwMode="auto">
          <a:xfrm>
            <a:off x="5508625" y="3860800"/>
            <a:ext cx="2873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5242" name="Text Box 10"/>
          <p:cNvSpPr txBox="1">
            <a:spLocks noChangeArrowheads="1"/>
          </p:cNvSpPr>
          <p:nvPr/>
        </p:nvSpPr>
        <p:spPr bwMode="auto">
          <a:xfrm>
            <a:off x="5219700" y="378936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2400" b="1"/>
              <a:t>-</a:t>
            </a:r>
          </a:p>
        </p:txBody>
      </p:sp>
    </p:spTree>
    <p:extLst>
      <p:ext uri="{BB962C8B-B14F-4D97-AF65-F5344CB8AC3E}">
        <p14:creationId xmlns:p14="http://schemas.microsoft.com/office/powerpoint/2010/main" val="683193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9"/>
                                        </p:tgtEl>
                                        <p:attrNameLst>
                                          <p:attrName>style.visibility</p:attrName>
                                        </p:attrNameLst>
                                      </p:cBhvr>
                                      <p:to>
                                        <p:strVal val="visible"/>
                                      </p:to>
                                    </p:set>
                                    <p:anim calcmode="lin" valueType="num">
                                      <p:cBhvr additive="base">
                                        <p:cTn id="7" dur="500" fill="hold"/>
                                        <p:tgtEl>
                                          <p:spTgt spid="95239"/>
                                        </p:tgtEl>
                                        <p:attrNameLst>
                                          <p:attrName>ppt_x</p:attrName>
                                        </p:attrNameLst>
                                      </p:cBhvr>
                                      <p:tavLst>
                                        <p:tav tm="0">
                                          <p:val>
                                            <p:strVal val="#ppt_x"/>
                                          </p:val>
                                        </p:tav>
                                        <p:tav tm="100000">
                                          <p:val>
                                            <p:strVal val="#ppt_x"/>
                                          </p:val>
                                        </p:tav>
                                      </p:tavLst>
                                    </p:anim>
                                    <p:anim calcmode="lin" valueType="num">
                                      <p:cBhvr additive="base">
                                        <p:cTn id="8" dur="500" fill="hold"/>
                                        <p:tgtEl>
                                          <p:spTgt spid="952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5240"/>
                                        </p:tgtEl>
                                        <p:attrNameLst>
                                          <p:attrName>style.visibility</p:attrName>
                                        </p:attrNameLst>
                                      </p:cBhvr>
                                      <p:to>
                                        <p:strVal val="visible"/>
                                      </p:to>
                                    </p:set>
                                    <p:anim calcmode="lin" valueType="num">
                                      <p:cBhvr additive="base">
                                        <p:cTn id="11" dur="500" fill="hold"/>
                                        <p:tgtEl>
                                          <p:spTgt spid="95240"/>
                                        </p:tgtEl>
                                        <p:attrNameLst>
                                          <p:attrName>ppt_x</p:attrName>
                                        </p:attrNameLst>
                                      </p:cBhvr>
                                      <p:tavLst>
                                        <p:tav tm="0">
                                          <p:val>
                                            <p:strVal val="#ppt_x"/>
                                          </p:val>
                                        </p:tav>
                                        <p:tav tm="100000">
                                          <p:val>
                                            <p:strVal val="#ppt_x"/>
                                          </p:val>
                                        </p:tav>
                                      </p:tavLst>
                                    </p:anim>
                                    <p:anim calcmode="lin" valueType="num">
                                      <p:cBhvr additive="base">
                                        <p:cTn id="12" dur="500" fill="hold"/>
                                        <p:tgtEl>
                                          <p:spTgt spid="952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5242"/>
                                        </p:tgtEl>
                                        <p:attrNameLst>
                                          <p:attrName>style.visibility</p:attrName>
                                        </p:attrNameLst>
                                      </p:cBhvr>
                                      <p:to>
                                        <p:strVal val="visible"/>
                                      </p:to>
                                    </p:set>
                                    <p:anim calcmode="lin" valueType="num">
                                      <p:cBhvr additive="base">
                                        <p:cTn id="15" dur="500" fill="hold"/>
                                        <p:tgtEl>
                                          <p:spTgt spid="95242"/>
                                        </p:tgtEl>
                                        <p:attrNameLst>
                                          <p:attrName>ppt_x</p:attrName>
                                        </p:attrNameLst>
                                      </p:cBhvr>
                                      <p:tavLst>
                                        <p:tav tm="0">
                                          <p:val>
                                            <p:strVal val="#ppt_x"/>
                                          </p:val>
                                        </p:tav>
                                        <p:tav tm="100000">
                                          <p:val>
                                            <p:strVal val="#ppt_x"/>
                                          </p:val>
                                        </p:tav>
                                      </p:tavLst>
                                    </p:anim>
                                    <p:anim calcmode="lin" valueType="num">
                                      <p:cBhvr additive="base">
                                        <p:cTn id="16" dur="500" fill="hold"/>
                                        <p:tgtEl>
                                          <p:spTgt spid="952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241"/>
                                        </p:tgtEl>
                                        <p:attrNameLst>
                                          <p:attrName>style.visibility</p:attrName>
                                        </p:attrNameLst>
                                      </p:cBhvr>
                                      <p:to>
                                        <p:strVal val="visible"/>
                                      </p:to>
                                    </p:set>
                                    <p:anim calcmode="lin" valueType="num">
                                      <p:cBhvr additive="base">
                                        <p:cTn id="19" dur="500" fill="hold"/>
                                        <p:tgtEl>
                                          <p:spTgt spid="95241"/>
                                        </p:tgtEl>
                                        <p:attrNameLst>
                                          <p:attrName>ppt_x</p:attrName>
                                        </p:attrNameLst>
                                      </p:cBhvr>
                                      <p:tavLst>
                                        <p:tav tm="0">
                                          <p:val>
                                            <p:strVal val="#ppt_x"/>
                                          </p:val>
                                        </p:tav>
                                        <p:tav tm="100000">
                                          <p:val>
                                            <p:strVal val="#ppt_x"/>
                                          </p:val>
                                        </p:tav>
                                      </p:tavLst>
                                    </p:anim>
                                    <p:anim calcmode="lin" valueType="num">
                                      <p:cBhvr additive="base">
                                        <p:cTn id="20" dur="500" fill="hold"/>
                                        <p:tgtEl>
                                          <p:spTgt spid="952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p:bldP spid="95240" grpId="0" animBg="1"/>
      <p:bldP spid="95241" grpId="0" animBg="1"/>
      <p:bldP spid="9524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9" descr="JCI05254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55775"/>
            <a:ext cx="8410575" cy="75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10"/>
          <p:cNvSpPr>
            <a:spLocks noChangeArrowheads="1"/>
          </p:cNvSpPr>
          <p:nvPr/>
        </p:nvSpPr>
        <p:spPr bwMode="auto">
          <a:xfrm>
            <a:off x="611188" y="-1971675"/>
            <a:ext cx="8064500" cy="3816350"/>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spTree>
    <p:extLst>
      <p:ext uri="{BB962C8B-B14F-4D97-AF65-F5344CB8AC3E}">
        <p14:creationId xmlns:p14="http://schemas.microsoft.com/office/powerpoint/2010/main" val="32246882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2195513" y="1773238"/>
            <a:ext cx="3529012" cy="3024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8435" name="Line 6"/>
          <p:cNvSpPr>
            <a:spLocks noChangeShapeType="1"/>
          </p:cNvSpPr>
          <p:nvPr/>
        </p:nvSpPr>
        <p:spPr bwMode="auto">
          <a:xfrm flipV="1">
            <a:off x="5724525" y="1557338"/>
            <a:ext cx="86360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1" name="Text Box 7"/>
          <p:cNvSpPr txBox="1">
            <a:spLocks noChangeArrowheads="1"/>
          </p:cNvSpPr>
          <p:nvPr/>
        </p:nvSpPr>
        <p:spPr bwMode="auto">
          <a:xfrm>
            <a:off x="5292725" y="981075"/>
            <a:ext cx="3482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1. Membrana plasmatica</a:t>
            </a:r>
          </a:p>
          <a:p>
            <a:r>
              <a:rPr lang="it-IT"/>
              <a:t>(inducono alterazioni della permeabilità)</a:t>
            </a:r>
          </a:p>
        </p:txBody>
      </p:sp>
      <p:sp>
        <p:nvSpPr>
          <p:cNvPr id="93192" name="Oval 8"/>
          <p:cNvSpPr>
            <a:spLocks noChangeArrowheads="1"/>
          </p:cNvSpPr>
          <p:nvPr/>
        </p:nvSpPr>
        <p:spPr bwMode="auto">
          <a:xfrm>
            <a:off x="3132138" y="2852738"/>
            <a:ext cx="431800" cy="431800"/>
          </a:xfrm>
          <a:prstGeom prst="ellipse">
            <a:avLst/>
          </a:prstGeom>
          <a:solidFill>
            <a:schemeClr val="bg1"/>
          </a:solidFill>
          <a:ln w="9525">
            <a:solidFill>
              <a:schemeClr val="tx1"/>
            </a:solidFill>
            <a:round/>
            <a:headEnd/>
            <a:tailEnd/>
          </a:ln>
        </p:spPr>
        <p:txBody>
          <a:bodyPr wrap="none" anchor="ctr"/>
          <a:lstStyle/>
          <a:p>
            <a:endParaRPr lang="it-IT">
              <a:latin typeface="Calibri" charset="0"/>
            </a:endParaRPr>
          </a:p>
        </p:txBody>
      </p:sp>
      <p:sp>
        <p:nvSpPr>
          <p:cNvPr id="93193" name="AutoShape 9"/>
          <p:cNvSpPr>
            <a:spLocks noChangeArrowheads="1"/>
          </p:cNvSpPr>
          <p:nvPr/>
        </p:nvSpPr>
        <p:spPr bwMode="auto">
          <a:xfrm rot="10800000">
            <a:off x="2195513" y="2852738"/>
            <a:ext cx="360362" cy="504825"/>
          </a:xfrm>
          <a:prstGeom prst="moon">
            <a:avLst>
              <a:gd name="adj" fmla="val 87500"/>
            </a:avLst>
          </a:prstGeom>
          <a:solidFill>
            <a:schemeClr val="bg1"/>
          </a:solidFill>
          <a:ln w="9525">
            <a:solidFill>
              <a:schemeClr val="tx1"/>
            </a:solidFill>
            <a:miter lim="800000"/>
            <a:headEnd/>
            <a:tailEnd/>
          </a:ln>
        </p:spPr>
        <p:txBody>
          <a:bodyPr wrap="none" anchor="ctr"/>
          <a:lstStyle/>
          <a:p>
            <a:endParaRPr lang="it-IT">
              <a:latin typeface="Calibri" charset="0"/>
            </a:endParaRPr>
          </a:p>
        </p:txBody>
      </p:sp>
      <p:sp>
        <p:nvSpPr>
          <p:cNvPr id="93194" name="Line 10"/>
          <p:cNvSpPr>
            <a:spLocks noChangeShapeType="1"/>
          </p:cNvSpPr>
          <p:nvPr/>
        </p:nvSpPr>
        <p:spPr bwMode="auto">
          <a:xfrm flipH="1">
            <a:off x="2700338" y="3068638"/>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3195" name="Line 11"/>
          <p:cNvSpPr>
            <a:spLocks noChangeShapeType="1"/>
          </p:cNvSpPr>
          <p:nvPr/>
        </p:nvSpPr>
        <p:spPr bwMode="auto">
          <a:xfrm>
            <a:off x="2195513" y="2852738"/>
            <a:ext cx="0" cy="504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6" name="Line 12"/>
          <p:cNvSpPr>
            <a:spLocks noChangeShapeType="1"/>
          </p:cNvSpPr>
          <p:nvPr/>
        </p:nvSpPr>
        <p:spPr bwMode="auto">
          <a:xfrm>
            <a:off x="2214563" y="29972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7" name="Line 13"/>
          <p:cNvSpPr>
            <a:spLocks noChangeShapeType="1"/>
          </p:cNvSpPr>
          <p:nvPr/>
        </p:nvSpPr>
        <p:spPr bwMode="auto">
          <a:xfrm flipH="1" flipV="1">
            <a:off x="1835150" y="1557338"/>
            <a:ext cx="1008063"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8" name="Text Box 14"/>
          <p:cNvSpPr txBox="1">
            <a:spLocks noChangeArrowheads="1"/>
          </p:cNvSpPr>
          <p:nvPr/>
        </p:nvSpPr>
        <p:spPr bwMode="auto">
          <a:xfrm>
            <a:off x="179388" y="1052513"/>
            <a:ext cx="4381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2. Componenti dell</a:t>
            </a:r>
            <a:r>
              <a:rPr lang="ja-JP" altLang="it-IT"/>
              <a:t>’</a:t>
            </a:r>
            <a:r>
              <a:rPr lang="it-IT"/>
              <a:t>apparato vescicolare</a:t>
            </a:r>
          </a:p>
          <a:p>
            <a:r>
              <a:rPr lang="it-IT"/>
              <a:t>(inibiscono fusione vescicole membrana plasmatica)</a:t>
            </a:r>
          </a:p>
        </p:txBody>
      </p:sp>
      <p:sp>
        <p:nvSpPr>
          <p:cNvPr id="93199" name="Oval 15"/>
          <p:cNvSpPr>
            <a:spLocks noChangeArrowheads="1"/>
          </p:cNvSpPr>
          <p:nvPr/>
        </p:nvSpPr>
        <p:spPr bwMode="auto">
          <a:xfrm>
            <a:off x="5003800" y="4292600"/>
            <a:ext cx="144463" cy="144463"/>
          </a:xfrm>
          <a:prstGeom prst="ellipse">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93200" name="Oval 16"/>
          <p:cNvSpPr>
            <a:spLocks noChangeArrowheads="1"/>
          </p:cNvSpPr>
          <p:nvPr/>
        </p:nvSpPr>
        <p:spPr bwMode="auto">
          <a:xfrm>
            <a:off x="4572000" y="4365625"/>
            <a:ext cx="144463" cy="142875"/>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93201" name="Oval 17"/>
          <p:cNvSpPr>
            <a:spLocks noChangeArrowheads="1"/>
          </p:cNvSpPr>
          <p:nvPr/>
        </p:nvSpPr>
        <p:spPr bwMode="auto">
          <a:xfrm>
            <a:off x="4787900" y="4221163"/>
            <a:ext cx="144463" cy="142875"/>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93203" name="AutoShape 19"/>
          <p:cNvSpPr>
            <a:spLocks noChangeArrowheads="1"/>
          </p:cNvSpPr>
          <p:nvPr/>
        </p:nvSpPr>
        <p:spPr bwMode="auto">
          <a:xfrm rot="5268304">
            <a:off x="4777582" y="4807743"/>
            <a:ext cx="203200" cy="182563"/>
          </a:xfrm>
          <a:prstGeom prst="moon">
            <a:avLst>
              <a:gd name="adj" fmla="val 50000"/>
            </a:avLst>
          </a:prstGeom>
          <a:solidFill>
            <a:srgbClr val="FF0000"/>
          </a:solidFill>
          <a:ln w="9525">
            <a:solidFill>
              <a:schemeClr val="tx1"/>
            </a:solidFill>
            <a:miter lim="800000"/>
            <a:headEnd/>
            <a:tailEnd/>
          </a:ln>
        </p:spPr>
        <p:txBody>
          <a:bodyPr wrap="none" anchor="ctr"/>
          <a:lstStyle/>
          <a:p>
            <a:endParaRPr lang="it-IT">
              <a:latin typeface="Calibri" charset="0"/>
            </a:endParaRPr>
          </a:p>
        </p:txBody>
      </p:sp>
      <p:sp>
        <p:nvSpPr>
          <p:cNvPr id="93204" name="Line 20"/>
          <p:cNvSpPr>
            <a:spLocks noChangeShapeType="1"/>
          </p:cNvSpPr>
          <p:nvPr/>
        </p:nvSpPr>
        <p:spPr bwMode="auto">
          <a:xfrm>
            <a:off x="4876800" y="4573588"/>
            <a:ext cx="0" cy="2873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5" name="Line 21"/>
          <p:cNvSpPr>
            <a:spLocks noChangeShapeType="1"/>
          </p:cNvSpPr>
          <p:nvPr/>
        </p:nvSpPr>
        <p:spPr bwMode="auto">
          <a:xfrm>
            <a:off x="5076825" y="4437063"/>
            <a:ext cx="358775"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6" name="Text Box 22"/>
          <p:cNvSpPr txBox="1">
            <a:spLocks noChangeArrowheads="1"/>
          </p:cNvSpPr>
          <p:nvPr/>
        </p:nvSpPr>
        <p:spPr bwMode="auto">
          <a:xfrm>
            <a:off x="4427538" y="5589588"/>
            <a:ext cx="4632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a:t>3. Componenti di vie di trasduzione del segnale</a:t>
            </a:r>
          </a:p>
          <a:p>
            <a:pPr algn="ctr"/>
            <a:r>
              <a:rPr lang="it-IT"/>
              <a:t>(inibizione o attivazione della trasduzione del segnale)</a:t>
            </a:r>
          </a:p>
        </p:txBody>
      </p:sp>
      <p:sp>
        <p:nvSpPr>
          <p:cNvPr id="93207" name="Line 23"/>
          <p:cNvSpPr>
            <a:spLocks noChangeShapeType="1"/>
          </p:cNvSpPr>
          <p:nvPr/>
        </p:nvSpPr>
        <p:spPr bwMode="auto">
          <a:xfrm flipV="1">
            <a:off x="2268538" y="4076700"/>
            <a:ext cx="71437" cy="5048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8" name="Line 24"/>
          <p:cNvSpPr>
            <a:spLocks noChangeShapeType="1"/>
          </p:cNvSpPr>
          <p:nvPr/>
        </p:nvSpPr>
        <p:spPr bwMode="auto">
          <a:xfrm flipV="1">
            <a:off x="2268538" y="4149725"/>
            <a:ext cx="574675" cy="1428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9" name="Line 25"/>
          <p:cNvSpPr>
            <a:spLocks noChangeShapeType="1"/>
          </p:cNvSpPr>
          <p:nvPr/>
        </p:nvSpPr>
        <p:spPr bwMode="auto">
          <a:xfrm flipH="1">
            <a:off x="2268538" y="4076700"/>
            <a:ext cx="215900" cy="5762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0" name="Line 26"/>
          <p:cNvSpPr>
            <a:spLocks noChangeShapeType="1"/>
          </p:cNvSpPr>
          <p:nvPr/>
        </p:nvSpPr>
        <p:spPr bwMode="auto">
          <a:xfrm flipH="1">
            <a:off x="2339975" y="4149725"/>
            <a:ext cx="215900" cy="5032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1" name="Line 27"/>
          <p:cNvSpPr>
            <a:spLocks noChangeShapeType="1"/>
          </p:cNvSpPr>
          <p:nvPr/>
        </p:nvSpPr>
        <p:spPr bwMode="auto">
          <a:xfrm flipV="1">
            <a:off x="2411413" y="4437063"/>
            <a:ext cx="936625" cy="2159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2" name="Line 28"/>
          <p:cNvSpPr>
            <a:spLocks noChangeShapeType="1"/>
          </p:cNvSpPr>
          <p:nvPr/>
        </p:nvSpPr>
        <p:spPr bwMode="auto">
          <a:xfrm flipV="1">
            <a:off x="2411413" y="4149725"/>
            <a:ext cx="865187" cy="5032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3" name="Line 29"/>
          <p:cNvSpPr>
            <a:spLocks noChangeShapeType="1"/>
          </p:cNvSpPr>
          <p:nvPr/>
        </p:nvSpPr>
        <p:spPr bwMode="auto">
          <a:xfrm>
            <a:off x="2484438" y="4292600"/>
            <a:ext cx="86360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4" name="Line 30"/>
          <p:cNvSpPr>
            <a:spLocks noChangeShapeType="1"/>
          </p:cNvSpPr>
          <p:nvPr/>
        </p:nvSpPr>
        <p:spPr bwMode="auto">
          <a:xfrm flipH="1">
            <a:off x="1619250" y="4724400"/>
            <a:ext cx="720725"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5" name="Text Box 31"/>
          <p:cNvSpPr txBox="1">
            <a:spLocks noChangeArrowheads="1"/>
          </p:cNvSpPr>
          <p:nvPr/>
        </p:nvSpPr>
        <p:spPr bwMode="auto">
          <a:xfrm>
            <a:off x="808038" y="5735638"/>
            <a:ext cx="2797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4. Componenti del citoscheletro</a:t>
            </a:r>
          </a:p>
        </p:txBody>
      </p:sp>
      <p:sp>
        <p:nvSpPr>
          <p:cNvPr id="18460" name="Text Box 32"/>
          <p:cNvSpPr txBox="1">
            <a:spLocks noChangeArrowheads="1"/>
          </p:cNvSpPr>
          <p:nvPr/>
        </p:nvSpPr>
        <p:spPr bwMode="auto">
          <a:xfrm>
            <a:off x="250825" y="188913"/>
            <a:ext cx="7005638" cy="369887"/>
          </a:xfrm>
          <a:prstGeom prst="rect">
            <a:avLst/>
          </a:prstGeom>
          <a:solidFill>
            <a:srgbClr val="B9CDE5"/>
          </a:solidFill>
          <a:ln w="9525">
            <a:solidFill>
              <a:srgbClr val="4F81BD"/>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Tossine batteriche inducono danno cellulare con diversi meccanismi</a:t>
            </a:r>
          </a:p>
        </p:txBody>
      </p:sp>
    </p:spTree>
    <p:extLst>
      <p:ext uri="{BB962C8B-B14F-4D97-AF65-F5344CB8AC3E}">
        <p14:creationId xmlns:p14="http://schemas.microsoft.com/office/powerpoint/2010/main" val="579557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 calcmode="lin" valueType="num">
                                      <p:cBhvr additive="base">
                                        <p:cTn id="7" dur="500" fill="hold"/>
                                        <p:tgtEl>
                                          <p:spTgt spid="93191"/>
                                        </p:tgtEl>
                                        <p:attrNameLst>
                                          <p:attrName>ppt_x</p:attrName>
                                        </p:attrNameLst>
                                      </p:cBhvr>
                                      <p:tavLst>
                                        <p:tav tm="0">
                                          <p:val>
                                            <p:strVal val="#ppt_x"/>
                                          </p:val>
                                        </p:tav>
                                        <p:tav tm="100000">
                                          <p:val>
                                            <p:strVal val="#ppt_x"/>
                                          </p:val>
                                        </p:tav>
                                      </p:tavLst>
                                    </p:anim>
                                    <p:anim calcmode="lin" valueType="num">
                                      <p:cBhvr additive="base">
                                        <p:cTn id="8" dur="500" fill="hold"/>
                                        <p:tgtEl>
                                          <p:spTgt spid="931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92"/>
                                        </p:tgtEl>
                                        <p:attrNameLst>
                                          <p:attrName>style.visibility</p:attrName>
                                        </p:attrNameLst>
                                      </p:cBhvr>
                                      <p:to>
                                        <p:strVal val="visible"/>
                                      </p:to>
                                    </p:set>
                                    <p:anim calcmode="lin" valueType="num">
                                      <p:cBhvr additive="base">
                                        <p:cTn id="13" dur="500" fill="hold"/>
                                        <p:tgtEl>
                                          <p:spTgt spid="93192"/>
                                        </p:tgtEl>
                                        <p:attrNameLst>
                                          <p:attrName>ppt_x</p:attrName>
                                        </p:attrNameLst>
                                      </p:cBhvr>
                                      <p:tavLst>
                                        <p:tav tm="0">
                                          <p:val>
                                            <p:strVal val="#ppt_x"/>
                                          </p:val>
                                        </p:tav>
                                        <p:tav tm="100000">
                                          <p:val>
                                            <p:strVal val="#ppt_x"/>
                                          </p:val>
                                        </p:tav>
                                      </p:tavLst>
                                    </p:anim>
                                    <p:anim calcmode="lin" valueType="num">
                                      <p:cBhvr additive="base">
                                        <p:cTn id="14" dur="500" fill="hold"/>
                                        <p:tgtEl>
                                          <p:spTgt spid="9319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3193"/>
                                        </p:tgtEl>
                                        <p:attrNameLst>
                                          <p:attrName>style.visibility</p:attrName>
                                        </p:attrNameLst>
                                      </p:cBhvr>
                                      <p:to>
                                        <p:strVal val="visible"/>
                                      </p:to>
                                    </p:set>
                                    <p:anim calcmode="lin" valueType="num">
                                      <p:cBhvr additive="base">
                                        <p:cTn id="17" dur="500" fill="hold"/>
                                        <p:tgtEl>
                                          <p:spTgt spid="93193"/>
                                        </p:tgtEl>
                                        <p:attrNameLst>
                                          <p:attrName>ppt_x</p:attrName>
                                        </p:attrNameLst>
                                      </p:cBhvr>
                                      <p:tavLst>
                                        <p:tav tm="0">
                                          <p:val>
                                            <p:strVal val="#ppt_x"/>
                                          </p:val>
                                        </p:tav>
                                        <p:tav tm="100000">
                                          <p:val>
                                            <p:strVal val="#ppt_x"/>
                                          </p:val>
                                        </p:tav>
                                      </p:tavLst>
                                    </p:anim>
                                    <p:anim calcmode="lin" valueType="num">
                                      <p:cBhvr additive="base">
                                        <p:cTn id="18" dur="500" fill="hold"/>
                                        <p:tgtEl>
                                          <p:spTgt spid="9319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3194"/>
                                        </p:tgtEl>
                                        <p:attrNameLst>
                                          <p:attrName>style.visibility</p:attrName>
                                        </p:attrNameLst>
                                      </p:cBhvr>
                                      <p:to>
                                        <p:strVal val="visible"/>
                                      </p:to>
                                    </p:set>
                                    <p:anim calcmode="lin" valueType="num">
                                      <p:cBhvr additive="base">
                                        <p:cTn id="21" dur="500" fill="hold"/>
                                        <p:tgtEl>
                                          <p:spTgt spid="93194"/>
                                        </p:tgtEl>
                                        <p:attrNameLst>
                                          <p:attrName>ppt_x</p:attrName>
                                        </p:attrNameLst>
                                      </p:cBhvr>
                                      <p:tavLst>
                                        <p:tav tm="0">
                                          <p:val>
                                            <p:strVal val="#ppt_x"/>
                                          </p:val>
                                        </p:tav>
                                        <p:tav tm="100000">
                                          <p:val>
                                            <p:strVal val="#ppt_x"/>
                                          </p:val>
                                        </p:tav>
                                      </p:tavLst>
                                    </p:anim>
                                    <p:anim calcmode="lin" valueType="num">
                                      <p:cBhvr additive="base">
                                        <p:cTn id="22" dur="500" fill="hold"/>
                                        <p:tgtEl>
                                          <p:spTgt spid="9319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3195"/>
                                        </p:tgtEl>
                                        <p:attrNameLst>
                                          <p:attrName>style.visibility</p:attrName>
                                        </p:attrNameLst>
                                      </p:cBhvr>
                                      <p:to>
                                        <p:strVal val="visible"/>
                                      </p:to>
                                    </p:set>
                                    <p:anim calcmode="lin" valueType="num">
                                      <p:cBhvr additive="base">
                                        <p:cTn id="25" dur="500" fill="hold"/>
                                        <p:tgtEl>
                                          <p:spTgt spid="93195"/>
                                        </p:tgtEl>
                                        <p:attrNameLst>
                                          <p:attrName>ppt_x</p:attrName>
                                        </p:attrNameLst>
                                      </p:cBhvr>
                                      <p:tavLst>
                                        <p:tav tm="0">
                                          <p:val>
                                            <p:strVal val="#ppt_x"/>
                                          </p:val>
                                        </p:tav>
                                        <p:tav tm="100000">
                                          <p:val>
                                            <p:strVal val="#ppt_x"/>
                                          </p:val>
                                        </p:tav>
                                      </p:tavLst>
                                    </p:anim>
                                    <p:anim calcmode="lin" valueType="num">
                                      <p:cBhvr additive="base">
                                        <p:cTn id="26" dur="500" fill="hold"/>
                                        <p:tgtEl>
                                          <p:spTgt spid="9319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3196"/>
                                        </p:tgtEl>
                                        <p:attrNameLst>
                                          <p:attrName>style.visibility</p:attrName>
                                        </p:attrNameLst>
                                      </p:cBhvr>
                                      <p:to>
                                        <p:strVal val="visible"/>
                                      </p:to>
                                    </p:set>
                                    <p:anim calcmode="lin" valueType="num">
                                      <p:cBhvr additive="base">
                                        <p:cTn id="29" dur="500" fill="hold"/>
                                        <p:tgtEl>
                                          <p:spTgt spid="93196"/>
                                        </p:tgtEl>
                                        <p:attrNameLst>
                                          <p:attrName>ppt_x</p:attrName>
                                        </p:attrNameLst>
                                      </p:cBhvr>
                                      <p:tavLst>
                                        <p:tav tm="0">
                                          <p:val>
                                            <p:strVal val="#ppt_x"/>
                                          </p:val>
                                        </p:tav>
                                        <p:tav tm="100000">
                                          <p:val>
                                            <p:strVal val="#ppt_x"/>
                                          </p:val>
                                        </p:tav>
                                      </p:tavLst>
                                    </p:anim>
                                    <p:anim calcmode="lin" valueType="num">
                                      <p:cBhvr additive="base">
                                        <p:cTn id="30" dur="500" fill="hold"/>
                                        <p:tgtEl>
                                          <p:spTgt spid="9319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3197"/>
                                        </p:tgtEl>
                                        <p:attrNameLst>
                                          <p:attrName>style.visibility</p:attrName>
                                        </p:attrNameLst>
                                      </p:cBhvr>
                                      <p:to>
                                        <p:strVal val="visible"/>
                                      </p:to>
                                    </p:set>
                                    <p:anim calcmode="lin" valueType="num">
                                      <p:cBhvr additive="base">
                                        <p:cTn id="33" dur="500" fill="hold"/>
                                        <p:tgtEl>
                                          <p:spTgt spid="93197"/>
                                        </p:tgtEl>
                                        <p:attrNameLst>
                                          <p:attrName>ppt_x</p:attrName>
                                        </p:attrNameLst>
                                      </p:cBhvr>
                                      <p:tavLst>
                                        <p:tav tm="0">
                                          <p:val>
                                            <p:strVal val="#ppt_x"/>
                                          </p:val>
                                        </p:tav>
                                        <p:tav tm="100000">
                                          <p:val>
                                            <p:strVal val="#ppt_x"/>
                                          </p:val>
                                        </p:tav>
                                      </p:tavLst>
                                    </p:anim>
                                    <p:anim calcmode="lin" valueType="num">
                                      <p:cBhvr additive="base">
                                        <p:cTn id="34" dur="500" fill="hold"/>
                                        <p:tgtEl>
                                          <p:spTgt spid="9319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3198"/>
                                        </p:tgtEl>
                                        <p:attrNameLst>
                                          <p:attrName>style.visibility</p:attrName>
                                        </p:attrNameLst>
                                      </p:cBhvr>
                                      <p:to>
                                        <p:strVal val="visible"/>
                                      </p:to>
                                    </p:set>
                                    <p:anim calcmode="lin" valueType="num">
                                      <p:cBhvr additive="base">
                                        <p:cTn id="37" dur="500" fill="hold"/>
                                        <p:tgtEl>
                                          <p:spTgt spid="93198"/>
                                        </p:tgtEl>
                                        <p:attrNameLst>
                                          <p:attrName>ppt_x</p:attrName>
                                        </p:attrNameLst>
                                      </p:cBhvr>
                                      <p:tavLst>
                                        <p:tav tm="0">
                                          <p:val>
                                            <p:strVal val="#ppt_x"/>
                                          </p:val>
                                        </p:tav>
                                        <p:tav tm="100000">
                                          <p:val>
                                            <p:strVal val="#ppt_x"/>
                                          </p:val>
                                        </p:tav>
                                      </p:tavLst>
                                    </p:anim>
                                    <p:anim calcmode="lin" valueType="num">
                                      <p:cBhvr additive="base">
                                        <p:cTn id="38" dur="500" fill="hold"/>
                                        <p:tgtEl>
                                          <p:spTgt spid="9319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99"/>
                                        </p:tgtEl>
                                        <p:attrNameLst>
                                          <p:attrName>style.visibility</p:attrName>
                                        </p:attrNameLst>
                                      </p:cBhvr>
                                      <p:to>
                                        <p:strVal val="visible"/>
                                      </p:to>
                                    </p:set>
                                    <p:anim calcmode="lin" valueType="num">
                                      <p:cBhvr additive="base">
                                        <p:cTn id="43" dur="500" fill="hold"/>
                                        <p:tgtEl>
                                          <p:spTgt spid="93199"/>
                                        </p:tgtEl>
                                        <p:attrNameLst>
                                          <p:attrName>ppt_x</p:attrName>
                                        </p:attrNameLst>
                                      </p:cBhvr>
                                      <p:tavLst>
                                        <p:tav tm="0">
                                          <p:val>
                                            <p:strVal val="#ppt_x"/>
                                          </p:val>
                                        </p:tav>
                                        <p:tav tm="100000">
                                          <p:val>
                                            <p:strVal val="#ppt_x"/>
                                          </p:val>
                                        </p:tav>
                                      </p:tavLst>
                                    </p:anim>
                                    <p:anim calcmode="lin" valueType="num">
                                      <p:cBhvr additive="base">
                                        <p:cTn id="44" dur="500" fill="hold"/>
                                        <p:tgtEl>
                                          <p:spTgt spid="9319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3200"/>
                                        </p:tgtEl>
                                        <p:attrNameLst>
                                          <p:attrName>style.visibility</p:attrName>
                                        </p:attrNameLst>
                                      </p:cBhvr>
                                      <p:to>
                                        <p:strVal val="visible"/>
                                      </p:to>
                                    </p:set>
                                    <p:anim calcmode="lin" valueType="num">
                                      <p:cBhvr additive="base">
                                        <p:cTn id="47" dur="500" fill="hold"/>
                                        <p:tgtEl>
                                          <p:spTgt spid="93200"/>
                                        </p:tgtEl>
                                        <p:attrNameLst>
                                          <p:attrName>ppt_x</p:attrName>
                                        </p:attrNameLst>
                                      </p:cBhvr>
                                      <p:tavLst>
                                        <p:tav tm="0">
                                          <p:val>
                                            <p:strVal val="#ppt_x"/>
                                          </p:val>
                                        </p:tav>
                                        <p:tav tm="100000">
                                          <p:val>
                                            <p:strVal val="#ppt_x"/>
                                          </p:val>
                                        </p:tav>
                                      </p:tavLst>
                                    </p:anim>
                                    <p:anim calcmode="lin" valueType="num">
                                      <p:cBhvr additive="base">
                                        <p:cTn id="48" dur="500" fill="hold"/>
                                        <p:tgtEl>
                                          <p:spTgt spid="9320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3201"/>
                                        </p:tgtEl>
                                        <p:attrNameLst>
                                          <p:attrName>style.visibility</p:attrName>
                                        </p:attrNameLst>
                                      </p:cBhvr>
                                      <p:to>
                                        <p:strVal val="visible"/>
                                      </p:to>
                                    </p:set>
                                    <p:anim calcmode="lin" valueType="num">
                                      <p:cBhvr additive="base">
                                        <p:cTn id="51" dur="500" fill="hold"/>
                                        <p:tgtEl>
                                          <p:spTgt spid="93201"/>
                                        </p:tgtEl>
                                        <p:attrNameLst>
                                          <p:attrName>ppt_x</p:attrName>
                                        </p:attrNameLst>
                                      </p:cBhvr>
                                      <p:tavLst>
                                        <p:tav tm="0">
                                          <p:val>
                                            <p:strVal val="#ppt_x"/>
                                          </p:val>
                                        </p:tav>
                                        <p:tav tm="100000">
                                          <p:val>
                                            <p:strVal val="#ppt_x"/>
                                          </p:val>
                                        </p:tav>
                                      </p:tavLst>
                                    </p:anim>
                                    <p:anim calcmode="lin" valueType="num">
                                      <p:cBhvr additive="base">
                                        <p:cTn id="52" dur="500" fill="hold"/>
                                        <p:tgtEl>
                                          <p:spTgt spid="9320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3203"/>
                                        </p:tgtEl>
                                        <p:attrNameLst>
                                          <p:attrName>style.visibility</p:attrName>
                                        </p:attrNameLst>
                                      </p:cBhvr>
                                      <p:to>
                                        <p:strVal val="visible"/>
                                      </p:to>
                                    </p:set>
                                    <p:anim calcmode="lin" valueType="num">
                                      <p:cBhvr additive="base">
                                        <p:cTn id="55" dur="500" fill="hold"/>
                                        <p:tgtEl>
                                          <p:spTgt spid="93203"/>
                                        </p:tgtEl>
                                        <p:attrNameLst>
                                          <p:attrName>ppt_x</p:attrName>
                                        </p:attrNameLst>
                                      </p:cBhvr>
                                      <p:tavLst>
                                        <p:tav tm="0">
                                          <p:val>
                                            <p:strVal val="#ppt_x"/>
                                          </p:val>
                                        </p:tav>
                                        <p:tav tm="100000">
                                          <p:val>
                                            <p:strVal val="#ppt_x"/>
                                          </p:val>
                                        </p:tav>
                                      </p:tavLst>
                                    </p:anim>
                                    <p:anim calcmode="lin" valueType="num">
                                      <p:cBhvr additive="base">
                                        <p:cTn id="56" dur="500" fill="hold"/>
                                        <p:tgtEl>
                                          <p:spTgt spid="9320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3204"/>
                                        </p:tgtEl>
                                        <p:attrNameLst>
                                          <p:attrName>style.visibility</p:attrName>
                                        </p:attrNameLst>
                                      </p:cBhvr>
                                      <p:to>
                                        <p:strVal val="visible"/>
                                      </p:to>
                                    </p:set>
                                    <p:anim calcmode="lin" valueType="num">
                                      <p:cBhvr additive="base">
                                        <p:cTn id="59" dur="500" fill="hold"/>
                                        <p:tgtEl>
                                          <p:spTgt spid="93204"/>
                                        </p:tgtEl>
                                        <p:attrNameLst>
                                          <p:attrName>ppt_x</p:attrName>
                                        </p:attrNameLst>
                                      </p:cBhvr>
                                      <p:tavLst>
                                        <p:tav tm="0">
                                          <p:val>
                                            <p:strVal val="#ppt_x"/>
                                          </p:val>
                                        </p:tav>
                                        <p:tav tm="100000">
                                          <p:val>
                                            <p:strVal val="#ppt_x"/>
                                          </p:val>
                                        </p:tav>
                                      </p:tavLst>
                                    </p:anim>
                                    <p:anim calcmode="lin" valueType="num">
                                      <p:cBhvr additive="base">
                                        <p:cTn id="60" dur="500" fill="hold"/>
                                        <p:tgtEl>
                                          <p:spTgt spid="9320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3205"/>
                                        </p:tgtEl>
                                        <p:attrNameLst>
                                          <p:attrName>style.visibility</p:attrName>
                                        </p:attrNameLst>
                                      </p:cBhvr>
                                      <p:to>
                                        <p:strVal val="visible"/>
                                      </p:to>
                                    </p:set>
                                    <p:anim calcmode="lin" valueType="num">
                                      <p:cBhvr additive="base">
                                        <p:cTn id="63" dur="500" fill="hold"/>
                                        <p:tgtEl>
                                          <p:spTgt spid="93205"/>
                                        </p:tgtEl>
                                        <p:attrNameLst>
                                          <p:attrName>ppt_x</p:attrName>
                                        </p:attrNameLst>
                                      </p:cBhvr>
                                      <p:tavLst>
                                        <p:tav tm="0">
                                          <p:val>
                                            <p:strVal val="#ppt_x"/>
                                          </p:val>
                                        </p:tav>
                                        <p:tav tm="100000">
                                          <p:val>
                                            <p:strVal val="#ppt_x"/>
                                          </p:val>
                                        </p:tav>
                                      </p:tavLst>
                                    </p:anim>
                                    <p:anim calcmode="lin" valueType="num">
                                      <p:cBhvr additive="base">
                                        <p:cTn id="64" dur="500" fill="hold"/>
                                        <p:tgtEl>
                                          <p:spTgt spid="9320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3206"/>
                                        </p:tgtEl>
                                        <p:attrNameLst>
                                          <p:attrName>style.visibility</p:attrName>
                                        </p:attrNameLst>
                                      </p:cBhvr>
                                      <p:to>
                                        <p:strVal val="visible"/>
                                      </p:to>
                                    </p:set>
                                    <p:anim calcmode="lin" valueType="num">
                                      <p:cBhvr additive="base">
                                        <p:cTn id="67" dur="500" fill="hold"/>
                                        <p:tgtEl>
                                          <p:spTgt spid="93206"/>
                                        </p:tgtEl>
                                        <p:attrNameLst>
                                          <p:attrName>ppt_x</p:attrName>
                                        </p:attrNameLst>
                                      </p:cBhvr>
                                      <p:tavLst>
                                        <p:tav tm="0">
                                          <p:val>
                                            <p:strVal val="#ppt_x"/>
                                          </p:val>
                                        </p:tav>
                                        <p:tav tm="100000">
                                          <p:val>
                                            <p:strVal val="#ppt_x"/>
                                          </p:val>
                                        </p:tav>
                                      </p:tavLst>
                                    </p:anim>
                                    <p:anim calcmode="lin" valueType="num">
                                      <p:cBhvr additive="base">
                                        <p:cTn id="68" dur="500" fill="hold"/>
                                        <p:tgtEl>
                                          <p:spTgt spid="9320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3207"/>
                                        </p:tgtEl>
                                        <p:attrNameLst>
                                          <p:attrName>style.visibility</p:attrName>
                                        </p:attrNameLst>
                                      </p:cBhvr>
                                      <p:to>
                                        <p:strVal val="visible"/>
                                      </p:to>
                                    </p:set>
                                    <p:anim calcmode="lin" valueType="num">
                                      <p:cBhvr additive="base">
                                        <p:cTn id="73" dur="500" fill="hold"/>
                                        <p:tgtEl>
                                          <p:spTgt spid="93207"/>
                                        </p:tgtEl>
                                        <p:attrNameLst>
                                          <p:attrName>ppt_x</p:attrName>
                                        </p:attrNameLst>
                                      </p:cBhvr>
                                      <p:tavLst>
                                        <p:tav tm="0">
                                          <p:val>
                                            <p:strVal val="#ppt_x"/>
                                          </p:val>
                                        </p:tav>
                                        <p:tav tm="100000">
                                          <p:val>
                                            <p:strVal val="#ppt_x"/>
                                          </p:val>
                                        </p:tav>
                                      </p:tavLst>
                                    </p:anim>
                                    <p:anim calcmode="lin" valueType="num">
                                      <p:cBhvr additive="base">
                                        <p:cTn id="74" dur="500" fill="hold"/>
                                        <p:tgtEl>
                                          <p:spTgt spid="9320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93208"/>
                                        </p:tgtEl>
                                        <p:attrNameLst>
                                          <p:attrName>style.visibility</p:attrName>
                                        </p:attrNameLst>
                                      </p:cBhvr>
                                      <p:to>
                                        <p:strVal val="visible"/>
                                      </p:to>
                                    </p:set>
                                    <p:anim calcmode="lin" valueType="num">
                                      <p:cBhvr additive="base">
                                        <p:cTn id="77" dur="500" fill="hold"/>
                                        <p:tgtEl>
                                          <p:spTgt spid="93208"/>
                                        </p:tgtEl>
                                        <p:attrNameLst>
                                          <p:attrName>ppt_x</p:attrName>
                                        </p:attrNameLst>
                                      </p:cBhvr>
                                      <p:tavLst>
                                        <p:tav tm="0">
                                          <p:val>
                                            <p:strVal val="#ppt_x"/>
                                          </p:val>
                                        </p:tav>
                                        <p:tav tm="100000">
                                          <p:val>
                                            <p:strVal val="#ppt_x"/>
                                          </p:val>
                                        </p:tav>
                                      </p:tavLst>
                                    </p:anim>
                                    <p:anim calcmode="lin" valueType="num">
                                      <p:cBhvr additive="base">
                                        <p:cTn id="78" dur="500" fill="hold"/>
                                        <p:tgtEl>
                                          <p:spTgt spid="9320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3209"/>
                                        </p:tgtEl>
                                        <p:attrNameLst>
                                          <p:attrName>style.visibility</p:attrName>
                                        </p:attrNameLst>
                                      </p:cBhvr>
                                      <p:to>
                                        <p:strVal val="visible"/>
                                      </p:to>
                                    </p:set>
                                    <p:anim calcmode="lin" valueType="num">
                                      <p:cBhvr additive="base">
                                        <p:cTn id="81" dur="500" fill="hold"/>
                                        <p:tgtEl>
                                          <p:spTgt spid="93209"/>
                                        </p:tgtEl>
                                        <p:attrNameLst>
                                          <p:attrName>ppt_x</p:attrName>
                                        </p:attrNameLst>
                                      </p:cBhvr>
                                      <p:tavLst>
                                        <p:tav tm="0">
                                          <p:val>
                                            <p:strVal val="#ppt_x"/>
                                          </p:val>
                                        </p:tav>
                                        <p:tav tm="100000">
                                          <p:val>
                                            <p:strVal val="#ppt_x"/>
                                          </p:val>
                                        </p:tav>
                                      </p:tavLst>
                                    </p:anim>
                                    <p:anim calcmode="lin" valueType="num">
                                      <p:cBhvr additive="base">
                                        <p:cTn id="82" dur="500" fill="hold"/>
                                        <p:tgtEl>
                                          <p:spTgt spid="9320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3210"/>
                                        </p:tgtEl>
                                        <p:attrNameLst>
                                          <p:attrName>style.visibility</p:attrName>
                                        </p:attrNameLst>
                                      </p:cBhvr>
                                      <p:to>
                                        <p:strVal val="visible"/>
                                      </p:to>
                                    </p:set>
                                    <p:anim calcmode="lin" valueType="num">
                                      <p:cBhvr additive="base">
                                        <p:cTn id="85" dur="500" fill="hold"/>
                                        <p:tgtEl>
                                          <p:spTgt spid="93210"/>
                                        </p:tgtEl>
                                        <p:attrNameLst>
                                          <p:attrName>ppt_x</p:attrName>
                                        </p:attrNameLst>
                                      </p:cBhvr>
                                      <p:tavLst>
                                        <p:tav tm="0">
                                          <p:val>
                                            <p:strVal val="#ppt_x"/>
                                          </p:val>
                                        </p:tav>
                                        <p:tav tm="100000">
                                          <p:val>
                                            <p:strVal val="#ppt_x"/>
                                          </p:val>
                                        </p:tav>
                                      </p:tavLst>
                                    </p:anim>
                                    <p:anim calcmode="lin" valueType="num">
                                      <p:cBhvr additive="base">
                                        <p:cTn id="86" dur="500" fill="hold"/>
                                        <p:tgtEl>
                                          <p:spTgt spid="9321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93211"/>
                                        </p:tgtEl>
                                        <p:attrNameLst>
                                          <p:attrName>style.visibility</p:attrName>
                                        </p:attrNameLst>
                                      </p:cBhvr>
                                      <p:to>
                                        <p:strVal val="visible"/>
                                      </p:to>
                                    </p:set>
                                    <p:anim calcmode="lin" valueType="num">
                                      <p:cBhvr additive="base">
                                        <p:cTn id="89" dur="500" fill="hold"/>
                                        <p:tgtEl>
                                          <p:spTgt spid="93211"/>
                                        </p:tgtEl>
                                        <p:attrNameLst>
                                          <p:attrName>ppt_x</p:attrName>
                                        </p:attrNameLst>
                                      </p:cBhvr>
                                      <p:tavLst>
                                        <p:tav tm="0">
                                          <p:val>
                                            <p:strVal val="#ppt_x"/>
                                          </p:val>
                                        </p:tav>
                                        <p:tav tm="100000">
                                          <p:val>
                                            <p:strVal val="#ppt_x"/>
                                          </p:val>
                                        </p:tav>
                                      </p:tavLst>
                                    </p:anim>
                                    <p:anim calcmode="lin" valueType="num">
                                      <p:cBhvr additive="base">
                                        <p:cTn id="90" dur="500" fill="hold"/>
                                        <p:tgtEl>
                                          <p:spTgt spid="9321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3212"/>
                                        </p:tgtEl>
                                        <p:attrNameLst>
                                          <p:attrName>style.visibility</p:attrName>
                                        </p:attrNameLst>
                                      </p:cBhvr>
                                      <p:to>
                                        <p:strVal val="visible"/>
                                      </p:to>
                                    </p:set>
                                    <p:anim calcmode="lin" valueType="num">
                                      <p:cBhvr additive="base">
                                        <p:cTn id="93" dur="500" fill="hold"/>
                                        <p:tgtEl>
                                          <p:spTgt spid="93212"/>
                                        </p:tgtEl>
                                        <p:attrNameLst>
                                          <p:attrName>ppt_x</p:attrName>
                                        </p:attrNameLst>
                                      </p:cBhvr>
                                      <p:tavLst>
                                        <p:tav tm="0">
                                          <p:val>
                                            <p:strVal val="#ppt_x"/>
                                          </p:val>
                                        </p:tav>
                                        <p:tav tm="100000">
                                          <p:val>
                                            <p:strVal val="#ppt_x"/>
                                          </p:val>
                                        </p:tav>
                                      </p:tavLst>
                                    </p:anim>
                                    <p:anim calcmode="lin" valueType="num">
                                      <p:cBhvr additive="base">
                                        <p:cTn id="94" dur="500" fill="hold"/>
                                        <p:tgtEl>
                                          <p:spTgt spid="9321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93213"/>
                                        </p:tgtEl>
                                        <p:attrNameLst>
                                          <p:attrName>style.visibility</p:attrName>
                                        </p:attrNameLst>
                                      </p:cBhvr>
                                      <p:to>
                                        <p:strVal val="visible"/>
                                      </p:to>
                                    </p:set>
                                    <p:anim calcmode="lin" valueType="num">
                                      <p:cBhvr additive="base">
                                        <p:cTn id="97" dur="500" fill="hold"/>
                                        <p:tgtEl>
                                          <p:spTgt spid="93213"/>
                                        </p:tgtEl>
                                        <p:attrNameLst>
                                          <p:attrName>ppt_x</p:attrName>
                                        </p:attrNameLst>
                                      </p:cBhvr>
                                      <p:tavLst>
                                        <p:tav tm="0">
                                          <p:val>
                                            <p:strVal val="#ppt_x"/>
                                          </p:val>
                                        </p:tav>
                                        <p:tav tm="100000">
                                          <p:val>
                                            <p:strVal val="#ppt_x"/>
                                          </p:val>
                                        </p:tav>
                                      </p:tavLst>
                                    </p:anim>
                                    <p:anim calcmode="lin" valueType="num">
                                      <p:cBhvr additive="base">
                                        <p:cTn id="98" dur="500" fill="hold"/>
                                        <p:tgtEl>
                                          <p:spTgt spid="9321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93214"/>
                                        </p:tgtEl>
                                        <p:attrNameLst>
                                          <p:attrName>style.visibility</p:attrName>
                                        </p:attrNameLst>
                                      </p:cBhvr>
                                      <p:to>
                                        <p:strVal val="visible"/>
                                      </p:to>
                                    </p:set>
                                    <p:anim calcmode="lin" valueType="num">
                                      <p:cBhvr additive="base">
                                        <p:cTn id="101" dur="500" fill="hold"/>
                                        <p:tgtEl>
                                          <p:spTgt spid="93214"/>
                                        </p:tgtEl>
                                        <p:attrNameLst>
                                          <p:attrName>ppt_x</p:attrName>
                                        </p:attrNameLst>
                                      </p:cBhvr>
                                      <p:tavLst>
                                        <p:tav tm="0">
                                          <p:val>
                                            <p:strVal val="#ppt_x"/>
                                          </p:val>
                                        </p:tav>
                                        <p:tav tm="100000">
                                          <p:val>
                                            <p:strVal val="#ppt_x"/>
                                          </p:val>
                                        </p:tav>
                                      </p:tavLst>
                                    </p:anim>
                                    <p:anim calcmode="lin" valueType="num">
                                      <p:cBhvr additive="base">
                                        <p:cTn id="102" dur="500" fill="hold"/>
                                        <p:tgtEl>
                                          <p:spTgt spid="9321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93215"/>
                                        </p:tgtEl>
                                        <p:attrNameLst>
                                          <p:attrName>style.visibility</p:attrName>
                                        </p:attrNameLst>
                                      </p:cBhvr>
                                      <p:to>
                                        <p:strVal val="visible"/>
                                      </p:to>
                                    </p:set>
                                    <p:anim calcmode="lin" valueType="num">
                                      <p:cBhvr additive="base">
                                        <p:cTn id="105" dur="500" fill="hold"/>
                                        <p:tgtEl>
                                          <p:spTgt spid="93215"/>
                                        </p:tgtEl>
                                        <p:attrNameLst>
                                          <p:attrName>ppt_x</p:attrName>
                                        </p:attrNameLst>
                                      </p:cBhvr>
                                      <p:tavLst>
                                        <p:tav tm="0">
                                          <p:val>
                                            <p:strVal val="#ppt_x"/>
                                          </p:val>
                                        </p:tav>
                                        <p:tav tm="100000">
                                          <p:val>
                                            <p:strVal val="#ppt_x"/>
                                          </p:val>
                                        </p:tav>
                                      </p:tavLst>
                                    </p:anim>
                                    <p:anim calcmode="lin" valueType="num">
                                      <p:cBhvr additive="base">
                                        <p:cTn id="106" dur="500" fill="hold"/>
                                        <p:tgtEl>
                                          <p:spTgt spid="93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p:bldP spid="93192" grpId="0" animBg="1"/>
      <p:bldP spid="93193" grpId="0" animBg="1"/>
      <p:bldP spid="93194" grpId="0" animBg="1"/>
      <p:bldP spid="93195" grpId="0" animBg="1"/>
      <p:bldP spid="93196" grpId="0" animBg="1"/>
      <p:bldP spid="93197" grpId="0" animBg="1"/>
      <p:bldP spid="93198" grpId="0"/>
      <p:bldP spid="93199" grpId="0" animBg="1"/>
      <p:bldP spid="93200" grpId="0" animBg="1"/>
      <p:bldP spid="93201" grpId="0" animBg="1"/>
      <p:bldP spid="93203" grpId="0" animBg="1"/>
      <p:bldP spid="93204" grpId="0" animBg="1"/>
      <p:bldP spid="93205" grpId="0" animBg="1"/>
      <p:bldP spid="93206" grpId="0"/>
      <p:bldP spid="93207" grpId="0" animBg="1"/>
      <p:bldP spid="93208" grpId="0" animBg="1"/>
      <p:bldP spid="93209" grpId="0" animBg="1"/>
      <p:bldP spid="93210" grpId="0" animBg="1"/>
      <p:bldP spid="93211" grpId="0" animBg="1"/>
      <p:bldP spid="93212" grpId="0" animBg="1"/>
      <p:bldP spid="93213" grpId="0" animBg="1"/>
      <p:bldP spid="93214" grpId="0" animBg="1"/>
      <p:bldP spid="932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195513" y="1773238"/>
            <a:ext cx="3529012" cy="3024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9459" name="Line 5"/>
          <p:cNvSpPr>
            <a:spLocks noChangeShapeType="1"/>
          </p:cNvSpPr>
          <p:nvPr/>
        </p:nvSpPr>
        <p:spPr bwMode="auto">
          <a:xfrm flipV="1">
            <a:off x="5724525" y="1557338"/>
            <a:ext cx="86360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1622" name="Text Box 6"/>
          <p:cNvSpPr txBox="1">
            <a:spLocks noChangeArrowheads="1"/>
          </p:cNvSpPr>
          <p:nvPr/>
        </p:nvSpPr>
        <p:spPr bwMode="auto">
          <a:xfrm>
            <a:off x="5292725" y="981075"/>
            <a:ext cx="3482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1. Membrana plasmatica</a:t>
            </a:r>
          </a:p>
          <a:p>
            <a:r>
              <a:rPr lang="it-IT"/>
              <a:t>(inducono alterazioni della permeabilità)</a:t>
            </a:r>
          </a:p>
        </p:txBody>
      </p:sp>
      <p:sp>
        <p:nvSpPr>
          <p:cNvPr id="111623" name="Text Box 7"/>
          <p:cNvSpPr txBox="1">
            <a:spLocks noChangeArrowheads="1"/>
          </p:cNvSpPr>
          <p:nvPr/>
        </p:nvSpPr>
        <p:spPr bwMode="auto">
          <a:xfrm>
            <a:off x="2209800" y="1989138"/>
            <a:ext cx="6618288" cy="584200"/>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*Stafilococchi e Streptococchi rilasciano tossine (</a:t>
            </a:r>
            <a:r>
              <a:rPr lang="it-IT" sz="1600" b="1">
                <a:latin typeface="Symbol" charset="0"/>
              </a:rPr>
              <a:t>a</a:t>
            </a:r>
            <a:r>
              <a:rPr lang="it-IT" sz="1600" b="1"/>
              <a:t>-tossina e streptolisina O,</a:t>
            </a:r>
          </a:p>
          <a:p>
            <a:r>
              <a:rPr lang="it-IT" sz="1600" b="1"/>
              <a:t>rispettivamente ) che inducono la formazione di pori</a:t>
            </a:r>
          </a:p>
        </p:txBody>
      </p:sp>
      <p:sp>
        <p:nvSpPr>
          <p:cNvPr id="111625" name="Text Box 9"/>
          <p:cNvSpPr txBox="1">
            <a:spLocks noChangeArrowheads="1"/>
          </p:cNvSpPr>
          <p:nvPr/>
        </p:nvSpPr>
        <p:spPr bwMode="auto">
          <a:xfrm>
            <a:off x="2216150" y="2781300"/>
            <a:ext cx="5480050" cy="338138"/>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 Bacillus cereus ed altri rilasciano fosfolipasi e sfingomielinasi</a:t>
            </a:r>
          </a:p>
        </p:txBody>
      </p:sp>
    </p:spTree>
    <p:extLst>
      <p:ext uri="{BB962C8B-B14F-4D97-AF65-F5344CB8AC3E}">
        <p14:creationId xmlns:p14="http://schemas.microsoft.com/office/powerpoint/2010/main" val="908564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 calcmode="lin" valueType="num">
                                      <p:cBhvr additive="base">
                                        <p:cTn id="7" dur="500" fill="hold"/>
                                        <p:tgtEl>
                                          <p:spTgt spid="111622"/>
                                        </p:tgtEl>
                                        <p:attrNameLst>
                                          <p:attrName>ppt_x</p:attrName>
                                        </p:attrNameLst>
                                      </p:cBhvr>
                                      <p:tavLst>
                                        <p:tav tm="0">
                                          <p:val>
                                            <p:strVal val="#ppt_x"/>
                                          </p:val>
                                        </p:tav>
                                        <p:tav tm="100000">
                                          <p:val>
                                            <p:strVal val="#ppt_x"/>
                                          </p:val>
                                        </p:tav>
                                      </p:tavLst>
                                    </p:anim>
                                    <p:anim calcmode="lin" valueType="num">
                                      <p:cBhvr additive="base">
                                        <p:cTn id="8" dur="500" fill="hold"/>
                                        <p:tgtEl>
                                          <p:spTgt spid="1116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23"/>
                                        </p:tgtEl>
                                        <p:attrNameLst>
                                          <p:attrName>style.visibility</p:attrName>
                                        </p:attrNameLst>
                                      </p:cBhvr>
                                      <p:to>
                                        <p:strVal val="visible"/>
                                      </p:to>
                                    </p:set>
                                    <p:anim calcmode="lin" valueType="num">
                                      <p:cBhvr additive="base">
                                        <p:cTn id="13" dur="500" fill="hold"/>
                                        <p:tgtEl>
                                          <p:spTgt spid="111623"/>
                                        </p:tgtEl>
                                        <p:attrNameLst>
                                          <p:attrName>ppt_x</p:attrName>
                                        </p:attrNameLst>
                                      </p:cBhvr>
                                      <p:tavLst>
                                        <p:tav tm="0">
                                          <p:val>
                                            <p:strVal val="1+#ppt_w/2"/>
                                          </p:val>
                                        </p:tav>
                                        <p:tav tm="100000">
                                          <p:val>
                                            <p:strVal val="#ppt_x"/>
                                          </p:val>
                                        </p:tav>
                                      </p:tavLst>
                                    </p:anim>
                                    <p:anim calcmode="lin" valueType="num">
                                      <p:cBhvr additive="base">
                                        <p:cTn id="14" dur="500" fill="hold"/>
                                        <p:tgtEl>
                                          <p:spTgt spid="1116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1625"/>
                                        </p:tgtEl>
                                        <p:attrNameLst>
                                          <p:attrName>style.visibility</p:attrName>
                                        </p:attrNameLst>
                                      </p:cBhvr>
                                      <p:to>
                                        <p:strVal val="visible"/>
                                      </p:to>
                                    </p:set>
                                    <p:anim calcmode="lin" valueType="num">
                                      <p:cBhvr additive="base">
                                        <p:cTn id="19" dur="500" fill="hold"/>
                                        <p:tgtEl>
                                          <p:spTgt spid="111625"/>
                                        </p:tgtEl>
                                        <p:attrNameLst>
                                          <p:attrName>ppt_x</p:attrName>
                                        </p:attrNameLst>
                                      </p:cBhvr>
                                      <p:tavLst>
                                        <p:tav tm="0">
                                          <p:val>
                                            <p:strVal val="#ppt_x"/>
                                          </p:val>
                                        </p:tav>
                                        <p:tav tm="100000">
                                          <p:val>
                                            <p:strVal val="#ppt_x"/>
                                          </p:val>
                                        </p:tav>
                                      </p:tavLst>
                                    </p:anim>
                                    <p:anim calcmode="lin" valueType="num">
                                      <p:cBhvr additive="base">
                                        <p:cTn id="20" dur="500" fill="hold"/>
                                        <p:tgtEl>
                                          <p:spTgt spid="111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P spid="111623" grpId="0" animBg="1"/>
      <p:bldP spid="1116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2195513" y="1773238"/>
            <a:ext cx="3529012" cy="3024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2645" name="Oval 5"/>
          <p:cNvSpPr>
            <a:spLocks noChangeArrowheads="1"/>
          </p:cNvSpPr>
          <p:nvPr/>
        </p:nvSpPr>
        <p:spPr bwMode="auto">
          <a:xfrm>
            <a:off x="3132138" y="2852738"/>
            <a:ext cx="431800" cy="431800"/>
          </a:xfrm>
          <a:prstGeom prst="ellipse">
            <a:avLst/>
          </a:prstGeom>
          <a:solidFill>
            <a:schemeClr val="bg1"/>
          </a:solidFill>
          <a:ln w="9525">
            <a:solidFill>
              <a:schemeClr val="tx1"/>
            </a:solidFill>
            <a:round/>
            <a:headEnd/>
            <a:tailEnd/>
          </a:ln>
        </p:spPr>
        <p:txBody>
          <a:bodyPr wrap="none" anchor="ctr"/>
          <a:lstStyle/>
          <a:p>
            <a:endParaRPr lang="it-IT">
              <a:latin typeface="Calibri" charset="0"/>
            </a:endParaRPr>
          </a:p>
        </p:txBody>
      </p:sp>
      <p:sp>
        <p:nvSpPr>
          <p:cNvPr id="112646" name="AutoShape 6"/>
          <p:cNvSpPr>
            <a:spLocks noChangeArrowheads="1"/>
          </p:cNvSpPr>
          <p:nvPr/>
        </p:nvSpPr>
        <p:spPr bwMode="auto">
          <a:xfrm rot="10800000">
            <a:off x="2195513" y="2852738"/>
            <a:ext cx="360362" cy="504825"/>
          </a:xfrm>
          <a:prstGeom prst="moon">
            <a:avLst>
              <a:gd name="adj" fmla="val 87500"/>
            </a:avLst>
          </a:prstGeom>
          <a:solidFill>
            <a:schemeClr val="bg1"/>
          </a:solidFill>
          <a:ln w="9525">
            <a:solidFill>
              <a:schemeClr val="tx1"/>
            </a:solidFill>
            <a:miter lim="800000"/>
            <a:headEnd/>
            <a:tailEnd/>
          </a:ln>
        </p:spPr>
        <p:txBody>
          <a:bodyPr wrap="none" anchor="ctr"/>
          <a:lstStyle/>
          <a:p>
            <a:endParaRPr lang="it-IT">
              <a:latin typeface="Calibri" charset="0"/>
            </a:endParaRPr>
          </a:p>
        </p:txBody>
      </p:sp>
      <p:sp>
        <p:nvSpPr>
          <p:cNvPr id="112647" name="Text Box 7"/>
          <p:cNvSpPr txBox="1">
            <a:spLocks noChangeArrowheads="1"/>
          </p:cNvSpPr>
          <p:nvPr/>
        </p:nvSpPr>
        <p:spPr bwMode="auto">
          <a:xfrm>
            <a:off x="179388" y="1052513"/>
            <a:ext cx="4381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2. Componenti dell</a:t>
            </a:r>
            <a:r>
              <a:rPr lang="ja-JP" altLang="it-IT"/>
              <a:t>’</a:t>
            </a:r>
            <a:r>
              <a:rPr lang="it-IT"/>
              <a:t>apparato vescicolare</a:t>
            </a:r>
          </a:p>
          <a:p>
            <a:r>
              <a:rPr lang="it-IT"/>
              <a:t>(inibiscono fusione vescicole membrana plasmatica)</a:t>
            </a:r>
          </a:p>
        </p:txBody>
      </p:sp>
      <p:sp>
        <p:nvSpPr>
          <p:cNvPr id="112648" name="Line 8"/>
          <p:cNvSpPr>
            <a:spLocks noChangeShapeType="1"/>
          </p:cNvSpPr>
          <p:nvPr/>
        </p:nvSpPr>
        <p:spPr bwMode="auto">
          <a:xfrm flipH="1">
            <a:off x="2700338" y="3068638"/>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649" name="Line 9"/>
          <p:cNvSpPr>
            <a:spLocks noChangeShapeType="1"/>
          </p:cNvSpPr>
          <p:nvPr/>
        </p:nvSpPr>
        <p:spPr bwMode="auto">
          <a:xfrm flipH="1" flipV="1">
            <a:off x="1835150" y="1557338"/>
            <a:ext cx="1008063"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650" name="Text Box 10"/>
          <p:cNvSpPr txBox="1">
            <a:spLocks noChangeArrowheads="1"/>
          </p:cNvSpPr>
          <p:nvPr/>
        </p:nvSpPr>
        <p:spPr bwMode="auto">
          <a:xfrm>
            <a:off x="2247900" y="3719513"/>
            <a:ext cx="6938963" cy="830262"/>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Neurotossine botuliniche e tetaniche determinano degradazione proteolitica</a:t>
            </a:r>
          </a:p>
          <a:p>
            <a:r>
              <a:rPr lang="it-IT" sz="1600"/>
              <a:t>di VAMP (</a:t>
            </a:r>
            <a:r>
              <a:rPr lang="it-IT" sz="1600" b="1"/>
              <a:t>v</a:t>
            </a:r>
            <a:r>
              <a:rPr lang="it-IT" sz="1600"/>
              <a:t>esicle-</a:t>
            </a:r>
            <a:r>
              <a:rPr lang="it-IT" sz="1600" b="1"/>
              <a:t>a</a:t>
            </a:r>
            <a:r>
              <a:rPr lang="it-IT" sz="1600"/>
              <a:t>ssociated </a:t>
            </a:r>
            <a:r>
              <a:rPr lang="it-IT" sz="1600" b="1"/>
              <a:t>m</a:t>
            </a:r>
            <a:r>
              <a:rPr lang="it-IT" sz="1600"/>
              <a:t>embrane </a:t>
            </a:r>
            <a:r>
              <a:rPr lang="it-IT" sz="1600" b="1"/>
              <a:t>p</a:t>
            </a:r>
            <a:r>
              <a:rPr lang="it-IT" sz="1600"/>
              <a:t>rotein, quale </a:t>
            </a:r>
            <a:r>
              <a:rPr lang="it-IT" sz="1600" i="1"/>
              <a:t>sinaptobrevina</a:t>
            </a:r>
            <a:r>
              <a:rPr lang="it-IT" sz="1600"/>
              <a:t>) o proteine</a:t>
            </a:r>
          </a:p>
          <a:p>
            <a:r>
              <a:rPr lang="ja-JP" altLang="it-IT" sz="1600"/>
              <a:t>“</a:t>
            </a:r>
            <a:r>
              <a:rPr lang="it-IT" sz="1600" i="1"/>
              <a:t>target</a:t>
            </a:r>
            <a:r>
              <a:rPr lang="ja-JP" altLang="it-IT" sz="1600"/>
              <a:t>”</a:t>
            </a:r>
            <a:r>
              <a:rPr lang="it-IT" sz="1600"/>
              <a:t> (T-SNARE, quali</a:t>
            </a:r>
            <a:r>
              <a:rPr lang="it-IT" sz="1600" i="1"/>
              <a:t>SNAP-25</a:t>
            </a:r>
            <a:r>
              <a:rPr lang="it-IT" sz="1600"/>
              <a:t>, </a:t>
            </a:r>
            <a:r>
              <a:rPr lang="it-IT" sz="1600" i="1"/>
              <a:t>sintaxina</a:t>
            </a:r>
            <a:r>
              <a:rPr lang="it-IT" sz="1600"/>
              <a:t>)</a:t>
            </a:r>
          </a:p>
        </p:txBody>
      </p:sp>
    </p:spTree>
    <p:extLst>
      <p:ext uri="{BB962C8B-B14F-4D97-AF65-F5344CB8AC3E}">
        <p14:creationId xmlns:p14="http://schemas.microsoft.com/office/powerpoint/2010/main" val="4203540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 calcmode="lin" valueType="num">
                                      <p:cBhvr additive="base">
                                        <p:cTn id="7" dur="500" fill="hold"/>
                                        <p:tgtEl>
                                          <p:spTgt spid="112645"/>
                                        </p:tgtEl>
                                        <p:attrNameLst>
                                          <p:attrName>ppt_x</p:attrName>
                                        </p:attrNameLst>
                                      </p:cBhvr>
                                      <p:tavLst>
                                        <p:tav tm="0">
                                          <p:val>
                                            <p:strVal val="#ppt_x"/>
                                          </p:val>
                                        </p:tav>
                                        <p:tav tm="100000">
                                          <p:val>
                                            <p:strVal val="#ppt_x"/>
                                          </p:val>
                                        </p:tav>
                                      </p:tavLst>
                                    </p:anim>
                                    <p:anim calcmode="lin" valueType="num">
                                      <p:cBhvr additive="base">
                                        <p:cTn id="8" dur="500" fill="hold"/>
                                        <p:tgtEl>
                                          <p:spTgt spid="1126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646"/>
                                        </p:tgtEl>
                                        <p:attrNameLst>
                                          <p:attrName>style.visibility</p:attrName>
                                        </p:attrNameLst>
                                      </p:cBhvr>
                                      <p:to>
                                        <p:strVal val="visible"/>
                                      </p:to>
                                    </p:set>
                                    <p:anim calcmode="lin" valueType="num">
                                      <p:cBhvr additive="base">
                                        <p:cTn id="11" dur="500" fill="hold"/>
                                        <p:tgtEl>
                                          <p:spTgt spid="112646"/>
                                        </p:tgtEl>
                                        <p:attrNameLst>
                                          <p:attrName>ppt_x</p:attrName>
                                        </p:attrNameLst>
                                      </p:cBhvr>
                                      <p:tavLst>
                                        <p:tav tm="0">
                                          <p:val>
                                            <p:strVal val="#ppt_x"/>
                                          </p:val>
                                        </p:tav>
                                        <p:tav tm="100000">
                                          <p:val>
                                            <p:strVal val="#ppt_x"/>
                                          </p:val>
                                        </p:tav>
                                      </p:tavLst>
                                    </p:anim>
                                    <p:anim calcmode="lin" valueType="num">
                                      <p:cBhvr additive="base">
                                        <p:cTn id="12" dur="500" fill="hold"/>
                                        <p:tgtEl>
                                          <p:spTgt spid="1126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2647"/>
                                        </p:tgtEl>
                                        <p:attrNameLst>
                                          <p:attrName>style.visibility</p:attrName>
                                        </p:attrNameLst>
                                      </p:cBhvr>
                                      <p:to>
                                        <p:strVal val="visible"/>
                                      </p:to>
                                    </p:set>
                                    <p:anim calcmode="lin" valueType="num">
                                      <p:cBhvr additive="base">
                                        <p:cTn id="15" dur="500" fill="hold"/>
                                        <p:tgtEl>
                                          <p:spTgt spid="112647"/>
                                        </p:tgtEl>
                                        <p:attrNameLst>
                                          <p:attrName>ppt_x</p:attrName>
                                        </p:attrNameLst>
                                      </p:cBhvr>
                                      <p:tavLst>
                                        <p:tav tm="0">
                                          <p:val>
                                            <p:strVal val="#ppt_x"/>
                                          </p:val>
                                        </p:tav>
                                        <p:tav tm="100000">
                                          <p:val>
                                            <p:strVal val="#ppt_x"/>
                                          </p:val>
                                        </p:tav>
                                      </p:tavLst>
                                    </p:anim>
                                    <p:anim calcmode="lin" valueType="num">
                                      <p:cBhvr additive="base">
                                        <p:cTn id="16" dur="500" fill="hold"/>
                                        <p:tgtEl>
                                          <p:spTgt spid="1126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2648"/>
                                        </p:tgtEl>
                                        <p:attrNameLst>
                                          <p:attrName>style.visibility</p:attrName>
                                        </p:attrNameLst>
                                      </p:cBhvr>
                                      <p:to>
                                        <p:strVal val="visible"/>
                                      </p:to>
                                    </p:set>
                                    <p:anim calcmode="lin" valueType="num">
                                      <p:cBhvr additive="base">
                                        <p:cTn id="19" dur="500" fill="hold"/>
                                        <p:tgtEl>
                                          <p:spTgt spid="112648"/>
                                        </p:tgtEl>
                                        <p:attrNameLst>
                                          <p:attrName>ppt_x</p:attrName>
                                        </p:attrNameLst>
                                      </p:cBhvr>
                                      <p:tavLst>
                                        <p:tav tm="0">
                                          <p:val>
                                            <p:strVal val="#ppt_x"/>
                                          </p:val>
                                        </p:tav>
                                        <p:tav tm="100000">
                                          <p:val>
                                            <p:strVal val="#ppt_x"/>
                                          </p:val>
                                        </p:tav>
                                      </p:tavLst>
                                    </p:anim>
                                    <p:anim calcmode="lin" valueType="num">
                                      <p:cBhvr additive="base">
                                        <p:cTn id="20" dur="500" fill="hold"/>
                                        <p:tgtEl>
                                          <p:spTgt spid="11264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2649"/>
                                        </p:tgtEl>
                                        <p:attrNameLst>
                                          <p:attrName>style.visibility</p:attrName>
                                        </p:attrNameLst>
                                      </p:cBhvr>
                                      <p:to>
                                        <p:strVal val="visible"/>
                                      </p:to>
                                    </p:set>
                                    <p:anim calcmode="lin" valueType="num">
                                      <p:cBhvr additive="base">
                                        <p:cTn id="23" dur="500" fill="hold"/>
                                        <p:tgtEl>
                                          <p:spTgt spid="112649"/>
                                        </p:tgtEl>
                                        <p:attrNameLst>
                                          <p:attrName>ppt_x</p:attrName>
                                        </p:attrNameLst>
                                      </p:cBhvr>
                                      <p:tavLst>
                                        <p:tav tm="0">
                                          <p:val>
                                            <p:strVal val="#ppt_x"/>
                                          </p:val>
                                        </p:tav>
                                        <p:tav tm="100000">
                                          <p:val>
                                            <p:strVal val="#ppt_x"/>
                                          </p:val>
                                        </p:tav>
                                      </p:tavLst>
                                    </p:anim>
                                    <p:anim calcmode="lin" valueType="num">
                                      <p:cBhvr additive="base">
                                        <p:cTn id="24" dur="500" fill="hold"/>
                                        <p:tgtEl>
                                          <p:spTgt spid="11264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2650"/>
                                        </p:tgtEl>
                                        <p:attrNameLst>
                                          <p:attrName>style.visibility</p:attrName>
                                        </p:attrNameLst>
                                      </p:cBhvr>
                                      <p:to>
                                        <p:strVal val="visible"/>
                                      </p:to>
                                    </p:set>
                                    <p:anim calcmode="lin" valueType="num">
                                      <p:cBhvr additive="base">
                                        <p:cTn id="29" dur="500" fill="hold"/>
                                        <p:tgtEl>
                                          <p:spTgt spid="112650"/>
                                        </p:tgtEl>
                                        <p:attrNameLst>
                                          <p:attrName>ppt_x</p:attrName>
                                        </p:attrNameLst>
                                      </p:cBhvr>
                                      <p:tavLst>
                                        <p:tav tm="0">
                                          <p:val>
                                            <p:strVal val="#ppt_x"/>
                                          </p:val>
                                        </p:tav>
                                        <p:tav tm="100000">
                                          <p:val>
                                            <p:strVal val="#ppt_x"/>
                                          </p:val>
                                        </p:tav>
                                      </p:tavLst>
                                    </p:anim>
                                    <p:anim calcmode="lin" valueType="num">
                                      <p:cBhvr additive="base">
                                        <p:cTn id="30" dur="500" fill="hold"/>
                                        <p:tgtEl>
                                          <p:spTgt spid="112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6" grpId="0" animBg="1"/>
      <p:bldP spid="112647" grpId="0"/>
      <p:bldP spid="112648" grpId="0" animBg="1"/>
      <p:bldP spid="112649" grpId="0" animBg="1"/>
      <p:bldP spid="1126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vesc 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7638"/>
            <a:ext cx="6858000" cy="656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6496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TotalTime>
  <Words>1697</Words>
  <Application>Microsoft Macintosh PowerPoint</Application>
  <PresentationFormat>Presentazione su schermo (4:3)</PresentationFormat>
  <Paragraphs>265</Paragraphs>
  <Slides>55</Slides>
  <Notes>6</Notes>
  <HiddenSlides>0</HiddenSlides>
  <MMClips>0</MMClips>
  <ScaleCrop>false</ScaleCrop>
  <HeadingPairs>
    <vt:vector size="8" baseType="variant">
      <vt:variant>
        <vt:lpstr>Tema</vt:lpstr>
      </vt:variant>
      <vt:variant>
        <vt:i4>1</vt:i4>
      </vt:variant>
      <vt:variant>
        <vt:lpstr>Collegamenti</vt:lpstr>
      </vt:variant>
      <vt:variant>
        <vt:i4>5</vt:i4>
      </vt:variant>
      <vt:variant>
        <vt:lpstr>Server OLE incorporati</vt:lpstr>
      </vt:variant>
      <vt:variant>
        <vt:i4>3</vt:i4>
      </vt:variant>
      <vt:variant>
        <vt:lpstr>Titoli diapositive</vt:lpstr>
      </vt:variant>
      <vt:variant>
        <vt:i4>55</vt:i4>
      </vt:variant>
    </vt:vector>
  </HeadingPairs>
  <TitlesOfParts>
    <vt:vector size="64" baseType="lpstr">
      <vt:lpstr>Tema di Office</vt:lpstr>
      <vt:lpstr>\\localhost\Users\giorgioberton\Documents\LEZIONI PAT GEN 2012-13\Macintosh HD:Users:giorgioberton:Desktop:   membr transport.docx!OLE_LINK1</vt:lpstr>
      <vt:lpstr>\\localhost\Users\giorgioberton\Documents\LEZIONI PAT GEN 2012-13\Macintosh HD:Users:giorgioberton:Desktop:   membr transport.docx!OLE_LINK3</vt:lpstr>
      <vt:lpstr>\\localhost\Users\giorgioberton\Documents\LEZIONI PAT GEN 2012-13\Macintosh HD:Users:giorgioberton:Desktop:   membr transport.docx!OLE_LINK5</vt:lpstr>
      <vt:lpstr>\\localhost\Users\giorgioberton\Documents\LEZIONI PAT GEN 2012-13\Macintosh HD:Users:giorgioberton:Desktop:   membr transport.docx!OLE_LINK7</vt:lpstr>
      <vt:lpstr>\\localhost\Users\giorgioberton\Documents\LEZIONI PAT GEN 2012-13\Macintosh HD:Users:giorgioberton:Desktop:   membr transport.docx!OLE_LINK8</vt:lpstr>
      <vt:lpstr>Fotografia Photo Editor</vt:lpstr>
      <vt:lpstr>Acrobat Document</vt:lpstr>
      <vt:lpstr>Documento</vt:lpstr>
      <vt:lpstr>Presentazione di PowerPoint</vt:lpstr>
      <vt:lpstr>PATOLOGIA MEMBRANA PLASMATICA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Figura 2.25 - Schema degli scambi attraverso le membrane biologiche.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Figura 2.32 - Struttura dei trasportatori a 12 domini tansmembranacei e loro variante ABC (ATP-Binding Cassette).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Figura 2.37 - Le 4 classi delle principali mutazioni del trasportatore ABC.</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Giorgio Berton</dc:creator>
  <cp:lastModifiedBy>Giorgio Berton</cp:lastModifiedBy>
  <cp:revision>6</cp:revision>
  <dcterms:created xsi:type="dcterms:W3CDTF">2012-03-12T09:42:10Z</dcterms:created>
  <dcterms:modified xsi:type="dcterms:W3CDTF">2013-04-09T07:52:50Z</dcterms:modified>
</cp:coreProperties>
</file>