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57" r:id="rId6"/>
    <p:sldId id="259" r:id="rId7"/>
    <p:sldId id="260" r:id="rId8"/>
    <p:sldId id="261" r:id="rId9"/>
    <p:sldId id="262" r:id="rId10"/>
  </p:sldIdLst>
  <p:sldSz cx="9144000" cy="6858000" type="screen4x3"/>
  <p:notesSz cx="6858000" cy="99456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5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99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38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7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1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77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9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2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06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F42A-7F9B-4605-8674-921370A67CF7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3ECB-820F-4CB6-BF66-38CD71245A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1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4632" cy="1872207"/>
          </a:xfrm>
        </p:spPr>
        <p:txBody>
          <a:bodyPr>
            <a:noAutofit/>
          </a:bodyPr>
          <a:lstStyle/>
          <a:p>
            <a:r>
              <a:rPr lang="it-IT" sz="3200" b="1" u="sng" dirty="0"/>
              <a:t>CENTRO DI FORMAZIONE IN ENOLOGIA E VITICOLTURA SIG.RA PIER LUISA </a:t>
            </a:r>
            <a:r>
              <a:rPr lang="it-IT" sz="3200" b="1" u="sng" dirty="0" smtClean="0"/>
              <a:t>PAUTASSO</a:t>
            </a:r>
            <a:br>
              <a:rPr lang="it-IT" sz="3200" b="1" u="sng" dirty="0" smtClean="0"/>
            </a:br>
            <a:r>
              <a:rPr lang="it-IT" sz="3200" b="1" u="sng" dirty="0" smtClean="0"/>
              <a:t>ISOLA DI FOGO, CAPOVERDE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1 ° Corso di Formazione Professionale in Enologia e Viticoltura</a:t>
            </a:r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37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1 ° Corso di Formazione Professionale in Enologia e Viticoltura</a:t>
            </a:r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795338"/>
            <a:ext cx="7056783" cy="551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45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0638"/>
            <a:ext cx="8267700" cy="4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8150" y="332656"/>
            <a:ext cx="82677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Vigna Maria Chaves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26255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5400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5052"/>
            <a:ext cx="6562210" cy="57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7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5400600"/>
          </a:xfrm>
        </p:spPr>
        <p:txBody>
          <a:bodyPr/>
          <a:lstStyle/>
          <a:p>
            <a:r>
              <a:rPr lang="it-IT" dirty="0"/>
              <a:t>ASDE intende realizzare un Corso Professionale in Enologia e Viticoltura sull'isola di </a:t>
            </a:r>
            <a:r>
              <a:rPr lang="it-IT" dirty="0" err="1"/>
              <a:t>Fogo</a:t>
            </a:r>
            <a:r>
              <a:rPr lang="it-IT" dirty="0"/>
              <a:t> sfruttando le sinergie locali e mirando alla preparazione tecnica di coloro che si occupano della coltivazione della vite e alla promozione dell'imprenditorialità e dell'occupazione in questo settore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60450"/>
            <a:ext cx="24482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1068"/>
            <a:ext cx="2479204" cy="248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80430"/>
            <a:ext cx="22789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3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5400600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 err="1" smtClean="0"/>
              <a:t>Partners</a:t>
            </a:r>
            <a:r>
              <a:rPr lang="it-IT" sz="2800" b="1" dirty="0" smtClean="0"/>
              <a:t> del progetto:</a:t>
            </a:r>
          </a:p>
          <a:p>
            <a:r>
              <a:rPr lang="it-IT" sz="2400" dirty="0" smtClean="0"/>
              <a:t>- </a:t>
            </a:r>
            <a:r>
              <a:rPr lang="it-IT" sz="2400" dirty="0" err="1" smtClean="0"/>
              <a:t>Associação</a:t>
            </a:r>
            <a:r>
              <a:rPr lang="it-IT" sz="2400" dirty="0" smtClean="0"/>
              <a:t> </a:t>
            </a:r>
            <a:r>
              <a:rPr lang="it-IT" sz="2400" dirty="0" err="1" smtClean="0"/>
              <a:t>Solidariedade</a:t>
            </a:r>
            <a:r>
              <a:rPr lang="it-IT" sz="2400" dirty="0" smtClean="0"/>
              <a:t> e </a:t>
            </a:r>
            <a:r>
              <a:rPr lang="it-IT" sz="2400" dirty="0" err="1" smtClean="0"/>
              <a:t>Desenvolvimento</a:t>
            </a:r>
            <a:r>
              <a:rPr lang="it-IT" sz="2400" dirty="0" smtClean="0"/>
              <a:t> (ASDE), con sede a </a:t>
            </a:r>
            <a:r>
              <a:rPr lang="it-IT" sz="2400" dirty="0" err="1" smtClean="0"/>
              <a:t>Cutelo</a:t>
            </a:r>
            <a:r>
              <a:rPr lang="it-IT" sz="2400" dirty="0" smtClean="0"/>
              <a:t> de </a:t>
            </a:r>
            <a:r>
              <a:rPr lang="it-IT" sz="2400" dirty="0" err="1" smtClean="0"/>
              <a:t>Açúcar</a:t>
            </a:r>
            <a:r>
              <a:rPr lang="it-IT" sz="2400" dirty="0" smtClean="0"/>
              <a:t>, </a:t>
            </a:r>
            <a:r>
              <a:rPr lang="it-IT" sz="2400" dirty="0" err="1" smtClean="0"/>
              <a:t>São</a:t>
            </a:r>
            <a:r>
              <a:rPr lang="it-IT" sz="2400" dirty="0" smtClean="0"/>
              <a:t> </a:t>
            </a:r>
            <a:r>
              <a:rPr lang="it-IT" sz="2400" dirty="0" err="1" smtClean="0"/>
              <a:t>Filipe</a:t>
            </a:r>
            <a:r>
              <a:rPr lang="it-IT" sz="2400" dirty="0" smtClean="0"/>
              <a:t>, isola di </a:t>
            </a:r>
            <a:r>
              <a:rPr lang="it-IT" sz="2400" dirty="0" err="1" smtClean="0"/>
              <a:t>Fogo</a:t>
            </a:r>
            <a:r>
              <a:rPr lang="it-IT" sz="2400" dirty="0" smtClean="0"/>
              <a:t>, Capo Verde, NIF numero 552718203, rappresentata in questo atto dal suo direttore generale, Maria da </a:t>
            </a:r>
            <a:r>
              <a:rPr lang="it-IT" sz="2400" dirty="0" err="1" smtClean="0"/>
              <a:t>Ressurreição</a:t>
            </a:r>
            <a:r>
              <a:rPr lang="it-IT" sz="2400" dirty="0" smtClean="0"/>
              <a:t> </a:t>
            </a:r>
            <a:r>
              <a:rPr lang="it-IT" sz="2400" dirty="0" err="1" smtClean="0"/>
              <a:t>Graça</a:t>
            </a:r>
            <a:r>
              <a:rPr lang="it-IT" sz="2400" dirty="0" smtClean="0"/>
              <a:t>, in seguito denominata </a:t>
            </a:r>
            <a:r>
              <a:rPr lang="it-IT" sz="2400" b="1" dirty="0" smtClean="0"/>
              <a:t>ASDE</a:t>
            </a:r>
            <a:r>
              <a:rPr lang="it-IT" sz="2400" dirty="0" smtClean="0"/>
              <a:t>; </a:t>
            </a:r>
          </a:p>
          <a:p>
            <a:endParaRPr lang="it-IT" sz="2400" dirty="0" smtClean="0"/>
          </a:p>
          <a:p>
            <a:r>
              <a:rPr lang="it-IT" sz="2400" dirty="0" smtClean="0"/>
              <a:t>- </a:t>
            </a:r>
            <a:r>
              <a:rPr lang="it-IT" sz="2400" dirty="0" err="1" smtClean="0"/>
              <a:t>Instituto</a:t>
            </a:r>
            <a:r>
              <a:rPr lang="it-IT" sz="2400" dirty="0" smtClean="0"/>
              <a:t> do </a:t>
            </a:r>
            <a:r>
              <a:rPr lang="it-IT" sz="2400" dirty="0" err="1" smtClean="0"/>
              <a:t>Emprego</a:t>
            </a:r>
            <a:r>
              <a:rPr lang="it-IT" sz="2400" dirty="0" smtClean="0"/>
              <a:t> e </a:t>
            </a:r>
            <a:r>
              <a:rPr lang="it-IT" sz="2400" dirty="0" err="1" smtClean="0"/>
              <a:t>Formação</a:t>
            </a:r>
            <a:r>
              <a:rPr lang="it-IT" sz="2400" dirty="0" smtClean="0"/>
              <a:t> </a:t>
            </a:r>
            <a:r>
              <a:rPr lang="it-IT" sz="2400" dirty="0" err="1" smtClean="0"/>
              <a:t>Profissional</a:t>
            </a:r>
            <a:r>
              <a:rPr lang="it-IT" sz="2400" dirty="0" smtClean="0"/>
              <a:t> (</a:t>
            </a:r>
            <a:r>
              <a:rPr lang="it-IT" sz="2400" b="1" dirty="0" smtClean="0"/>
              <a:t>IEFP</a:t>
            </a:r>
            <a:r>
              <a:rPr lang="it-IT" sz="2400" dirty="0" smtClean="0"/>
              <a:t>), con numero di identificazione fiscale 300198698, con sede nella Citta di Praia, in questo atto rappresentato dal suo Presidente del Consiglio Direttivo, Dott. Paulo Alexandre Silva </a:t>
            </a:r>
            <a:r>
              <a:rPr lang="it-IT" sz="2400" dirty="0" err="1" smtClean="0"/>
              <a:t>dos</a:t>
            </a:r>
            <a:r>
              <a:rPr lang="it-IT" sz="2400" dirty="0" smtClean="0"/>
              <a:t> Santos;</a:t>
            </a:r>
          </a:p>
          <a:p>
            <a:endParaRPr lang="it-IT" sz="2400" dirty="0" smtClean="0"/>
          </a:p>
          <a:p>
            <a:r>
              <a:rPr lang="it-IT" sz="2400" dirty="0" smtClean="0"/>
              <a:t>- Istituto di Istruzione Superiore di Stato "Umberto I </a:t>
            </a:r>
            <a:r>
              <a:rPr lang="it-IT" sz="2400" b="1" dirty="0" smtClean="0"/>
              <a:t>(IISS Umberto I</a:t>
            </a:r>
            <a:r>
              <a:rPr lang="it-IT" sz="2400" dirty="0" smtClean="0"/>
              <a:t>), in questo atto rappresentato dal suo Dirigente Scolastico, Antonella Germini ;</a:t>
            </a:r>
          </a:p>
          <a:p>
            <a:endParaRPr lang="it-IT" sz="2400" dirty="0" smtClean="0"/>
          </a:p>
          <a:p>
            <a:r>
              <a:rPr lang="it-IT" sz="2400" dirty="0" smtClean="0"/>
              <a:t>- Fundo de </a:t>
            </a:r>
            <a:r>
              <a:rPr lang="it-IT" sz="2400" dirty="0" err="1" smtClean="0"/>
              <a:t>Sustentabilidade</a:t>
            </a:r>
            <a:r>
              <a:rPr lang="it-IT" sz="2400" dirty="0" smtClean="0"/>
              <a:t> Social para o Turismo (</a:t>
            </a:r>
            <a:r>
              <a:rPr lang="it-IT" sz="2400" b="1" dirty="0" smtClean="0"/>
              <a:t>FSST</a:t>
            </a:r>
            <a:r>
              <a:rPr lang="it-IT" sz="2400" dirty="0" smtClean="0"/>
              <a:t>) in questo atto rappresentato dal suo manager Dott. Manuel </a:t>
            </a:r>
            <a:r>
              <a:rPr lang="it-IT" sz="2400" dirty="0" err="1" smtClean="0"/>
              <a:t>Ribeiro</a:t>
            </a:r>
            <a:r>
              <a:rPr lang="it-IT" sz="2400" dirty="0" smtClean="0"/>
              <a:t>;</a:t>
            </a:r>
          </a:p>
          <a:p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14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5400600"/>
          </a:xfrm>
        </p:spPr>
        <p:txBody>
          <a:bodyPr>
            <a:normAutofit fontScale="85000" lnSpcReduction="20000"/>
          </a:bodyPr>
          <a:lstStyle/>
          <a:p>
            <a:r>
              <a:rPr lang="it-IT" sz="3100" dirty="0" smtClean="0"/>
              <a:t>Il Corso Professionale in Enologia e Viticoltura è promosso dall'ASDE in collaborazione con l'IEFP, attraverso il Centro per l'Impiego e la Formazione Professionale di </a:t>
            </a:r>
            <a:r>
              <a:rPr lang="it-IT" sz="3100" dirty="0" err="1" smtClean="0"/>
              <a:t>Fogo</a:t>
            </a:r>
            <a:r>
              <a:rPr lang="it-IT" sz="3100" dirty="0" smtClean="0"/>
              <a:t> e avrà il supporto tecnico dell'IISS Umberto I nella sua creazione, consolidamento e sviluppo, alle seguenti condizioni:</a:t>
            </a:r>
          </a:p>
          <a:p>
            <a:r>
              <a:rPr lang="it-IT" sz="3100" dirty="0" smtClean="0"/>
              <a:t>a)	Assistenza tecnica nella realizzazione del Corso;</a:t>
            </a:r>
          </a:p>
          <a:p>
            <a:endParaRPr lang="it-IT" sz="3100" dirty="0" smtClean="0"/>
          </a:p>
          <a:p>
            <a:r>
              <a:rPr lang="it-IT" sz="3100" dirty="0" smtClean="0"/>
              <a:t>    b)	Disponibilità di Insegnanti/Docenti in conformità al programma Allegato I al presente Protocollo, di cui è parte integrante;</a:t>
            </a:r>
          </a:p>
          <a:p>
            <a:endParaRPr lang="it-IT" sz="3100" dirty="0" smtClean="0"/>
          </a:p>
          <a:p>
            <a:r>
              <a:rPr lang="it-IT" sz="3100" dirty="0" smtClean="0"/>
              <a:t>c)	Disponibilità di tutte le informazioni e tutta la documentazione tecnica necessaria a fornire il supporto tecnico al Corso.</a:t>
            </a:r>
          </a:p>
          <a:p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99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748464" cy="5832648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1.	ASDE si impegna a:</a:t>
            </a:r>
          </a:p>
          <a:p>
            <a:endParaRPr lang="it-IT" dirty="0" smtClean="0"/>
          </a:p>
          <a:p>
            <a:r>
              <a:rPr lang="it-IT" dirty="0" smtClean="0"/>
              <a:t>a)	Mettere a disposizione le strutture per le lezioni teoriche (aula didattica localizzata presso la Cantina Monte Barro) e per le lezioni pratiche (Cantina, distilleria e vigneto), stimate in 6.350.000$00 (57.588,54 euro).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b)	Assumersi gli incarichi con il pagamento degli onorari degli insegnanti/docenti, assicurando inoltre il loro soggiorno in regime di pensione completa sull'isola di </a:t>
            </a:r>
            <a:r>
              <a:rPr lang="it-IT" dirty="0" err="1" smtClean="0"/>
              <a:t>Fogo</a:t>
            </a:r>
            <a:r>
              <a:rPr lang="it-IT" dirty="0" smtClean="0"/>
              <a:t>, stimato in 10.672.750$00 (97.791,82 euro).</a:t>
            </a:r>
          </a:p>
          <a:p>
            <a:endParaRPr lang="it-IT" dirty="0" smtClean="0"/>
          </a:p>
          <a:p>
            <a:r>
              <a:rPr lang="it-IT" dirty="0" smtClean="0"/>
              <a:t>c)	Articolare con i responsabili dell'IISS Umberto I e con quelli dell'IEFP e del FSST gli ulteriori aspetti finalizzati al perseguimento delle finalità del presente Protocollo;</a:t>
            </a:r>
          </a:p>
          <a:p>
            <a:endParaRPr lang="it-IT" dirty="0" smtClean="0"/>
          </a:p>
          <a:p>
            <a:r>
              <a:rPr lang="it-IT" dirty="0" smtClean="0"/>
              <a:t>d)	Mettere a disposizione tutte le informazioni e i chiarimenti necessari, ove richiesti dall'IEFP, dall'IISS Umberto I e da altre entità nell'ambito della revisione e del controllo delle attività di supporto;</a:t>
            </a:r>
          </a:p>
          <a:p>
            <a:endParaRPr lang="it-IT" dirty="0" smtClean="0"/>
          </a:p>
          <a:p>
            <a:r>
              <a:rPr lang="it-IT" dirty="0" smtClean="0"/>
              <a:t>e)	Organizzare tutta la documentazione necessaria che consenta, in qualsiasi momento, di dimostrare e giustificare la propria attività nell'ambito di applicazione del presente protocollo;</a:t>
            </a:r>
          </a:p>
          <a:p>
            <a:endParaRPr lang="it-IT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5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8665" y="692696"/>
            <a:ext cx="8748464" cy="5832648"/>
          </a:xfrm>
        </p:spPr>
        <p:txBody>
          <a:bodyPr>
            <a:normAutofit fontScale="62500" lnSpcReduction="20000"/>
          </a:bodyPr>
          <a:lstStyle/>
          <a:p>
            <a:endParaRPr lang="it-IT" dirty="0" smtClean="0"/>
          </a:p>
          <a:p>
            <a:r>
              <a:rPr lang="it-IT" sz="2600" dirty="0" smtClean="0"/>
              <a:t>CLAUSULA 4.ª   CONTENUTI ED ESECUZIONE DEL CORSO</a:t>
            </a:r>
          </a:p>
          <a:p>
            <a:endParaRPr lang="it-IT" sz="2600" dirty="0" smtClean="0"/>
          </a:p>
          <a:p>
            <a:r>
              <a:rPr lang="it-IT" sz="2600" dirty="0" smtClean="0"/>
              <a:t>1.	</a:t>
            </a:r>
            <a:r>
              <a:rPr lang="it-IT" sz="2900" dirty="0" smtClean="0"/>
              <a:t>Il Corso Professionale in Enologia e Viticoltura ha una durata biennale ed è tenuto secondo il programma e lo schema di cui all'Allegato II, che è parte integrante del presente Protocollo.</a:t>
            </a:r>
          </a:p>
          <a:p>
            <a:endParaRPr lang="it-IT" sz="2900" dirty="0" smtClean="0"/>
          </a:p>
          <a:p>
            <a:r>
              <a:rPr lang="it-IT" sz="2900" dirty="0" smtClean="0"/>
              <a:t>2.	Il diploma del Corso che certifica formalmente l'insieme dei risultati di apprendimento (conoscenze, abilità e/o competenze) acquisiti dagli allievi sarà rilasciato, congiuntamente, dall'IEFP e dall'IISS Umberto I di Alba.</a:t>
            </a:r>
          </a:p>
          <a:p>
            <a:endParaRPr lang="it-IT" sz="2900" dirty="0" smtClean="0"/>
          </a:p>
          <a:p>
            <a:pPr marL="514350" indent="-514350">
              <a:buAutoNum type="arabicPeriod" startAt="3"/>
            </a:pPr>
            <a:r>
              <a:rPr lang="it-IT" sz="2900" dirty="0" smtClean="0"/>
              <a:t>Le parti convengono di incontrarsi periodicamente per un'analisi congiunta dell'attuazione, dei risultati e delle misure necessarie per affrontare le difficoltà dei tirocinanti.</a:t>
            </a:r>
          </a:p>
          <a:p>
            <a:pPr marL="514350" indent="-514350">
              <a:buAutoNum type="arabicPeriod" startAt="3"/>
            </a:pPr>
            <a:endParaRPr lang="it-IT" sz="2900" dirty="0" smtClean="0"/>
          </a:p>
          <a:p>
            <a:pPr marL="514350" indent="-514350">
              <a:buAutoNum type="arabicPeriod" startAt="3"/>
            </a:pPr>
            <a:r>
              <a:rPr lang="it-IT" sz="2900" dirty="0" smtClean="0"/>
              <a:t>L'ASDE e l'IEFP elaboreranno il regolamento del Corso, con il supporto dell'IISS Umberto I e gli allievi dovranno versare un contributo, anche se simbolico, da definire nel regolamento.</a:t>
            </a:r>
          </a:p>
          <a:p>
            <a:pPr marL="514350" indent="-514350">
              <a:buAutoNum type="arabicPeriod" startAt="3"/>
            </a:pPr>
            <a:endParaRPr lang="it-IT" sz="2900" dirty="0" smtClean="0"/>
          </a:p>
          <a:p>
            <a:pPr marL="514350" indent="-514350">
              <a:buAutoNum type="arabicPeriod" startAt="3"/>
            </a:pPr>
            <a:r>
              <a:rPr lang="it-IT" sz="2900" dirty="0" smtClean="0"/>
              <a:t>I comuni di </a:t>
            </a:r>
            <a:r>
              <a:rPr lang="it-IT" sz="2900" dirty="0" err="1" smtClean="0"/>
              <a:t>Mosteiros</a:t>
            </a:r>
            <a:r>
              <a:rPr lang="it-IT" sz="2900" dirty="0" smtClean="0"/>
              <a:t>, Santa Catarina, quelli dell'isola di Santiago, </a:t>
            </a:r>
            <a:r>
              <a:rPr lang="it-IT" sz="2900" dirty="0" err="1" smtClean="0"/>
              <a:t>São</a:t>
            </a:r>
            <a:r>
              <a:rPr lang="it-IT" sz="2900" dirty="0" smtClean="0"/>
              <a:t> </a:t>
            </a:r>
            <a:r>
              <a:rPr lang="it-IT" sz="2900" dirty="0" err="1" smtClean="0"/>
              <a:t>Nicolau</a:t>
            </a:r>
            <a:r>
              <a:rPr lang="it-IT" sz="2900" dirty="0" smtClean="0"/>
              <a:t>, Santo </a:t>
            </a:r>
            <a:r>
              <a:rPr lang="it-IT" sz="2900" dirty="0" err="1" smtClean="0"/>
              <a:t>Antão</a:t>
            </a:r>
            <a:r>
              <a:rPr lang="it-IT" sz="2900" dirty="0" smtClean="0"/>
              <a:t> e quelli di Brava saranno invitati a inviare tirocinanti e ad assegnare loro una borsa di studio cosi come a ognuno di questi comuni deve essere assegnata una quota di partecipazione al Corso.</a:t>
            </a:r>
          </a:p>
          <a:p>
            <a:pPr marL="514350" indent="-514350">
              <a:buAutoNum type="arabicPeriod" startAt="3"/>
            </a:pPr>
            <a:endParaRPr lang="it-IT" sz="2600" dirty="0" smtClean="0"/>
          </a:p>
          <a:p>
            <a:endParaRPr lang="it-IT" sz="2600" dirty="0"/>
          </a:p>
        </p:txBody>
      </p:sp>
      <p:pic>
        <p:nvPicPr>
          <p:cNvPr id="4" name="Imagem 1" descr="Logo novo slogan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74725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944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279</Words>
  <Application>Microsoft Office PowerPoint</Application>
  <PresentationFormat>Presentazione su schermo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CENTRO DI FORMAZIONE IN ENOLOGIA E VITICOLTURA SIG.RA PIER LUISA PAUTASSO ISOLA DI FOGO, CAPOVERDE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DI FORMAZIONE IN ENOLOGIA E VITICOLTURA SIG.RA PIER LUISA PAUTASSO ISOLA DI FOGO, CAPOVERDE</dc:title>
  <dc:creator>Silvia</dc:creator>
  <cp:lastModifiedBy>Silvia</cp:lastModifiedBy>
  <cp:revision>14</cp:revision>
  <cp:lastPrinted>2020-01-08T20:33:40Z</cp:lastPrinted>
  <dcterms:created xsi:type="dcterms:W3CDTF">2019-12-14T08:00:44Z</dcterms:created>
  <dcterms:modified xsi:type="dcterms:W3CDTF">2020-01-08T20:35:06Z</dcterms:modified>
</cp:coreProperties>
</file>