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79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98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31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97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66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36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64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54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20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54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4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3433E-0E24-3845-AC7D-9F8B869CE720}" type="datetimeFigureOut">
              <a:rPr lang="it-IT" smtClean="0"/>
              <a:t>12/03/12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EE206-440C-0F45-93F1-E15F0F3140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66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124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07_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2286000" y="4343400"/>
            <a:ext cx="2286000" cy="1981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65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979613" y="3284538"/>
            <a:ext cx="5348287" cy="27463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b="1">
                <a:latin typeface="Comic Sans MS" charset="0"/>
              </a:rPr>
              <a:t>AUMENTO DELLA PRESSIONE IDROSTATICA CAPILLARE VENOSA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06450" y="1150938"/>
            <a:ext cx="1314450" cy="27463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b="1" i="1">
                <a:latin typeface="Comic Sans MS" charset="0"/>
              </a:rPr>
              <a:t>LOCALIZZATO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95375" y="1774825"/>
            <a:ext cx="1597025" cy="3048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 i="1">
                <a:latin typeface="Comic Sans MS" charset="0"/>
              </a:rPr>
              <a:t>Trombosi venosa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403350" y="14128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268538" y="2349500"/>
            <a:ext cx="1584325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95963" y="1125538"/>
            <a:ext cx="1528762" cy="27463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b="1" i="1">
                <a:latin typeface="Comic Sans MS" charset="0"/>
              </a:rPr>
              <a:t>GENERALIZZATO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64163" y="1917700"/>
            <a:ext cx="3543300" cy="7302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 i="1">
                <a:latin typeface="Comic Sans MS" charset="0"/>
              </a:rPr>
              <a:t>Ipervolemia: aumentato riassorbimento</a:t>
            </a:r>
          </a:p>
          <a:p>
            <a:pPr eaLnBrk="1" hangingPunct="1"/>
            <a:r>
              <a:rPr lang="it-IT" sz="1400" b="1" i="1">
                <a:latin typeface="Comic Sans MS" charset="0"/>
              </a:rPr>
              <a:t>Acqua per riduzione della P arteriosa</a:t>
            </a:r>
          </a:p>
          <a:p>
            <a:pPr eaLnBrk="1" hangingPunct="1"/>
            <a:r>
              <a:rPr lang="it-IT" sz="1400" b="1" i="1">
                <a:latin typeface="Comic Sans MS" charset="0"/>
              </a:rPr>
              <a:t>(insufficienza cardiaca)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47675" y="190500"/>
            <a:ext cx="3467100" cy="3048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PATOGENESI EDEMI TRASUDATIZI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6372225" y="1412875"/>
            <a:ext cx="5048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4859338" y="2708275"/>
            <a:ext cx="10810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051050" y="3860800"/>
            <a:ext cx="3810000" cy="27463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b="1">
                <a:latin typeface="Comic Sans MS" charset="0"/>
              </a:rPr>
              <a:t>DIMINUZIONE DELLA PRESSIONE ONCOTICA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559425" y="4799013"/>
            <a:ext cx="3344863" cy="9429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Diminuita sintesi (patologia epatica, </a:t>
            </a:r>
          </a:p>
          <a:p>
            <a:pPr eaLnBrk="1" hangingPunct="1"/>
            <a:r>
              <a:rPr lang="it-IT" sz="1400" b="1">
                <a:latin typeface="Comic Sans MS" charset="0"/>
              </a:rPr>
              <a:t>Denutrizione) o aumentata perdita</a:t>
            </a:r>
          </a:p>
          <a:p>
            <a:pPr eaLnBrk="1" hangingPunct="1"/>
            <a:r>
              <a:rPr lang="it-IT" sz="1400" b="1">
                <a:latin typeface="Comic Sans MS" charset="0"/>
              </a:rPr>
              <a:t>(alterazioni filtrazione glomerulare)</a:t>
            </a:r>
          </a:p>
          <a:p>
            <a:pPr eaLnBrk="1" hangingPunct="1"/>
            <a:r>
              <a:rPr lang="it-IT" sz="1400" b="1">
                <a:latin typeface="Comic Sans MS" charset="0"/>
              </a:rPr>
              <a:t>di proteine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 flipV="1">
            <a:off x="4643438" y="4221163"/>
            <a:ext cx="7921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35013" y="5470525"/>
            <a:ext cx="3695700" cy="274638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b="1">
                <a:latin typeface="Comic Sans MS" charset="0"/>
              </a:rPr>
              <a:t>DIMINUZIONE DEL DRENAGGIO LINFATICO</a:t>
            </a:r>
          </a:p>
        </p:txBody>
      </p:sp>
    </p:spTree>
    <p:extLst>
      <p:ext uri="{BB962C8B-B14F-4D97-AF65-F5344CB8AC3E}">
        <p14:creationId xmlns:p14="http://schemas.microsoft.com/office/powerpoint/2010/main" val="355497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  <p:bldP spid="20484" grpId="0" animBg="1"/>
      <p:bldP spid="20486" grpId="0" animBg="1"/>
      <p:bldP spid="20487" grpId="0" animBg="1"/>
      <p:bldP spid="20488" grpId="0" animBg="1"/>
      <p:bldP spid="20489" grpId="0" animBg="1"/>
      <p:bldP spid="20491" grpId="0" animBg="1"/>
      <p:bldP spid="20492" grpId="0" animBg="1"/>
      <p:bldP spid="20493" grpId="0" animBg="1"/>
      <p:bldP spid="20494" grpId="0" animBg="1"/>
      <p:bldP spid="204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e01686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6250"/>
            <a:ext cx="16097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1476375" y="1052513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7088" y="2276475"/>
            <a:ext cx="1192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>
                <a:latin typeface="Comic Sans MS" charset="0"/>
              </a:rPr>
              <a:t>localizzata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700338" y="15573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4140200" y="620713"/>
            <a:ext cx="1609725" cy="2382837"/>
            <a:chOff x="4080" y="2256"/>
            <a:chExt cx="1014" cy="1501"/>
          </a:xfrm>
        </p:grpSpPr>
        <p:pic>
          <p:nvPicPr>
            <p:cNvPr id="22536" name="Picture 7" descr="pe01686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56"/>
              <a:ext cx="1014" cy="110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7" name="Text Box 8"/>
            <p:cNvSpPr txBox="1">
              <a:spLocks noChangeArrowheads="1"/>
            </p:cNvSpPr>
            <p:nvPr/>
          </p:nvSpPr>
          <p:spPr bwMode="auto">
            <a:xfrm>
              <a:off x="4118" y="3545"/>
              <a:ext cx="9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it-IT" sz="1600">
                  <a:latin typeface="Comic Sans MS" charset="0"/>
                </a:rPr>
                <a:t>generalizzata</a:t>
              </a:r>
            </a:p>
          </p:txBody>
        </p:sp>
      </p:grp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485775" y="4170363"/>
            <a:ext cx="8270875" cy="457200"/>
          </a:xfrm>
          <a:prstGeom prst="rect">
            <a:avLst/>
          </a:prstGeom>
          <a:solidFill>
            <a:srgbClr val="FFDE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b="1"/>
              <a:t>Una malattia inizialmente localizzata in quanto dovuta a lesioni di cellule di un determinato organo può divenire</a:t>
            </a:r>
          </a:p>
          <a:p>
            <a:pPr algn="ctr" eaLnBrk="1" hangingPunct="1"/>
            <a:r>
              <a:rPr lang="it-IT" sz="1200" b="1"/>
              <a:t>generalizzata quando il ridotto funzionamento di quest</a:t>
            </a:r>
            <a:r>
              <a:rPr lang="ja-JP" altLang="it-IT" sz="1200" b="1"/>
              <a:t>’</a:t>
            </a:r>
            <a:r>
              <a:rPr lang="it-IT" sz="1200" b="1"/>
              <a:t>organo compromette la funzione degli altri.</a:t>
            </a:r>
          </a:p>
        </p:txBody>
      </p:sp>
    </p:spTree>
    <p:extLst>
      <p:ext uri="{BB962C8B-B14F-4D97-AF65-F5344CB8AC3E}">
        <p14:creationId xmlns:p14="http://schemas.microsoft.com/office/powerpoint/2010/main" val="424702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5800" y="1600200"/>
            <a:ext cx="807835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 dirty="0">
                <a:latin typeface="Comic Sans MS" charset="0"/>
              </a:rPr>
              <a:t>INSUFFICIENZA CARDIACA</a:t>
            </a:r>
          </a:p>
          <a:p>
            <a:pPr eaLnBrk="1" hangingPunct="1"/>
            <a:endParaRPr lang="it-IT" sz="1600" dirty="0">
              <a:latin typeface="Comic Sans MS" charset="0"/>
            </a:endParaRPr>
          </a:p>
          <a:p>
            <a:pPr eaLnBrk="1" hangingPunct="1"/>
            <a:r>
              <a:rPr lang="it-IT" sz="1600" dirty="0">
                <a:latin typeface="Comic Sans MS" charset="0"/>
              </a:rPr>
              <a:t>	Stato </a:t>
            </a:r>
            <a:r>
              <a:rPr lang="it-IT" sz="1600" dirty="0" smtClean="0">
                <a:latin typeface="Comic Sans MS" charset="0"/>
              </a:rPr>
              <a:t>patologico </a:t>
            </a:r>
            <a:r>
              <a:rPr lang="it-IT" sz="1600" dirty="0">
                <a:latin typeface="Comic Sans MS" charset="0"/>
              </a:rPr>
              <a:t>nel quale un</a:t>
            </a:r>
            <a:r>
              <a:rPr lang="ja-JP" altLang="it-IT" sz="1600" dirty="0">
                <a:latin typeface="Comic Sans MS" charset="0"/>
              </a:rPr>
              <a:t>’</a:t>
            </a:r>
            <a:r>
              <a:rPr lang="it-IT" sz="1600" dirty="0">
                <a:latin typeface="Comic Sans MS" charset="0"/>
              </a:rPr>
              <a:t>anormalità della funzione cardiaca</a:t>
            </a:r>
          </a:p>
          <a:p>
            <a:pPr eaLnBrk="1" hangingPunct="1"/>
            <a:r>
              <a:rPr lang="it-IT" sz="1600" dirty="0">
                <a:latin typeface="Comic Sans MS" charset="0"/>
              </a:rPr>
              <a:t>è responsabile </a:t>
            </a:r>
            <a:r>
              <a:rPr lang="ja-JP" altLang="it-IT" sz="1600" dirty="0">
                <a:latin typeface="Comic Sans MS" charset="0"/>
              </a:rPr>
              <a:t>“</a:t>
            </a:r>
            <a:r>
              <a:rPr lang="it-IT" sz="1600" i="1" dirty="0" err="1">
                <a:latin typeface="Comic Sans MS" charset="0"/>
              </a:rPr>
              <a:t>dell</a:t>
            </a:r>
            <a:r>
              <a:rPr lang="ja-JP" altLang="it-IT" sz="1600" i="1" dirty="0">
                <a:latin typeface="Comic Sans MS" charset="0"/>
              </a:rPr>
              <a:t>’</a:t>
            </a:r>
            <a:r>
              <a:rPr lang="it-IT" sz="1600" i="1" dirty="0">
                <a:latin typeface="Comic Sans MS" charset="0"/>
              </a:rPr>
              <a:t>insufficienza</a:t>
            </a:r>
            <a:r>
              <a:rPr lang="ja-JP" altLang="it-IT" sz="1600" i="1" dirty="0">
                <a:latin typeface="Comic Sans MS" charset="0"/>
              </a:rPr>
              <a:t>”</a:t>
            </a:r>
            <a:r>
              <a:rPr lang="it-IT" sz="1600" dirty="0">
                <a:latin typeface="Comic Sans MS" charset="0"/>
              </a:rPr>
              <a:t> (incapacità) del cuore di pompare sangue ad una </a:t>
            </a:r>
          </a:p>
          <a:p>
            <a:pPr eaLnBrk="1" hangingPunct="1"/>
            <a:r>
              <a:rPr lang="it-IT" sz="1600" dirty="0">
                <a:latin typeface="Comic Sans MS" charset="0"/>
              </a:rPr>
              <a:t>velocità commisurata alle richieste dei tessuti periferici</a:t>
            </a:r>
          </a:p>
        </p:txBody>
      </p:sp>
    </p:spTree>
    <p:extLst>
      <p:ext uri="{BB962C8B-B14F-4D97-AF65-F5344CB8AC3E}">
        <p14:creationId xmlns:p14="http://schemas.microsoft.com/office/powerpoint/2010/main" val="1864892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 Myocardial injury causes LV dys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676400"/>
            <a:ext cx="52387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79388" y="476250"/>
            <a:ext cx="8618537" cy="63976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b="1"/>
              <a:t>L</a:t>
            </a:r>
            <a:r>
              <a:rPr lang="ja-JP" altLang="it-IT" sz="1200" b="1"/>
              <a:t>’</a:t>
            </a:r>
            <a:r>
              <a:rPr lang="it-IT" sz="1200" b="1"/>
              <a:t>insufficienza del cuore innesca meccanismI tesi a compensare la ridotta capacità di pompare sangue ad una </a:t>
            </a:r>
          </a:p>
          <a:p>
            <a:pPr eaLnBrk="1" hangingPunct="1"/>
            <a:r>
              <a:rPr lang="it-IT" sz="1200" b="1"/>
              <a:t>velocità commisurata alle richieste dei tessuti periferici e sostanzialmente basati su: 1) </a:t>
            </a:r>
            <a:r>
              <a:rPr lang="it-IT" sz="1200" b="1" i="1"/>
              <a:t>riduzione del letto vascolare</a:t>
            </a:r>
            <a:r>
              <a:rPr lang="it-IT" sz="1200" b="1"/>
              <a:t>;</a:t>
            </a:r>
          </a:p>
          <a:p>
            <a:pPr eaLnBrk="1" hangingPunct="1"/>
            <a:r>
              <a:rPr lang="it-IT" sz="1200" b="1"/>
              <a:t>2) </a:t>
            </a:r>
            <a:r>
              <a:rPr lang="it-IT" sz="1200" b="1" i="1"/>
              <a:t>riassorbimento di liquidi a livello del rene.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771775" y="3141663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/>
              <a:t>+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011863" y="3068638"/>
            <a:ext cx="26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86543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 Renin-angiotensin system activation in congestive heart fail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1604963"/>
            <a:ext cx="8640763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0825" y="1412875"/>
            <a:ext cx="2017713" cy="3168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02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 Distribution of regional blood flow in congestive heart fail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1157288"/>
            <a:ext cx="452437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416550" y="5446713"/>
            <a:ext cx="2014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Cardiac heart failure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716463" y="2708275"/>
            <a:ext cx="552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cute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4427538" y="2924175"/>
            <a:ext cx="3603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4932363" y="2997200"/>
            <a:ext cx="3603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779838" y="3357563"/>
            <a:ext cx="1268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t. splancnico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4932363" y="3573463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51275" y="3860800"/>
            <a:ext cx="5635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rene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4427538" y="40767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500563" y="4292600"/>
            <a:ext cx="8397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cervello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4284663" y="44370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5292725" y="44370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572000" y="4462463"/>
            <a:ext cx="64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cuore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5148263" y="46529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H="1">
            <a:off x="4427538" y="46069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924300" y="4724400"/>
            <a:ext cx="186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Muscolo scheletrico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63575" y="425450"/>
            <a:ext cx="8232775" cy="4572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b="1"/>
              <a:t>I meccansimi di compenso inducenti riduzione del letto vascolare si esprimono in modo differenziato in diversi</a:t>
            </a:r>
          </a:p>
          <a:p>
            <a:pPr eaLnBrk="1" hangingPunct="1"/>
            <a:r>
              <a:rPr lang="it-IT" sz="1200" b="1"/>
              <a:t>distretti dell</a:t>
            </a:r>
            <a:r>
              <a:rPr lang="ja-JP" altLang="it-IT" sz="1200" b="1"/>
              <a:t>’</a:t>
            </a:r>
            <a:r>
              <a:rPr lang="it-IT" sz="1200" b="1"/>
              <a:t>organismo (</a:t>
            </a:r>
            <a:r>
              <a:rPr lang="ja-JP" altLang="it-IT" sz="1200" b="1"/>
              <a:t>“</a:t>
            </a:r>
            <a:r>
              <a:rPr lang="it-IT" sz="1200" b="1" i="1"/>
              <a:t>ridistribuzione di flussi</a:t>
            </a:r>
            <a:r>
              <a:rPr lang="ja-JP" altLang="it-IT" sz="1200" b="1"/>
              <a:t>”</a:t>
            </a:r>
            <a:r>
              <a:rPr lang="it-IT" sz="1200" b="1"/>
              <a:t>)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28600" y="5943600"/>
            <a:ext cx="8975725" cy="584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 b="1">
                <a:solidFill>
                  <a:schemeClr val="accent2"/>
                </a:solidFill>
                <a:latin typeface="Comic Sans MS" charset="0"/>
              </a:rPr>
              <a:t>L</a:t>
            </a:r>
            <a:r>
              <a:rPr lang="ja-JP" altLang="it-IT" sz="1600" b="1">
                <a:solidFill>
                  <a:schemeClr val="accent2"/>
                </a:solidFill>
                <a:latin typeface="Comic Sans MS" charset="0"/>
              </a:rPr>
              <a:t>’</a:t>
            </a:r>
            <a:r>
              <a:rPr lang="it-IT" sz="1600" b="1">
                <a:solidFill>
                  <a:schemeClr val="accent2"/>
                </a:solidFill>
                <a:latin typeface="Comic Sans MS" charset="0"/>
              </a:rPr>
              <a:t>insufficienza circolatoria causa disfunzioni cellulari (danno ipossico) e, di conseguenza, </a:t>
            </a:r>
          </a:p>
          <a:p>
            <a:pPr eaLnBrk="1" hangingPunct="1"/>
            <a:r>
              <a:rPr lang="it-IT" sz="1600" b="1">
                <a:solidFill>
                  <a:schemeClr val="accent2"/>
                </a:solidFill>
                <a:latin typeface="Comic Sans MS" charset="0"/>
              </a:rPr>
              <a:t>d</a:t>
            </a:r>
            <a:r>
              <a:rPr lang="ja-JP" altLang="it-IT" sz="1600" b="1">
                <a:solidFill>
                  <a:schemeClr val="accent2"/>
                </a:solidFill>
                <a:latin typeface="Comic Sans MS" charset="0"/>
              </a:rPr>
              <a:t>’</a:t>
            </a:r>
            <a:r>
              <a:rPr lang="it-IT" sz="1600" b="1">
                <a:solidFill>
                  <a:schemeClr val="accent2"/>
                </a:solidFill>
                <a:latin typeface="Comic Sans MS" charset="0"/>
              </a:rPr>
              <a:t>organo che possono diventare irreversibili se non corrette prontamente.</a:t>
            </a:r>
          </a:p>
        </p:txBody>
      </p:sp>
    </p:spTree>
    <p:extLst>
      <p:ext uri="{BB962C8B-B14F-4D97-AF65-F5344CB8AC3E}">
        <p14:creationId xmlns:p14="http://schemas.microsoft.com/office/powerpoint/2010/main" val="69940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1371600"/>
            <a:ext cx="741838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>
                <a:latin typeface="Comic Sans MS" charset="0"/>
              </a:rPr>
              <a:t>SHOCK</a:t>
            </a:r>
          </a:p>
          <a:p>
            <a:pPr eaLnBrk="1" hangingPunct="1"/>
            <a:endParaRPr lang="it-IT" sz="1600">
              <a:latin typeface="Comic Sans MS" charset="0"/>
            </a:endParaRPr>
          </a:p>
          <a:p>
            <a:pPr eaLnBrk="1" hangingPunct="1"/>
            <a:r>
              <a:rPr lang="it-IT" sz="1600">
                <a:latin typeface="Comic Sans MS" charset="0"/>
              </a:rPr>
              <a:t>           Stato nel quale l</a:t>
            </a:r>
            <a:r>
              <a:rPr lang="ja-JP" altLang="it-IT" sz="1600">
                <a:latin typeface="Comic Sans MS" charset="0"/>
              </a:rPr>
              <a:t>’</a:t>
            </a:r>
            <a:r>
              <a:rPr lang="it-IT" sz="1600">
                <a:latin typeface="Comic Sans MS" charset="0"/>
              </a:rPr>
              <a:t>insufficienza del sistema circolatorio a mantenere</a:t>
            </a:r>
          </a:p>
          <a:p>
            <a:pPr eaLnBrk="1" hangingPunct="1"/>
            <a:r>
              <a:rPr lang="it-IT" sz="1600">
                <a:latin typeface="Comic Sans MS" charset="0"/>
              </a:rPr>
              <a:t>un</a:t>
            </a:r>
            <a:r>
              <a:rPr lang="ja-JP" altLang="it-IT" sz="1600">
                <a:latin typeface="Comic Sans MS" charset="0"/>
              </a:rPr>
              <a:t>’</a:t>
            </a:r>
            <a:r>
              <a:rPr lang="it-IT" sz="1600">
                <a:latin typeface="Comic Sans MS" charset="0"/>
              </a:rPr>
              <a:t>adeguata perfusione tessutale risulta in una riduzione diffusa dell</a:t>
            </a:r>
            <a:r>
              <a:rPr lang="ja-JP" altLang="it-IT" sz="1600">
                <a:latin typeface="Comic Sans MS" charset="0"/>
              </a:rPr>
              <a:t>’</a:t>
            </a:r>
            <a:r>
              <a:rPr lang="it-IT" sz="1600">
                <a:latin typeface="Comic Sans MS" charset="0"/>
              </a:rPr>
              <a:t>apporto</a:t>
            </a:r>
          </a:p>
          <a:p>
            <a:pPr eaLnBrk="1" hangingPunct="1"/>
            <a:r>
              <a:rPr lang="it-IT" sz="1600">
                <a:latin typeface="Comic Sans MS" charset="0"/>
              </a:rPr>
              <a:t>di ossigeno e nutrienti ai tessuti.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68313" y="4581525"/>
            <a:ext cx="2635250" cy="7302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SHOCK CARDIOGENI</a:t>
            </a:r>
          </a:p>
          <a:p>
            <a:pPr eaLnBrk="1" hangingPunct="1"/>
            <a:r>
              <a:rPr lang="it-IT" sz="1400" b="1">
                <a:latin typeface="Comic Sans MS" charset="0"/>
              </a:rPr>
              <a:t>(dovuti a qualsiasi causa che</a:t>
            </a:r>
          </a:p>
          <a:p>
            <a:pPr eaLnBrk="1" hangingPunct="1"/>
            <a:r>
              <a:rPr lang="it-IT" sz="1400" b="1">
                <a:latin typeface="Comic Sans MS" charset="0"/>
              </a:rPr>
              <a:t>Riduca la gittata cardiaca)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132138" y="5373688"/>
            <a:ext cx="2900362" cy="9429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SHOCK DISTRIBUTIVI</a:t>
            </a:r>
          </a:p>
          <a:p>
            <a:pPr eaLnBrk="1" hangingPunct="1"/>
            <a:r>
              <a:rPr lang="it-IT" sz="1400" b="1">
                <a:latin typeface="Comic Sans MS" charset="0"/>
              </a:rPr>
              <a:t>(dovuti ad aumento del letto</a:t>
            </a:r>
          </a:p>
          <a:p>
            <a:pPr eaLnBrk="1" hangingPunct="1"/>
            <a:r>
              <a:rPr lang="it-IT" sz="1400" b="1">
                <a:latin typeface="Comic Sans MS" charset="0"/>
              </a:rPr>
              <a:t>Capillare: shock settico, shock</a:t>
            </a:r>
          </a:p>
          <a:p>
            <a:pPr eaLnBrk="1" hangingPunct="1"/>
            <a:r>
              <a:rPr lang="it-IT" sz="1400" b="1">
                <a:latin typeface="Comic Sans MS" charset="0"/>
              </a:rPr>
              <a:t>Anafilattico, shock neuropatici)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848350" y="4510088"/>
            <a:ext cx="3119438" cy="7302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latin typeface="Comic Sans MS" charset="0"/>
              </a:rPr>
              <a:t>SHOCK IPOVOLEMICI</a:t>
            </a:r>
          </a:p>
          <a:p>
            <a:pPr eaLnBrk="1" hangingPunct="1"/>
            <a:r>
              <a:rPr lang="it-IT" sz="1400" b="1">
                <a:latin typeface="Comic Sans MS" charset="0"/>
              </a:rPr>
              <a:t>(shock emorragico, shock dovuti a</a:t>
            </a:r>
          </a:p>
          <a:p>
            <a:pPr eaLnBrk="1" hangingPunct="1"/>
            <a:r>
              <a:rPr lang="it-IT" sz="1400" b="1">
                <a:latin typeface="Comic Sans MS" charset="0"/>
              </a:rPr>
              <a:t>Marcata deplezione di volume)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1331913" y="3500438"/>
            <a:ext cx="14398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4284663" y="36449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 flipV="1">
            <a:off x="5651500" y="3500438"/>
            <a:ext cx="144145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68313" y="333375"/>
            <a:ext cx="7091362" cy="3048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 i="1">
                <a:latin typeface="Comic Sans MS" charset="0"/>
              </a:rPr>
              <a:t>Lo stesso tipo di patologia può derivare da gruppi di cause (meccanismi) diverse</a:t>
            </a:r>
          </a:p>
        </p:txBody>
      </p:sp>
    </p:spTree>
    <p:extLst>
      <p:ext uri="{BB962C8B-B14F-4D97-AF65-F5344CB8AC3E}">
        <p14:creationId xmlns:p14="http://schemas.microsoft.com/office/powerpoint/2010/main" val="164271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381000" y="2362200"/>
            <a:ext cx="85344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 b="1" i="1" dirty="0"/>
              <a:t>Edema </a:t>
            </a:r>
            <a:r>
              <a:rPr lang="it-IT" sz="1000" b="1" i="1" dirty="0" err="1"/>
              <a:t>is</a:t>
            </a:r>
            <a:r>
              <a:rPr lang="it-IT" sz="1000" b="1" i="1" dirty="0"/>
              <a:t> </a:t>
            </a:r>
            <a:r>
              <a:rPr lang="it-IT" sz="1000" b="1" i="1" dirty="0" err="1"/>
              <a:t>defined</a:t>
            </a:r>
            <a:r>
              <a:rPr lang="it-IT" sz="1000" b="1" i="1" dirty="0"/>
              <a:t> </a:t>
            </a:r>
            <a:r>
              <a:rPr lang="it-IT" sz="1000" b="1" i="1" dirty="0" err="1"/>
              <a:t>as</a:t>
            </a:r>
            <a:r>
              <a:rPr lang="it-IT" sz="1000" b="1" i="1" dirty="0"/>
              <a:t> a </a:t>
            </a:r>
            <a:r>
              <a:rPr lang="it-IT" sz="1000" b="1" i="1" dirty="0" err="1"/>
              <a:t>clinically</a:t>
            </a:r>
            <a:r>
              <a:rPr lang="it-IT" sz="1000" b="1" i="1" dirty="0"/>
              <a:t> </a:t>
            </a:r>
            <a:r>
              <a:rPr lang="it-IT" sz="1000" b="1" i="1" dirty="0" err="1"/>
              <a:t>apparent</a:t>
            </a:r>
            <a:r>
              <a:rPr lang="it-IT" sz="1000" b="1" i="1" dirty="0"/>
              <a:t> </a:t>
            </a:r>
            <a:r>
              <a:rPr lang="it-IT" sz="1000" b="1" i="1" dirty="0" err="1"/>
              <a:t>increase</a:t>
            </a:r>
            <a:r>
              <a:rPr lang="it-IT" sz="1000" b="1" i="1" dirty="0"/>
              <a:t> in the </a:t>
            </a:r>
            <a:r>
              <a:rPr lang="it-IT" sz="1000" b="1" i="1" dirty="0" err="1"/>
              <a:t>interstitial</a:t>
            </a:r>
            <a:r>
              <a:rPr lang="it-IT" sz="1000" b="1" i="1" dirty="0"/>
              <a:t> </a:t>
            </a:r>
            <a:r>
              <a:rPr lang="it-IT" sz="1000" b="1" i="1" dirty="0" err="1"/>
              <a:t>fluid</a:t>
            </a:r>
            <a:r>
              <a:rPr lang="it-IT" sz="1000" b="1" i="1" dirty="0"/>
              <a:t> volume, </a:t>
            </a:r>
            <a:r>
              <a:rPr lang="it-IT" sz="1000" b="1" i="1" dirty="0" err="1"/>
              <a:t>which</a:t>
            </a:r>
            <a:r>
              <a:rPr lang="it-IT" sz="1000" b="1" i="1" dirty="0"/>
              <a:t> </a:t>
            </a:r>
            <a:r>
              <a:rPr lang="it-IT" sz="1000" b="1" i="1" dirty="0" err="1"/>
              <a:t>may</a:t>
            </a:r>
            <a:r>
              <a:rPr lang="it-IT" sz="1000" b="1" i="1" dirty="0"/>
              <a:t> </a:t>
            </a:r>
            <a:r>
              <a:rPr lang="it-IT" sz="1000" b="1" i="1" dirty="0" err="1"/>
              <a:t>expand</a:t>
            </a:r>
            <a:r>
              <a:rPr lang="it-IT" sz="1000" b="1" i="1" dirty="0"/>
              <a:t> by </a:t>
            </a:r>
            <a:r>
              <a:rPr lang="it-IT" sz="1000" b="1" i="1" dirty="0" err="1"/>
              <a:t>several</a:t>
            </a:r>
            <a:r>
              <a:rPr lang="it-IT" sz="1000" b="1" i="1" dirty="0"/>
              <a:t> </a:t>
            </a:r>
            <a:r>
              <a:rPr lang="it-IT" sz="1000" b="1" i="1" dirty="0" err="1"/>
              <a:t>liters</a:t>
            </a:r>
            <a:r>
              <a:rPr lang="it-IT" sz="1000" b="1" i="1" dirty="0"/>
              <a:t> </a:t>
            </a:r>
            <a:r>
              <a:rPr lang="it-IT" sz="1000" b="1" i="1" dirty="0" err="1"/>
              <a:t>before</a:t>
            </a:r>
            <a:r>
              <a:rPr lang="it-IT" sz="1000" b="1" i="1" dirty="0"/>
              <a:t> the </a:t>
            </a:r>
            <a:r>
              <a:rPr lang="it-IT" sz="1000" b="1" i="1" dirty="0" err="1"/>
              <a:t>abnormality</a:t>
            </a:r>
            <a:r>
              <a:rPr lang="it-IT" sz="1000" b="1" i="1" dirty="0"/>
              <a:t> </a:t>
            </a:r>
            <a:r>
              <a:rPr lang="it-IT" sz="1000" b="1" i="1" dirty="0" err="1"/>
              <a:t>is</a:t>
            </a:r>
            <a:r>
              <a:rPr lang="it-IT" sz="1000" b="1" i="1" dirty="0"/>
              <a:t> </a:t>
            </a:r>
            <a:r>
              <a:rPr lang="it-IT" sz="1000" b="1" i="1" dirty="0" err="1"/>
              <a:t>evident</a:t>
            </a:r>
            <a:r>
              <a:rPr lang="it-IT" sz="1000" b="1" i="1" dirty="0"/>
              <a:t>.  </a:t>
            </a:r>
            <a:r>
              <a:rPr lang="it-IT" sz="1000" b="1" i="1" dirty="0" err="1"/>
              <a:t>Therefore</a:t>
            </a:r>
            <a:r>
              <a:rPr lang="it-IT" sz="1000" b="1" i="1" dirty="0"/>
              <a:t>, a </a:t>
            </a:r>
            <a:r>
              <a:rPr lang="it-IT" sz="1000" b="1" i="1" dirty="0" err="1"/>
              <a:t>weight</a:t>
            </a:r>
            <a:r>
              <a:rPr lang="it-IT" sz="1000" b="1" i="1" dirty="0"/>
              <a:t> gain of </a:t>
            </a:r>
            <a:r>
              <a:rPr lang="it-IT" sz="1000" b="1" i="1" dirty="0" err="1"/>
              <a:t>several</a:t>
            </a:r>
            <a:r>
              <a:rPr lang="it-IT" sz="1000" b="1" i="1" dirty="0"/>
              <a:t> </a:t>
            </a:r>
            <a:r>
              <a:rPr lang="it-IT" sz="1000" b="1" i="1" dirty="0" err="1"/>
              <a:t>kilograms</a:t>
            </a:r>
            <a:r>
              <a:rPr lang="it-IT" sz="1000" b="1" i="1" dirty="0"/>
              <a:t> </a:t>
            </a:r>
            <a:r>
              <a:rPr lang="it-IT" sz="1000" b="1" i="1" dirty="0" err="1"/>
              <a:t>usually</a:t>
            </a:r>
            <a:r>
              <a:rPr lang="it-IT" sz="1000" b="1" i="1" dirty="0"/>
              <a:t> </a:t>
            </a:r>
            <a:r>
              <a:rPr lang="it-IT" sz="1000" b="1" i="1" dirty="0" err="1"/>
              <a:t>precedes</a:t>
            </a:r>
            <a:r>
              <a:rPr lang="it-IT" sz="1000" b="1" i="1" dirty="0"/>
              <a:t> </a:t>
            </a:r>
            <a:r>
              <a:rPr lang="it-IT" sz="1000" b="1" i="1" dirty="0" err="1"/>
              <a:t>overt</a:t>
            </a:r>
            <a:r>
              <a:rPr lang="it-IT" sz="1000" b="1" i="1" dirty="0"/>
              <a:t> </a:t>
            </a:r>
            <a:r>
              <a:rPr lang="it-IT" sz="1000" b="1" i="1" dirty="0" err="1"/>
              <a:t>manifestations</a:t>
            </a:r>
            <a:r>
              <a:rPr lang="it-IT" sz="1000" b="1" i="1" dirty="0"/>
              <a:t> of edema, and a </a:t>
            </a:r>
            <a:r>
              <a:rPr lang="it-IT" sz="1000" b="1" i="1" dirty="0" err="1"/>
              <a:t>similar</a:t>
            </a:r>
            <a:r>
              <a:rPr lang="it-IT" sz="1000" b="1" i="1" dirty="0"/>
              <a:t> </a:t>
            </a:r>
            <a:r>
              <a:rPr lang="it-IT" sz="1000" b="1" i="1" dirty="0" err="1"/>
              <a:t>weight</a:t>
            </a:r>
            <a:r>
              <a:rPr lang="it-IT" sz="1000" b="1" i="1" dirty="0"/>
              <a:t> </a:t>
            </a:r>
            <a:r>
              <a:rPr lang="it-IT" sz="1000" b="1" i="1" dirty="0" err="1"/>
              <a:t>loss</a:t>
            </a:r>
            <a:r>
              <a:rPr lang="it-IT" sz="1000" b="1" i="1" dirty="0"/>
              <a:t> from </a:t>
            </a:r>
            <a:r>
              <a:rPr lang="it-IT" sz="1000" b="1" i="1" dirty="0" err="1"/>
              <a:t>diuresis</a:t>
            </a:r>
            <a:r>
              <a:rPr lang="it-IT" sz="1000" b="1" i="1" dirty="0"/>
              <a:t> can be </a:t>
            </a:r>
            <a:r>
              <a:rPr lang="it-IT" sz="1000" b="1" i="1" dirty="0" err="1"/>
              <a:t>induced</a:t>
            </a:r>
            <a:r>
              <a:rPr lang="it-IT" sz="1000" b="1" i="1" dirty="0"/>
              <a:t>  in a </a:t>
            </a:r>
            <a:r>
              <a:rPr lang="it-IT" sz="1000" b="1" i="1" dirty="0" err="1"/>
              <a:t>slightly</a:t>
            </a:r>
            <a:r>
              <a:rPr lang="it-IT" sz="1000" b="1" i="1" dirty="0"/>
              <a:t> </a:t>
            </a:r>
            <a:r>
              <a:rPr lang="it-IT" sz="1000" b="1" i="1" dirty="0" err="1"/>
              <a:t>edematous</a:t>
            </a:r>
            <a:r>
              <a:rPr lang="it-IT" sz="1000" b="1" i="1" dirty="0"/>
              <a:t> </a:t>
            </a:r>
            <a:r>
              <a:rPr lang="it-IT" sz="1000" b="1" i="1" dirty="0" err="1"/>
              <a:t>patient</a:t>
            </a:r>
            <a:r>
              <a:rPr lang="it-IT" sz="1000" b="1" i="1" dirty="0"/>
              <a:t> </a:t>
            </a:r>
            <a:r>
              <a:rPr lang="it-IT" sz="1000" b="1" i="1" dirty="0" err="1"/>
              <a:t>before</a:t>
            </a:r>
            <a:r>
              <a:rPr lang="it-IT" sz="1000" b="1" i="1" dirty="0"/>
              <a:t> "dry </a:t>
            </a:r>
            <a:r>
              <a:rPr lang="it-IT" sz="1000" b="1" i="1" dirty="0" err="1"/>
              <a:t>weight</a:t>
            </a:r>
            <a:r>
              <a:rPr lang="it-IT" sz="1000" b="1" i="1" dirty="0"/>
              <a:t>" </a:t>
            </a:r>
            <a:r>
              <a:rPr lang="it-IT" sz="1000" b="1" i="1" dirty="0" err="1"/>
              <a:t>is</a:t>
            </a:r>
            <a:r>
              <a:rPr lang="it-IT" sz="1000" b="1" i="1" dirty="0"/>
              <a:t> </a:t>
            </a:r>
            <a:r>
              <a:rPr lang="it-IT" sz="1000" b="1" i="1" dirty="0" err="1"/>
              <a:t>achieved</a:t>
            </a:r>
            <a:r>
              <a:rPr lang="it-IT" sz="1000" b="1" i="1" dirty="0"/>
              <a:t>.</a:t>
            </a:r>
          </a:p>
          <a:p>
            <a:pPr eaLnBrk="1" hangingPunct="1"/>
            <a:endParaRPr lang="it-IT" sz="1000" b="1" i="1" dirty="0"/>
          </a:p>
          <a:p>
            <a:pPr eaLnBrk="1" hangingPunct="1"/>
            <a:r>
              <a:rPr lang="it-IT" sz="1000" b="1" i="1" dirty="0"/>
              <a:t>Anasarca </a:t>
            </a:r>
            <a:r>
              <a:rPr lang="it-IT" sz="1000" b="1" i="1" dirty="0" err="1"/>
              <a:t>refers</a:t>
            </a:r>
            <a:r>
              <a:rPr lang="it-IT" sz="1000" b="1" i="1" dirty="0"/>
              <a:t> to </a:t>
            </a:r>
            <a:r>
              <a:rPr lang="it-IT" sz="1000" b="1" i="1" dirty="0" err="1"/>
              <a:t>gross</a:t>
            </a:r>
            <a:r>
              <a:rPr lang="it-IT" sz="1000" b="1" i="1" dirty="0"/>
              <a:t>, </a:t>
            </a:r>
            <a:r>
              <a:rPr lang="it-IT" sz="1000" b="1" i="1" dirty="0" err="1"/>
              <a:t>generalized</a:t>
            </a:r>
            <a:r>
              <a:rPr lang="it-IT" sz="1000" b="1" i="1" dirty="0"/>
              <a:t> edema. </a:t>
            </a:r>
          </a:p>
          <a:p>
            <a:pPr eaLnBrk="1" hangingPunct="1"/>
            <a:r>
              <a:rPr lang="it-IT" sz="1000" b="1" dirty="0" err="1"/>
              <a:t>Ascites</a:t>
            </a:r>
            <a:r>
              <a:rPr lang="it-IT" sz="1000" b="1" dirty="0"/>
              <a:t> and </a:t>
            </a:r>
            <a:r>
              <a:rPr lang="it-IT" sz="1000" b="1" i="1" dirty="0" err="1"/>
              <a:t>hydrothorax</a:t>
            </a:r>
            <a:r>
              <a:rPr lang="it-IT" sz="1000" b="1" i="1" dirty="0"/>
              <a:t> </a:t>
            </a:r>
            <a:r>
              <a:rPr lang="it-IT" sz="1000" b="1" i="1" dirty="0" err="1"/>
              <a:t>refer</a:t>
            </a:r>
            <a:r>
              <a:rPr lang="it-IT" sz="1000" b="1" i="1" dirty="0"/>
              <a:t> to </a:t>
            </a:r>
            <a:r>
              <a:rPr lang="it-IT" sz="1000" b="1" i="1" dirty="0" err="1"/>
              <a:t>accumulation</a:t>
            </a:r>
            <a:r>
              <a:rPr lang="it-IT" sz="1000" b="1" i="1" dirty="0"/>
              <a:t> of </a:t>
            </a:r>
            <a:r>
              <a:rPr lang="it-IT" sz="1000" b="1" i="1" dirty="0" err="1"/>
              <a:t>excess</a:t>
            </a:r>
            <a:r>
              <a:rPr lang="it-IT" sz="1000" b="1" i="1" dirty="0"/>
              <a:t> </a:t>
            </a:r>
            <a:r>
              <a:rPr lang="it-IT" sz="1000" b="1" i="1" dirty="0" err="1"/>
              <a:t>fluid</a:t>
            </a:r>
            <a:r>
              <a:rPr lang="it-IT" sz="1000" b="1" i="1" dirty="0"/>
              <a:t> in the </a:t>
            </a:r>
            <a:r>
              <a:rPr lang="it-IT" sz="1000" b="1" i="1" dirty="0" err="1"/>
              <a:t>peritoneal</a:t>
            </a:r>
            <a:r>
              <a:rPr lang="it-IT" sz="1000" b="1" i="1" dirty="0"/>
              <a:t> and </a:t>
            </a:r>
            <a:r>
              <a:rPr lang="it-IT" sz="1000" b="1" i="1" dirty="0" err="1"/>
              <a:t>pleural</a:t>
            </a:r>
            <a:r>
              <a:rPr lang="it-IT" sz="1000" b="1" i="1" dirty="0"/>
              <a:t> </a:t>
            </a:r>
            <a:r>
              <a:rPr lang="it-IT" sz="1000" b="1" i="1" dirty="0" err="1"/>
              <a:t>cavities</a:t>
            </a:r>
            <a:r>
              <a:rPr lang="it-IT" sz="1000" b="1" i="1" dirty="0"/>
              <a:t>, </a:t>
            </a:r>
            <a:r>
              <a:rPr lang="it-IT" sz="1000" b="1" i="1" dirty="0" err="1"/>
              <a:t>respectively</a:t>
            </a:r>
            <a:r>
              <a:rPr lang="it-IT" sz="1000" b="1" i="1" dirty="0"/>
              <a:t>, and are </a:t>
            </a:r>
            <a:r>
              <a:rPr lang="it-IT" sz="1000" b="1" i="1" dirty="0" err="1"/>
              <a:t>considered</a:t>
            </a:r>
            <a:r>
              <a:rPr lang="it-IT" sz="1000" b="1" i="1" dirty="0"/>
              <a:t> to be special </a:t>
            </a:r>
            <a:r>
              <a:rPr lang="it-IT" sz="1000" b="1" i="1" dirty="0" err="1"/>
              <a:t>forms</a:t>
            </a:r>
            <a:r>
              <a:rPr lang="it-IT" sz="1000" b="1" i="1" dirty="0"/>
              <a:t> of edema.</a:t>
            </a:r>
          </a:p>
          <a:p>
            <a:pPr eaLnBrk="1" hangingPunct="1"/>
            <a:r>
              <a:rPr lang="it-IT" sz="1000" b="1" i="1" dirty="0" err="1"/>
              <a:t>Depending</a:t>
            </a:r>
            <a:r>
              <a:rPr lang="it-IT" sz="1000" b="1" i="1" dirty="0"/>
              <a:t> on </a:t>
            </a:r>
            <a:r>
              <a:rPr lang="it-IT" sz="1000" b="1" i="1" dirty="0" err="1"/>
              <a:t>its</a:t>
            </a:r>
            <a:r>
              <a:rPr lang="it-IT" sz="1000" b="1" i="1" dirty="0"/>
              <a:t> cause and </a:t>
            </a:r>
            <a:r>
              <a:rPr lang="it-IT" sz="1000" b="1" i="1" dirty="0" err="1"/>
              <a:t>mechanism</a:t>
            </a:r>
            <a:r>
              <a:rPr lang="it-IT" sz="1000" b="1" i="1" dirty="0"/>
              <a:t>, edema </a:t>
            </a:r>
            <a:r>
              <a:rPr lang="it-IT" sz="1000" b="1" i="1" dirty="0" err="1"/>
              <a:t>may</a:t>
            </a:r>
            <a:r>
              <a:rPr lang="it-IT" sz="1000" b="1" i="1" dirty="0"/>
              <a:t> be </a:t>
            </a:r>
            <a:r>
              <a:rPr lang="it-IT" sz="1000" b="1" i="1" dirty="0" err="1"/>
              <a:t>localized</a:t>
            </a:r>
            <a:r>
              <a:rPr lang="it-IT" sz="1000" b="1" i="1" dirty="0"/>
              <a:t> or </a:t>
            </a:r>
            <a:r>
              <a:rPr lang="it-IT" sz="1000" b="1" i="1" dirty="0" err="1"/>
              <a:t>have</a:t>
            </a:r>
            <a:r>
              <a:rPr lang="it-IT" sz="1000" b="1" i="1" dirty="0"/>
              <a:t> a </a:t>
            </a:r>
            <a:r>
              <a:rPr lang="it-IT" sz="1000" b="1" i="1" dirty="0" err="1"/>
              <a:t>generalized</a:t>
            </a:r>
            <a:r>
              <a:rPr lang="it-IT" sz="1000" b="1" i="1" dirty="0"/>
              <a:t> </a:t>
            </a:r>
            <a:r>
              <a:rPr lang="it-IT" sz="1000" b="1" i="1" dirty="0" err="1"/>
              <a:t>distribution</a:t>
            </a:r>
            <a:r>
              <a:rPr lang="it-IT" sz="1000" b="1" i="1" dirty="0"/>
              <a:t>; </a:t>
            </a:r>
            <a:r>
              <a:rPr lang="it-IT" sz="1000" b="1" i="1" dirty="0" err="1"/>
              <a:t>it</a:t>
            </a:r>
            <a:r>
              <a:rPr lang="it-IT" sz="1000" b="1" i="1" dirty="0"/>
              <a:t> </a:t>
            </a:r>
            <a:r>
              <a:rPr lang="it-IT" sz="1000" b="1" i="1" dirty="0" err="1"/>
              <a:t>is</a:t>
            </a:r>
            <a:r>
              <a:rPr lang="it-IT" sz="1000" b="1" i="1" dirty="0"/>
              <a:t> </a:t>
            </a:r>
            <a:r>
              <a:rPr lang="it-IT" sz="1000" b="1" i="1" dirty="0" err="1"/>
              <a:t>recognized</a:t>
            </a:r>
            <a:r>
              <a:rPr lang="it-IT" sz="1000" b="1" i="1" dirty="0"/>
              <a:t> in </a:t>
            </a:r>
            <a:r>
              <a:rPr lang="it-IT" sz="1000" b="1" i="1" dirty="0" err="1"/>
              <a:t>its</a:t>
            </a:r>
            <a:r>
              <a:rPr lang="it-IT" sz="1000" b="1" i="1" dirty="0"/>
              <a:t> </a:t>
            </a:r>
            <a:r>
              <a:rPr lang="it-IT" sz="1000" b="1" i="1" dirty="0" err="1"/>
              <a:t>generalized</a:t>
            </a:r>
            <a:r>
              <a:rPr lang="it-IT" sz="1000" b="1" i="1" dirty="0"/>
              <a:t> </a:t>
            </a:r>
            <a:r>
              <a:rPr lang="it-IT" sz="1000" b="1" i="1" dirty="0" err="1"/>
              <a:t>form</a:t>
            </a:r>
            <a:r>
              <a:rPr lang="it-IT" sz="1000" b="1" i="1" dirty="0"/>
              <a:t> by </a:t>
            </a:r>
            <a:r>
              <a:rPr lang="it-IT" sz="1000" b="1" i="1" dirty="0" err="1"/>
              <a:t>puffiness</a:t>
            </a:r>
            <a:r>
              <a:rPr lang="it-IT" sz="1000" b="1" i="1" dirty="0"/>
              <a:t> of the face, </a:t>
            </a:r>
            <a:r>
              <a:rPr lang="it-IT" sz="1000" b="1" i="1" dirty="0" err="1"/>
              <a:t>which</a:t>
            </a:r>
            <a:r>
              <a:rPr lang="it-IT" sz="1000" b="1" i="1" dirty="0"/>
              <a:t> </a:t>
            </a:r>
            <a:r>
              <a:rPr lang="it-IT" sz="1000" b="1" i="1" dirty="0" err="1"/>
              <a:t>is</a:t>
            </a:r>
            <a:r>
              <a:rPr lang="it-IT" sz="1000" b="1" i="1" dirty="0"/>
              <a:t> </a:t>
            </a:r>
            <a:r>
              <a:rPr lang="it-IT" sz="1000" b="1" i="1" dirty="0" err="1"/>
              <a:t>most</a:t>
            </a:r>
            <a:r>
              <a:rPr lang="it-IT" sz="1000" b="1" i="1" dirty="0"/>
              <a:t> </a:t>
            </a:r>
            <a:r>
              <a:rPr lang="it-IT" sz="1000" b="1" i="1" dirty="0" err="1"/>
              <a:t>readily</a:t>
            </a:r>
            <a:r>
              <a:rPr lang="it-IT" sz="1000" b="1" i="1" dirty="0"/>
              <a:t> </a:t>
            </a:r>
            <a:r>
              <a:rPr lang="it-IT" sz="1000" b="1" i="1" dirty="0" err="1"/>
              <a:t>apparent</a:t>
            </a:r>
            <a:r>
              <a:rPr lang="it-IT" sz="1000" b="1" i="1" dirty="0"/>
              <a:t> in the </a:t>
            </a:r>
            <a:r>
              <a:rPr lang="it-IT" sz="1000" b="1" i="1" dirty="0" err="1"/>
              <a:t>periorbital</a:t>
            </a:r>
            <a:r>
              <a:rPr lang="it-IT" sz="1000" b="1" i="1" dirty="0"/>
              <a:t> </a:t>
            </a:r>
            <a:r>
              <a:rPr lang="it-IT" sz="1000" b="1" i="1" dirty="0" err="1"/>
              <a:t>areas</a:t>
            </a:r>
            <a:r>
              <a:rPr lang="it-IT" sz="1000" b="1" i="1" dirty="0"/>
              <a:t>, and by the </a:t>
            </a:r>
            <a:r>
              <a:rPr lang="it-IT" sz="1000" b="1" i="1" dirty="0" err="1"/>
              <a:t>persistence</a:t>
            </a:r>
            <a:r>
              <a:rPr lang="it-IT" sz="1000" b="1" i="1" dirty="0"/>
              <a:t> of an </a:t>
            </a:r>
            <a:r>
              <a:rPr lang="it-IT" sz="1000" b="1" i="1" dirty="0" err="1"/>
              <a:t>indentation</a:t>
            </a:r>
            <a:r>
              <a:rPr lang="it-IT" sz="1000" b="1" i="1" dirty="0"/>
              <a:t> of the </a:t>
            </a:r>
            <a:r>
              <a:rPr lang="it-IT" sz="1000" b="1" i="1" dirty="0" err="1"/>
              <a:t>skin</a:t>
            </a:r>
            <a:r>
              <a:rPr lang="it-IT" sz="1000" b="1" i="1" dirty="0"/>
              <a:t> </a:t>
            </a:r>
            <a:r>
              <a:rPr lang="it-IT" sz="1000" b="1" i="1" dirty="0" err="1"/>
              <a:t>following</a:t>
            </a:r>
            <a:r>
              <a:rPr lang="it-IT" sz="1000" b="1" i="1" dirty="0"/>
              <a:t> pressure; </a:t>
            </a:r>
            <a:r>
              <a:rPr lang="it-IT" sz="1000" b="1" i="1" dirty="0" err="1"/>
              <a:t>this</a:t>
            </a:r>
            <a:r>
              <a:rPr lang="it-IT" sz="1000" b="1" i="1" dirty="0"/>
              <a:t> </a:t>
            </a:r>
            <a:r>
              <a:rPr lang="it-IT" sz="1000" b="1" i="1" dirty="0" err="1"/>
              <a:t>is</a:t>
            </a:r>
            <a:r>
              <a:rPr lang="it-IT" sz="1000" b="1" i="1" dirty="0"/>
              <a:t> </a:t>
            </a:r>
            <a:r>
              <a:rPr lang="it-IT" sz="1000" b="1" i="1" dirty="0" err="1"/>
              <a:t>known</a:t>
            </a:r>
            <a:r>
              <a:rPr lang="it-IT" sz="1000" b="1" i="1" dirty="0"/>
              <a:t> </a:t>
            </a:r>
            <a:r>
              <a:rPr lang="it-IT" sz="1000" b="1" i="1" dirty="0" err="1"/>
              <a:t>as</a:t>
            </a:r>
            <a:r>
              <a:rPr lang="it-IT" sz="1000" b="1" i="1" dirty="0"/>
              <a:t> "</a:t>
            </a:r>
            <a:r>
              <a:rPr lang="it-IT" sz="1000" b="1" i="1" dirty="0" err="1"/>
              <a:t>pitting</a:t>
            </a:r>
            <a:r>
              <a:rPr lang="it-IT" sz="1000" b="1" i="1" dirty="0"/>
              <a:t>" edema. In </a:t>
            </a:r>
            <a:r>
              <a:rPr lang="it-IT" sz="1000" b="1" i="1" dirty="0" err="1"/>
              <a:t>its</a:t>
            </a:r>
            <a:r>
              <a:rPr lang="it-IT" sz="1000" b="1" i="1" dirty="0"/>
              <a:t> more </a:t>
            </a:r>
            <a:r>
              <a:rPr lang="it-IT" sz="1000" b="1" i="1" dirty="0" err="1"/>
              <a:t>subtle</a:t>
            </a:r>
            <a:r>
              <a:rPr lang="it-IT" sz="1000" b="1" i="1" dirty="0"/>
              <a:t> </a:t>
            </a:r>
            <a:r>
              <a:rPr lang="it-IT" sz="1000" b="1" i="1" dirty="0" err="1"/>
              <a:t>form</a:t>
            </a:r>
            <a:r>
              <a:rPr lang="it-IT" sz="1000" b="1" i="1" dirty="0"/>
              <a:t>, edema </a:t>
            </a:r>
            <a:r>
              <a:rPr lang="it-IT" sz="1000" b="1" i="1" dirty="0" err="1"/>
              <a:t>may</a:t>
            </a:r>
            <a:r>
              <a:rPr lang="it-IT" sz="1000" b="1" i="1" dirty="0"/>
              <a:t> be </a:t>
            </a:r>
            <a:r>
              <a:rPr lang="it-IT" sz="1000" b="1" i="1" dirty="0" err="1"/>
              <a:t>detected</a:t>
            </a:r>
            <a:r>
              <a:rPr lang="it-IT" sz="1000" b="1" i="1" dirty="0"/>
              <a:t> by </a:t>
            </a:r>
            <a:r>
              <a:rPr lang="it-IT" sz="1000" b="1" i="1" dirty="0" err="1"/>
              <a:t>noting</a:t>
            </a:r>
            <a:r>
              <a:rPr lang="it-IT" sz="1000" b="1" i="1" dirty="0"/>
              <a:t> </a:t>
            </a:r>
            <a:r>
              <a:rPr lang="it-IT" sz="1000" b="1" i="1" dirty="0" err="1"/>
              <a:t>that</a:t>
            </a:r>
            <a:r>
              <a:rPr lang="it-IT" sz="1000" b="1" i="1" dirty="0"/>
              <a:t> </a:t>
            </a:r>
            <a:r>
              <a:rPr lang="it-IT" sz="1000" b="1" i="1" dirty="0" err="1"/>
              <a:t>after</a:t>
            </a:r>
            <a:r>
              <a:rPr lang="it-IT" sz="1000" b="1" i="1" dirty="0"/>
              <a:t> the </a:t>
            </a:r>
            <a:r>
              <a:rPr lang="it-IT" sz="1000" b="1" i="1" dirty="0" err="1"/>
              <a:t>stethoscope</a:t>
            </a:r>
            <a:r>
              <a:rPr lang="it-IT" sz="1000" b="1" i="1" dirty="0"/>
              <a:t> </a:t>
            </a:r>
            <a:r>
              <a:rPr lang="it-IT" sz="1000" b="1" i="1" dirty="0" err="1"/>
              <a:t>is</a:t>
            </a:r>
            <a:r>
              <a:rPr lang="it-IT" sz="1000" b="1" i="1" dirty="0"/>
              <a:t> </a:t>
            </a:r>
            <a:r>
              <a:rPr lang="it-IT" sz="1000" b="1" i="1" dirty="0" err="1"/>
              <a:t>removed</a:t>
            </a:r>
            <a:r>
              <a:rPr lang="it-IT" sz="1000" b="1" i="1" dirty="0"/>
              <a:t> from the </a:t>
            </a:r>
            <a:r>
              <a:rPr lang="it-IT" sz="1000" b="1" i="1" dirty="0" err="1"/>
              <a:t>chest</a:t>
            </a:r>
            <a:r>
              <a:rPr lang="it-IT" sz="1000" b="1" i="1" dirty="0"/>
              <a:t> </a:t>
            </a:r>
            <a:r>
              <a:rPr lang="it-IT" sz="1000" b="1" i="1" dirty="0" err="1"/>
              <a:t>wall</a:t>
            </a:r>
            <a:r>
              <a:rPr lang="it-IT" sz="1000" b="1" i="1" dirty="0"/>
              <a:t>, the </a:t>
            </a:r>
            <a:r>
              <a:rPr lang="it-IT" sz="1000" b="1" i="1" dirty="0" err="1"/>
              <a:t>rim</a:t>
            </a:r>
            <a:r>
              <a:rPr lang="it-IT" sz="1000" b="1" i="1" dirty="0"/>
              <a:t> of the </a:t>
            </a:r>
            <a:r>
              <a:rPr lang="it-IT" sz="1000" b="1" i="1" dirty="0" err="1"/>
              <a:t>bell</a:t>
            </a:r>
            <a:r>
              <a:rPr lang="it-IT" sz="1000" b="1" i="1" dirty="0"/>
              <a:t> </a:t>
            </a:r>
            <a:r>
              <a:rPr lang="it-IT" sz="1000" b="1" i="1" dirty="0" err="1"/>
              <a:t>leaves</a:t>
            </a:r>
            <a:r>
              <a:rPr lang="it-IT" sz="1000" b="1" i="1" dirty="0"/>
              <a:t> an </a:t>
            </a:r>
            <a:r>
              <a:rPr lang="it-IT" sz="1000" b="1" i="1" dirty="0" err="1"/>
              <a:t>indentation</a:t>
            </a:r>
            <a:r>
              <a:rPr lang="it-IT" sz="1000" b="1" i="1" dirty="0"/>
              <a:t> on the </a:t>
            </a:r>
            <a:r>
              <a:rPr lang="it-IT" sz="1000" b="1" i="1" dirty="0" err="1"/>
              <a:t>skin</a:t>
            </a:r>
            <a:r>
              <a:rPr lang="it-IT" sz="1000" b="1" i="1" dirty="0"/>
              <a:t> of the </a:t>
            </a:r>
            <a:r>
              <a:rPr lang="it-IT" sz="1000" b="1" i="1" dirty="0" err="1"/>
              <a:t>chest</a:t>
            </a:r>
            <a:r>
              <a:rPr lang="it-IT" sz="1000" b="1" i="1" dirty="0"/>
              <a:t> for a </a:t>
            </a:r>
            <a:r>
              <a:rPr lang="it-IT" sz="1000" b="1" i="1" dirty="0" err="1"/>
              <a:t>few</a:t>
            </a:r>
            <a:r>
              <a:rPr lang="it-IT" sz="1000" b="1" i="1" dirty="0"/>
              <a:t> minutes. </a:t>
            </a:r>
            <a:r>
              <a:rPr lang="it-IT" sz="1000" b="1" i="1" dirty="0" err="1"/>
              <a:t>When</a:t>
            </a:r>
            <a:r>
              <a:rPr lang="it-IT" sz="1000" b="1" i="1" dirty="0"/>
              <a:t> the ring on a finger </a:t>
            </a:r>
            <a:r>
              <a:rPr lang="it-IT" sz="1000" b="1" i="1" dirty="0" err="1"/>
              <a:t>fits</a:t>
            </a:r>
            <a:r>
              <a:rPr lang="it-IT" sz="1000" b="1" i="1" dirty="0"/>
              <a:t> more </a:t>
            </a:r>
            <a:r>
              <a:rPr lang="it-IT" sz="1000" b="1" i="1" dirty="0" err="1"/>
              <a:t>snugly</a:t>
            </a:r>
            <a:r>
              <a:rPr lang="it-IT" sz="1000" b="1" i="1" dirty="0"/>
              <a:t> </a:t>
            </a:r>
            <a:r>
              <a:rPr lang="it-IT" sz="1000" b="1" i="1" dirty="0" err="1"/>
              <a:t>than</a:t>
            </a:r>
            <a:r>
              <a:rPr lang="it-IT" sz="1000" b="1" i="1" dirty="0"/>
              <a:t> in the </a:t>
            </a:r>
            <a:r>
              <a:rPr lang="it-IT" sz="1000" b="1" i="1" dirty="0" err="1"/>
              <a:t>past</a:t>
            </a:r>
            <a:r>
              <a:rPr lang="it-IT" sz="1000" b="1" i="1" dirty="0"/>
              <a:t> or </a:t>
            </a:r>
            <a:r>
              <a:rPr lang="it-IT" sz="1000" b="1" i="1" dirty="0" err="1"/>
              <a:t>when</a:t>
            </a:r>
            <a:r>
              <a:rPr lang="it-IT" sz="1000" b="1" i="1" dirty="0"/>
              <a:t> a </a:t>
            </a:r>
            <a:r>
              <a:rPr lang="it-IT" sz="1000" b="1" i="1" dirty="0" err="1"/>
              <a:t>patient</a:t>
            </a:r>
            <a:r>
              <a:rPr lang="it-IT" sz="1000" b="1" i="1" dirty="0"/>
              <a:t> </a:t>
            </a:r>
            <a:r>
              <a:rPr lang="it-IT" sz="1000" b="1" i="1" dirty="0" err="1"/>
              <a:t>complains</a:t>
            </a:r>
            <a:r>
              <a:rPr lang="it-IT" sz="1000" b="1" i="1" dirty="0"/>
              <a:t> of </a:t>
            </a:r>
            <a:r>
              <a:rPr lang="it-IT" sz="1000" b="1" i="1" dirty="0" err="1"/>
              <a:t>difficulty</a:t>
            </a:r>
            <a:r>
              <a:rPr lang="it-IT" sz="1000" b="1" i="1" dirty="0"/>
              <a:t> in </a:t>
            </a:r>
            <a:r>
              <a:rPr lang="it-IT" sz="1000" b="1" i="1" dirty="0" err="1"/>
              <a:t>putting</a:t>
            </a:r>
            <a:r>
              <a:rPr lang="it-IT" sz="1000" b="1" i="1" dirty="0"/>
              <a:t> on </a:t>
            </a:r>
            <a:r>
              <a:rPr lang="it-IT" sz="1000" b="1" i="1" dirty="0" err="1"/>
              <a:t>shoes</a:t>
            </a:r>
            <a:r>
              <a:rPr lang="it-IT" sz="1000" b="1" i="1" dirty="0"/>
              <a:t>, </a:t>
            </a:r>
            <a:r>
              <a:rPr lang="it-IT" sz="1000" b="1" i="1" dirty="0" err="1"/>
              <a:t>particularly</a:t>
            </a:r>
            <a:r>
              <a:rPr lang="it-IT" sz="1000" b="1" i="1" dirty="0"/>
              <a:t> in the </a:t>
            </a:r>
            <a:r>
              <a:rPr lang="it-IT" sz="1000" b="1" i="1" dirty="0" err="1"/>
              <a:t>evening</a:t>
            </a:r>
            <a:r>
              <a:rPr lang="it-IT" sz="1000" b="1" i="1" dirty="0"/>
              <a:t>, edema </a:t>
            </a:r>
            <a:r>
              <a:rPr lang="it-IT" sz="1000" b="1" i="1" dirty="0" err="1"/>
              <a:t>may</a:t>
            </a:r>
            <a:r>
              <a:rPr lang="it-IT" sz="1000" b="1" i="1" dirty="0"/>
              <a:t> be </a:t>
            </a:r>
            <a:r>
              <a:rPr lang="it-IT" sz="1000" b="1" i="1" dirty="0" err="1"/>
              <a:t>present</a:t>
            </a:r>
            <a:r>
              <a:rPr lang="it-IT" sz="1000" b="1" i="1" dirty="0"/>
              <a:t>.</a:t>
            </a:r>
          </a:p>
          <a:p>
            <a:pPr eaLnBrk="1" hangingPunct="1"/>
            <a:endParaRPr lang="it-IT" sz="1000" b="1" i="1" dirty="0"/>
          </a:p>
          <a:p>
            <a:pPr eaLnBrk="1" hangingPunct="1"/>
            <a:r>
              <a:rPr lang="it-IT" sz="1000" b="1" i="1" dirty="0"/>
              <a:t>                                                                                                      </a:t>
            </a:r>
            <a:r>
              <a:rPr lang="it-IT" sz="1000" i="1" dirty="0" err="1"/>
              <a:t>Harrison's</a:t>
            </a:r>
            <a:r>
              <a:rPr lang="it-IT" sz="1000" i="1" dirty="0"/>
              <a:t> </a:t>
            </a:r>
            <a:r>
              <a:rPr lang="it-IT" sz="1000" i="1" dirty="0" err="1"/>
              <a:t>Principles</a:t>
            </a:r>
            <a:r>
              <a:rPr lang="it-IT" sz="1000" i="1" dirty="0"/>
              <a:t> of </a:t>
            </a:r>
            <a:r>
              <a:rPr lang="it-IT" sz="1000" i="1" dirty="0" err="1"/>
              <a:t>Internal</a:t>
            </a:r>
            <a:r>
              <a:rPr lang="it-IT" sz="1000" i="1" dirty="0"/>
              <a:t> Medicine, 17 </a:t>
            </a:r>
            <a:r>
              <a:rPr lang="it-IT" sz="1000" i="1" dirty="0" err="1"/>
              <a:t>edition</a:t>
            </a:r>
            <a:r>
              <a:rPr lang="it-IT" sz="1000" i="1" dirty="0"/>
              <a:t>	</a:t>
            </a:r>
          </a:p>
          <a:p>
            <a:pPr eaLnBrk="1" hangingPunct="1"/>
            <a:r>
              <a:rPr lang="it-IT" sz="1000" b="1" i="1" dirty="0"/>
              <a:t>	</a:t>
            </a:r>
          </a:p>
          <a:p>
            <a:pPr eaLnBrk="1" hangingPunct="1"/>
            <a:r>
              <a:rPr lang="it-IT" sz="1000" b="1" dirty="0"/>
              <a:t> </a:t>
            </a:r>
          </a:p>
        </p:txBody>
      </p:sp>
      <p:sp>
        <p:nvSpPr>
          <p:cNvPr id="28675" name="Text Box 14"/>
          <p:cNvSpPr txBox="1">
            <a:spLocks noChangeArrowheads="1"/>
          </p:cNvSpPr>
          <p:nvPr/>
        </p:nvSpPr>
        <p:spPr bwMode="auto">
          <a:xfrm>
            <a:off x="395288" y="188913"/>
            <a:ext cx="8451850" cy="274637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b="1"/>
              <a:t>L</a:t>
            </a:r>
            <a:r>
              <a:rPr lang="ja-JP" altLang="it-IT" sz="1200" b="1"/>
              <a:t>’</a:t>
            </a:r>
            <a:r>
              <a:rPr lang="it-IT" sz="1200" b="1"/>
              <a:t>insufficienza cardiaca è anche causa di quel tipo di patologia dell</a:t>
            </a:r>
            <a:r>
              <a:rPr lang="ja-JP" altLang="it-IT" sz="1200" b="1"/>
              <a:t>’</a:t>
            </a:r>
            <a:r>
              <a:rPr lang="it-IT" sz="1200" b="1"/>
              <a:t>interstizio definita edema (</a:t>
            </a:r>
            <a:r>
              <a:rPr lang="it-IT" sz="1200" b="1" i="1"/>
              <a:t>edema trasudatizio</a:t>
            </a:r>
            <a:r>
              <a:rPr lang="it-IT" sz="12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40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69925" y="827088"/>
            <a:ext cx="5510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 b="1">
                <a:solidFill>
                  <a:srgbClr val="FF0000"/>
                </a:solidFill>
                <a:latin typeface="Comic Sans MS" charset="0"/>
              </a:rPr>
              <a:t>Fattori condizionanti l</a:t>
            </a:r>
            <a:r>
              <a:rPr lang="ja-JP" altLang="it-IT" sz="1600" b="1">
                <a:solidFill>
                  <a:srgbClr val="FF0000"/>
                </a:solidFill>
                <a:latin typeface="Comic Sans MS" charset="0"/>
              </a:rPr>
              <a:t>’</a:t>
            </a:r>
            <a:r>
              <a:rPr lang="it-IT" sz="1600" b="1">
                <a:solidFill>
                  <a:srgbClr val="FF0000"/>
                </a:solidFill>
                <a:latin typeface="Comic Sans MS" charset="0"/>
              </a:rPr>
              <a:t>accumulo di fluido in un tessuto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46125" y="1436688"/>
            <a:ext cx="589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>
                <a:latin typeface="Comic Sans MS" charset="0"/>
              </a:rPr>
              <a:t>P = pressione idrostatica capillare ( </a:t>
            </a:r>
            <a:r>
              <a:rPr lang="it-IT" sz="1600" b="1">
                <a:latin typeface="Comic Sans MS" charset="0"/>
              </a:rPr>
              <a:t>P</a:t>
            </a:r>
            <a:r>
              <a:rPr lang="it-IT" sz="1600" b="1" i="1">
                <a:latin typeface="Comic Sans MS" charset="0"/>
              </a:rPr>
              <a:t>c</a:t>
            </a:r>
            <a:r>
              <a:rPr lang="it-IT" sz="1600">
                <a:latin typeface="Comic Sans MS" charset="0"/>
              </a:rPr>
              <a:t> ) o interstiziale ( </a:t>
            </a:r>
            <a:r>
              <a:rPr lang="it-IT" sz="1600" b="1">
                <a:latin typeface="Comic Sans MS" charset="0"/>
              </a:rPr>
              <a:t>P</a:t>
            </a:r>
            <a:r>
              <a:rPr lang="it-IT" sz="1600" b="1" i="1">
                <a:latin typeface="Comic Sans MS" charset="0"/>
              </a:rPr>
              <a:t>if</a:t>
            </a:r>
            <a:r>
              <a:rPr lang="it-IT" sz="1600" i="1">
                <a:latin typeface="Comic Sans MS" charset="0"/>
              </a:rPr>
              <a:t> </a:t>
            </a:r>
            <a:r>
              <a:rPr lang="it-IT" sz="1600">
                <a:latin typeface="Comic Sans MS" charset="0"/>
              </a:rPr>
              <a:t>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2057400"/>
            <a:ext cx="604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>
                <a:latin typeface="Symbol" charset="0"/>
              </a:rPr>
              <a:t>P </a:t>
            </a:r>
            <a:r>
              <a:rPr lang="it-IT" sz="1600">
                <a:latin typeface="Comic Sans MS" charset="0"/>
              </a:rPr>
              <a:t>= pressione </a:t>
            </a:r>
            <a:r>
              <a:rPr lang="ja-JP" altLang="it-IT" sz="1600">
                <a:latin typeface="Comic Sans MS" charset="0"/>
              </a:rPr>
              <a:t>“</a:t>
            </a:r>
            <a:r>
              <a:rPr lang="it-IT" sz="1600">
                <a:latin typeface="Comic Sans MS" charset="0"/>
              </a:rPr>
              <a:t>oncotica</a:t>
            </a:r>
            <a:r>
              <a:rPr lang="ja-JP" altLang="it-IT" sz="1600">
                <a:latin typeface="Comic Sans MS" charset="0"/>
              </a:rPr>
              <a:t>”</a:t>
            </a:r>
            <a:r>
              <a:rPr lang="it-IT" sz="1600">
                <a:latin typeface="Comic Sans MS" charset="0"/>
              </a:rPr>
              <a:t> capillare ( </a:t>
            </a:r>
            <a:r>
              <a:rPr lang="it-IT" sz="1600" b="1">
                <a:latin typeface="Symbol" charset="0"/>
              </a:rPr>
              <a:t>P </a:t>
            </a:r>
            <a:r>
              <a:rPr lang="it-IT" sz="1600" b="1" i="1">
                <a:latin typeface="Comic Sans MS" charset="0"/>
              </a:rPr>
              <a:t>pl</a:t>
            </a:r>
            <a:r>
              <a:rPr lang="it-IT" sz="1600">
                <a:latin typeface="Comic Sans MS" charset="0"/>
              </a:rPr>
              <a:t> ) o interstiziale ( </a:t>
            </a:r>
            <a:r>
              <a:rPr lang="it-IT" sz="1600" b="1">
                <a:latin typeface="Symbol" charset="0"/>
              </a:rPr>
              <a:t>P</a:t>
            </a:r>
            <a:r>
              <a:rPr lang="it-IT" sz="1600" b="1" i="1">
                <a:latin typeface="Comic Sans MS" charset="0"/>
              </a:rPr>
              <a:t>if</a:t>
            </a:r>
            <a:r>
              <a:rPr lang="it-IT" sz="1600">
                <a:latin typeface="Comic Sans MS" charset="0"/>
              </a:rPr>
              <a:t> )</a:t>
            </a:r>
            <a:endParaRPr lang="it-IT" sz="1600">
              <a:latin typeface="Symbo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27125" y="3113088"/>
            <a:ext cx="4795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>
                <a:latin typeface="Comic Sans MS" charset="0"/>
              </a:rPr>
              <a:t>          capillare arterioso             capillare venoso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46125" y="3722688"/>
            <a:ext cx="5381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 b="1">
                <a:latin typeface="Comic Sans MS" charset="0"/>
              </a:rPr>
              <a:t>P</a:t>
            </a:r>
            <a:r>
              <a:rPr lang="it-IT" sz="1600" b="1" i="1">
                <a:latin typeface="Comic Sans MS" charset="0"/>
              </a:rPr>
              <a:t>c</a:t>
            </a:r>
            <a:r>
              <a:rPr lang="it-IT" sz="1600">
                <a:latin typeface="Comic Sans MS" charset="0"/>
              </a:rPr>
              <a:t>                       25.0 mmHg                         10.0 mmHg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46125" y="4332288"/>
            <a:ext cx="4805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 b="1">
                <a:latin typeface="Comic Sans MS" charset="0"/>
              </a:rPr>
              <a:t>P</a:t>
            </a:r>
            <a:r>
              <a:rPr lang="it-IT" sz="1600" b="1" i="1">
                <a:latin typeface="Comic Sans MS" charset="0"/>
              </a:rPr>
              <a:t>if</a:t>
            </a:r>
            <a:r>
              <a:rPr lang="it-IT" sz="1600" b="1">
                <a:latin typeface="Comic Sans MS" charset="0"/>
              </a:rPr>
              <a:t> </a:t>
            </a:r>
            <a:r>
              <a:rPr lang="it-IT" sz="1600">
                <a:latin typeface="Comic Sans MS" charset="0"/>
              </a:rPr>
              <a:t>                    - 6.3                                    - 6.3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46125" y="4941888"/>
            <a:ext cx="4814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 b="1">
                <a:latin typeface="Symbol" charset="0"/>
              </a:rPr>
              <a:t>P </a:t>
            </a:r>
            <a:r>
              <a:rPr lang="it-IT" sz="1600" b="1" i="1">
                <a:latin typeface="Comic Sans MS" charset="0"/>
              </a:rPr>
              <a:t>pl              </a:t>
            </a:r>
            <a:r>
              <a:rPr lang="it-IT" sz="1600">
                <a:latin typeface="Comic Sans MS" charset="0"/>
              </a:rPr>
              <a:t>28.0                                    28.0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46125" y="5475288"/>
            <a:ext cx="4811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 b="1">
                <a:latin typeface="Symbol" charset="0"/>
              </a:rPr>
              <a:t>P</a:t>
            </a:r>
            <a:r>
              <a:rPr lang="it-IT" sz="1600" b="1" i="1">
                <a:latin typeface="Comic Sans MS" charset="0"/>
              </a:rPr>
              <a:t>if                </a:t>
            </a:r>
            <a:r>
              <a:rPr lang="it-IT" sz="1600">
                <a:latin typeface="Comic Sans MS" charset="0"/>
              </a:rPr>
              <a:t>5.0                                      5.0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209800" y="5867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648200" y="5867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193925" y="5932488"/>
            <a:ext cx="332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 b="1">
                <a:latin typeface="Comic Sans MS" charset="0"/>
              </a:rPr>
              <a:t>  + 8.3                     - 6.7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660525" y="2503488"/>
            <a:ext cx="2754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600">
                <a:latin typeface="Comic Sans MS" charset="0"/>
              </a:rPr>
              <a:t>(</a:t>
            </a:r>
            <a:r>
              <a:rPr lang="it-IT" sz="1600" b="1">
                <a:latin typeface="Comic Sans MS" charset="0"/>
              </a:rPr>
              <a:t>P</a:t>
            </a:r>
            <a:r>
              <a:rPr lang="it-IT" sz="1600" b="1" i="1">
                <a:latin typeface="Comic Sans MS" charset="0"/>
              </a:rPr>
              <a:t>c – </a:t>
            </a:r>
            <a:r>
              <a:rPr lang="it-IT" sz="1600" b="1">
                <a:latin typeface="Comic Sans MS" charset="0"/>
              </a:rPr>
              <a:t>P</a:t>
            </a:r>
            <a:r>
              <a:rPr lang="it-IT" sz="1600" b="1" i="1">
                <a:latin typeface="Comic Sans MS" charset="0"/>
              </a:rPr>
              <a:t>if</a:t>
            </a:r>
            <a:r>
              <a:rPr lang="it-IT" sz="1600" b="1">
                <a:latin typeface="Comic Sans MS" charset="0"/>
              </a:rPr>
              <a:t>)  - </a:t>
            </a:r>
            <a:r>
              <a:rPr lang="it-IT" sz="1600" b="1" i="1">
                <a:latin typeface="Comic Sans MS" charset="0"/>
              </a:rPr>
              <a:t> </a:t>
            </a:r>
            <a:r>
              <a:rPr lang="it-IT" sz="1600" b="1">
                <a:latin typeface="Comic Sans MS" charset="0"/>
              </a:rPr>
              <a:t>(</a:t>
            </a:r>
            <a:r>
              <a:rPr lang="it-IT" sz="1600" b="1">
                <a:latin typeface="Symbol" charset="0"/>
              </a:rPr>
              <a:t>P </a:t>
            </a:r>
            <a:r>
              <a:rPr lang="it-IT" sz="1600" b="1" i="1">
                <a:latin typeface="Comic Sans MS" charset="0"/>
              </a:rPr>
              <a:t>pl – </a:t>
            </a:r>
            <a:r>
              <a:rPr lang="it-IT" sz="1600" b="1">
                <a:latin typeface="Symbol" charset="0"/>
              </a:rPr>
              <a:t>P</a:t>
            </a:r>
            <a:r>
              <a:rPr lang="it-IT" sz="1600" b="1" i="1">
                <a:latin typeface="Comic Sans MS" charset="0"/>
              </a:rPr>
              <a:t>if</a:t>
            </a:r>
            <a:r>
              <a:rPr lang="it-IT" sz="1600" b="1">
                <a:latin typeface="Comic Sans MS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784700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utoUpdateAnimBg="0"/>
      <p:bldP spid="18437" grpId="0" autoUpdateAnimBg="0"/>
      <p:bldP spid="18438" grpId="0" autoUpdateAnimBg="0"/>
      <p:bldP spid="18439" grpId="0" autoUpdateAnimBg="0"/>
      <p:bldP spid="18440" grpId="0" autoUpdateAnimBg="0"/>
      <p:bldP spid="18441" grpId="0" autoUpdateAnimBg="0"/>
      <p:bldP spid="18442" grpId="0" animBg="1"/>
      <p:bldP spid="18443" grpId="0" animBg="1"/>
      <p:bldP spid="18444" grpId="0" autoUpdateAnimBg="0"/>
      <p:bldP spid="18445" grpId="0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624</Words>
  <Application>Microsoft Macintosh PowerPoint</Application>
  <PresentationFormat>Presentazione su schermo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Giorgio Berton</dc:creator>
  <cp:lastModifiedBy>Giorgio Berton</cp:lastModifiedBy>
  <cp:revision>1</cp:revision>
  <dcterms:created xsi:type="dcterms:W3CDTF">2012-03-12T08:38:43Z</dcterms:created>
  <dcterms:modified xsi:type="dcterms:W3CDTF">2012-03-12T08:41:11Z</dcterms:modified>
</cp:coreProperties>
</file>