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12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3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3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6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60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41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8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93B0-4623-104B-B0D8-1E6E571800CD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13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64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RE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18185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364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terol </a:t>
            </a:r>
            <a:r>
              <a:rPr lang="it-IT" b="1" u="sng">
                <a:latin typeface="Arial" charset="0"/>
              </a:rPr>
              <a:t>r</a:t>
            </a:r>
            <a:r>
              <a:rPr lang="it-IT" b="1">
                <a:latin typeface="Arial" charset="0"/>
              </a:rPr>
              <a:t>egulatory </a:t>
            </a:r>
            <a:r>
              <a:rPr lang="it-IT" b="1" u="sng">
                <a:latin typeface="Arial" charset="0"/>
              </a:rPr>
              <a:t>e</a:t>
            </a:r>
            <a:r>
              <a:rPr lang="it-IT" b="1">
                <a:latin typeface="Arial" charset="0"/>
              </a:rPr>
              <a:t>lement-</a:t>
            </a:r>
            <a:r>
              <a:rPr lang="it-IT" b="1" u="sng">
                <a:latin typeface="Arial" charset="0"/>
              </a:rPr>
              <a:t>b</a:t>
            </a:r>
            <a:r>
              <a:rPr lang="it-IT" b="1">
                <a:latin typeface="Arial" charset="0"/>
              </a:rPr>
              <a:t>inding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rotein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692275" y="4797425"/>
            <a:ext cx="7921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5711825"/>
            <a:ext cx="311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REBP </a:t>
            </a:r>
            <a:r>
              <a:rPr lang="it-IT" b="1" u="sng">
                <a:latin typeface="Arial" charset="0"/>
              </a:rPr>
              <a:t>c</a:t>
            </a:r>
            <a:r>
              <a:rPr lang="it-IT" b="1">
                <a:latin typeface="Arial" charset="0"/>
              </a:rPr>
              <a:t>leavage </a:t>
            </a:r>
            <a:r>
              <a:rPr lang="it-IT" b="1" u="sng">
                <a:latin typeface="Arial" charset="0"/>
              </a:rPr>
              <a:t>a</a:t>
            </a:r>
            <a:r>
              <a:rPr lang="it-IT" b="1">
                <a:latin typeface="Arial" charset="0"/>
              </a:rPr>
              <a:t>ctivating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rotein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003800" y="4797425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288213" y="60198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ite </a:t>
            </a:r>
            <a:r>
              <a:rPr lang="it-IT" b="1" u="sng">
                <a:latin typeface="Arial" charset="0"/>
              </a:rPr>
              <a:t>1</a:t>
            </a:r>
            <a:r>
              <a:rPr lang="it-IT" b="1">
                <a:latin typeface="Arial" charset="0"/>
              </a:rPr>
              <a:t>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rotease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451725" y="5013325"/>
            <a:ext cx="5048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68313" y="908050"/>
            <a:ext cx="3163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latin typeface="Arial" charset="0"/>
              </a:rPr>
              <a:t>basic  helix-loop-helix leucin zipper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1835150" y="1341438"/>
            <a:ext cx="3603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92138" y="6257925"/>
            <a:ext cx="670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solidFill>
                  <a:srgbClr val="00CCFF"/>
                </a:solidFill>
                <a:latin typeface="Arial" charset="0"/>
              </a:rPr>
              <a:t>SREBP 1c e 2: fegato e tessuti mammiferi (regolano trascrizione di geni diversi)</a:t>
            </a:r>
          </a:p>
          <a:p>
            <a:r>
              <a:rPr lang="it-IT" sz="1200" b="1">
                <a:solidFill>
                  <a:srgbClr val="00CCFF"/>
                </a:solidFill>
                <a:latin typeface="Arial" charset="0"/>
              </a:rPr>
              <a:t>SREBP 1a: regola trascrizione di tutti i geni SREBP regolati (espressione in linee cellulari)</a:t>
            </a:r>
          </a:p>
        </p:txBody>
      </p:sp>
    </p:spTree>
    <p:extLst>
      <p:ext uri="{BB962C8B-B14F-4D97-AF65-F5344CB8AC3E}">
        <p14:creationId xmlns:p14="http://schemas.microsoft.com/office/powerpoint/2010/main" val="26666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nimBg="1"/>
      <p:bldP spid="6151" grpId="0" autoUpdateAnimBg="0"/>
      <p:bldP spid="6152" grpId="0" animBg="1"/>
      <p:bldP spid="6153" grpId="0" autoUpdateAnimBg="0"/>
      <p:bldP spid="6154" grpId="0" animBg="1"/>
      <p:bldP spid="6155" grpId="0" autoUpdateAnimBg="0"/>
      <p:bldP spid="6156" grpId="0" animBg="1"/>
      <p:bldP spid="61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REBP 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54800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REBP loc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55148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68538" y="981075"/>
            <a:ext cx="48323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latin typeface="Arial" charset="0"/>
              </a:rPr>
              <a:t>Immunofluorescenza con Ab anti-SREBP 2</a:t>
            </a:r>
          </a:p>
        </p:txBody>
      </p:sp>
    </p:spTree>
    <p:extLst>
      <p:ext uri="{BB962C8B-B14F-4D97-AF65-F5344CB8AC3E}">
        <p14:creationId xmlns:p14="http://schemas.microsoft.com/office/powerpoint/2010/main" val="123774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827088" y="1947863"/>
          <a:ext cx="7489825" cy="2962365"/>
        </p:xfrm>
        <a:graphic>
          <a:graphicData uri="http://schemas.openxmlformats.org/drawingml/2006/table">
            <a:tbl>
              <a:tblPr/>
              <a:tblGrid>
                <a:gridCol w="7489825"/>
              </a:tblGrid>
              <a:tr h="51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05" name="Group 9"/>
          <p:cNvGraphicFramePr>
            <a:graphicFrameLocks noGrp="1"/>
          </p:cNvGraphicFramePr>
          <p:nvPr/>
        </p:nvGraphicFramePr>
        <p:xfrm>
          <a:off x="836613" y="2101850"/>
          <a:ext cx="2797175" cy="228600"/>
        </p:xfrm>
        <a:graphic>
          <a:graphicData uri="http://schemas.openxmlformats.org/drawingml/2006/table">
            <a:tbl>
              <a:tblPr/>
              <a:tblGrid>
                <a:gridCol w="2797175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Classification of LDL Receptor Mutations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311" name="Group 15"/>
          <p:cNvGraphicFramePr>
            <a:graphicFrameLocks noGrp="1"/>
          </p:cNvGraphicFramePr>
          <p:nvPr/>
        </p:nvGraphicFramePr>
        <p:xfrm>
          <a:off x="836613" y="2465388"/>
          <a:ext cx="7470775" cy="2441128"/>
        </p:xfrm>
        <a:graphic>
          <a:graphicData uri="http://schemas.openxmlformats.org/drawingml/2006/table">
            <a:tbl>
              <a:tblPr/>
              <a:tblGrid>
                <a:gridCol w="612775"/>
                <a:gridCol w="68580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These "null" alleles (R-O) fail to produce detectable receptors; this mutation is very common.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The synthesized receptors do not undergo proper posttranslational modification and are degraded, never to reach the cell surface.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III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are produced and processed at normal rates but are unable to bind LDL efficiently.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IV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have defective internalization and do not localize at the coated pits.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V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internalize but do not recycle.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20713" y="990600"/>
            <a:ext cx="4244975" cy="4633913"/>
            <a:chOff x="391" y="624"/>
            <a:chExt cx="2674" cy="2919"/>
          </a:xfrm>
        </p:grpSpPr>
        <p:sp>
          <p:nvSpPr>
            <p:cNvPr id="30744" name="AutoShape 2"/>
            <p:cNvSpPr>
              <a:spLocks noChangeArrowheads="1"/>
            </p:cNvSpPr>
            <p:nvPr/>
          </p:nvSpPr>
          <p:spPr bwMode="auto">
            <a:xfrm>
              <a:off x="1440" y="1824"/>
              <a:ext cx="864" cy="1344"/>
            </a:xfrm>
            <a:prstGeom prst="can">
              <a:avLst>
                <a:gd name="adj" fmla="val 38889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>
                <a:latin typeface="Times New Roman" charset="0"/>
              </a:endParaRPr>
            </a:p>
          </p:txBody>
        </p:sp>
        <p:sp>
          <p:nvSpPr>
            <p:cNvPr id="30745" name="AutoShape 3"/>
            <p:cNvSpPr>
              <a:spLocks noChangeArrowheads="1"/>
            </p:cNvSpPr>
            <p:nvPr/>
          </p:nvSpPr>
          <p:spPr bwMode="auto">
            <a:xfrm>
              <a:off x="1920" y="292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6" name="AutoShape 4"/>
            <p:cNvSpPr>
              <a:spLocks noChangeArrowheads="1"/>
            </p:cNvSpPr>
            <p:nvPr/>
          </p:nvSpPr>
          <p:spPr bwMode="auto">
            <a:xfrm rot="-2804496">
              <a:off x="943" y="1111"/>
              <a:ext cx="192" cy="1296"/>
            </a:xfrm>
            <a:prstGeom prst="can">
              <a:avLst>
                <a:gd name="adj" fmla="val 1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7" name="Rectangle 5"/>
            <p:cNvSpPr>
              <a:spLocks noChangeArrowheads="1"/>
            </p:cNvSpPr>
            <p:nvPr/>
          </p:nvSpPr>
          <p:spPr bwMode="auto">
            <a:xfrm>
              <a:off x="432" y="624"/>
              <a:ext cx="1056" cy="72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>
                  <a:latin typeface="Times New Roman" charset="0"/>
                </a:rPr>
                <a:t>FEGATO</a:t>
              </a:r>
              <a:endParaRPr lang="en-GB" sz="2400">
                <a:latin typeface="Times New Roman" charset="0"/>
              </a:endParaRPr>
            </a:p>
          </p:txBody>
        </p:sp>
        <p:sp>
          <p:nvSpPr>
            <p:cNvPr id="30748" name="Text Box 6"/>
            <p:cNvSpPr txBox="1">
              <a:spLocks noChangeArrowheads="1"/>
            </p:cNvSpPr>
            <p:nvPr/>
          </p:nvSpPr>
          <p:spPr bwMode="auto">
            <a:xfrm>
              <a:off x="1008" y="1536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VIE BILIARI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30749" name="Line 7"/>
            <p:cNvSpPr>
              <a:spLocks noChangeShapeType="1"/>
            </p:cNvSpPr>
            <p:nvPr/>
          </p:nvSpPr>
          <p:spPr bwMode="auto">
            <a:xfrm>
              <a:off x="624" y="1296"/>
              <a:ext cx="100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50" name="Oval 8"/>
            <p:cNvSpPr>
              <a:spLocks noChangeArrowheads="1"/>
            </p:cNvSpPr>
            <p:nvPr/>
          </p:nvSpPr>
          <p:spPr bwMode="auto">
            <a:xfrm>
              <a:off x="528" y="115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1" name="Oval 9"/>
            <p:cNvSpPr>
              <a:spLocks noChangeArrowheads="1"/>
            </p:cNvSpPr>
            <p:nvPr/>
          </p:nvSpPr>
          <p:spPr bwMode="auto">
            <a:xfrm>
              <a:off x="912" y="163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2" name="Oval 10"/>
            <p:cNvSpPr>
              <a:spLocks noChangeArrowheads="1"/>
            </p:cNvSpPr>
            <p:nvPr/>
          </p:nvSpPr>
          <p:spPr bwMode="auto">
            <a:xfrm>
              <a:off x="1632" y="2256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3" name="AutoShape 11"/>
            <p:cNvSpPr>
              <a:spLocks noChangeArrowheads="1"/>
            </p:cNvSpPr>
            <p:nvPr/>
          </p:nvSpPr>
          <p:spPr bwMode="auto">
            <a:xfrm rot="16200000" flipH="1">
              <a:off x="1210" y="2525"/>
              <a:ext cx="537" cy="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872" y="268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5" name="Oval 13"/>
            <p:cNvSpPr>
              <a:spLocks noChangeArrowheads="1"/>
            </p:cNvSpPr>
            <p:nvPr/>
          </p:nvSpPr>
          <p:spPr bwMode="auto">
            <a:xfrm>
              <a:off x="2160" y="2688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6" name="Oval 14"/>
            <p:cNvSpPr>
              <a:spLocks noChangeArrowheads="1"/>
            </p:cNvSpPr>
            <p:nvPr/>
          </p:nvSpPr>
          <p:spPr bwMode="auto">
            <a:xfrm>
              <a:off x="1824" y="2784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7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8" name="Text Box 16"/>
            <p:cNvSpPr txBox="1">
              <a:spLocks noChangeArrowheads="1"/>
            </p:cNvSpPr>
            <p:nvPr/>
          </p:nvSpPr>
          <p:spPr bwMode="auto">
            <a:xfrm>
              <a:off x="680" y="1144"/>
              <a:ext cx="6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Sali biliari</a:t>
              </a:r>
              <a:endParaRPr lang="en-GB"/>
            </a:p>
          </p:txBody>
        </p:sp>
        <p:sp>
          <p:nvSpPr>
            <p:cNvPr id="30759" name="Text Box 17"/>
            <p:cNvSpPr txBox="1">
              <a:spLocks noChangeArrowheads="1"/>
            </p:cNvSpPr>
            <p:nvPr/>
          </p:nvSpPr>
          <p:spPr bwMode="auto">
            <a:xfrm>
              <a:off x="2256" y="2832"/>
              <a:ext cx="8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colestiramina</a:t>
              </a:r>
              <a:endParaRPr lang="en-GB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098925" y="1843088"/>
            <a:ext cx="4751388" cy="2652712"/>
            <a:chOff x="2582" y="1161"/>
            <a:chExt cx="2993" cy="1671"/>
          </a:xfrm>
        </p:grpSpPr>
        <p:sp>
          <p:nvSpPr>
            <p:cNvPr id="30733" name="Rectangle 18"/>
            <p:cNvSpPr>
              <a:spLocks noChangeArrowheads="1"/>
            </p:cNvSpPr>
            <p:nvPr/>
          </p:nvSpPr>
          <p:spPr bwMode="auto">
            <a:xfrm>
              <a:off x="3072" y="1488"/>
              <a:ext cx="2496" cy="110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34" name="Text Box 19"/>
            <p:cNvSpPr txBox="1">
              <a:spLocks noChangeArrowheads="1"/>
            </p:cNvSpPr>
            <p:nvPr/>
          </p:nvSpPr>
          <p:spPr bwMode="auto">
            <a:xfrm>
              <a:off x="3216" y="2112"/>
              <a:ext cx="6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acetilCoA</a:t>
              </a:r>
              <a:endParaRPr lang="en-GB"/>
            </a:p>
          </p:txBody>
        </p:sp>
        <p:sp>
          <p:nvSpPr>
            <p:cNvPr id="30735" name="Text Box 20"/>
            <p:cNvSpPr txBox="1">
              <a:spLocks noChangeArrowheads="1"/>
            </p:cNvSpPr>
            <p:nvPr/>
          </p:nvSpPr>
          <p:spPr bwMode="auto">
            <a:xfrm>
              <a:off x="4512" y="211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colesterolo</a:t>
              </a:r>
              <a:endParaRPr lang="en-GB" b="1"/>
            </a:p>
          </p:txBody>
        </p:sp>
        <p:sp>
          <p:nvSpPr>
            <p:cNvPr id="3073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37" name="Text Box 22"/>
            <p:cNvSpPr txBox="1">
              <a:spLocks noChangeArrowheads="1"/>
            </p:cNvSpPr>
            <p:nvPr/>
          </p:nvSpPr>
          <p:spPr bwMode="auto">
            <a:xfrm>
              <a:off x="3840" y="2016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chemeClr val="accent2"/>
                  </a:solidFill>
                </a:rPr>
                <a:t>HMGCoAR*</a:t>
              </a:r>
              <a:endParaRPr lang="en-GB" b="1">
                <a:solidFill>
                  <a:schemeClr val="accent2"/>
                </a:solidFill>
              </a:endParaRPr>
            </a:p>
          </p:txBody>
        </p:sp>
        <p:sp>
          <p:nvSpPr>
            <p:cNvPr id="30738" name="Text Box 23"/>
            <p:cNvSpPr txBox="1">
              <a:spLocks noChangeArrowheads="1"/>
            </p:cNvSpPr>
            <p:nvPr/>
          </p:nvSpPr>
          <p:spPr bwMode="auto">
            <a:xfrm>
              <a:off x="3360" y="2640"/>
              <a:ext cx="22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*hydroxymethyl-glutaryl-CoA reductase</a:t>
              </a:r>
              <a:endParaRPr lang="en-GB"/>
            </a:p>
          </p:txBody>
        </p:sp>
        <p:sp>
          <p:nvSpPr>
            <p:cNvPr id="30739" name="Rectangle 24"/>
            <p:cNvSpPr>
              <a:spLocks noChangeArrowheads="1"/>
            </p:cNvSpPr>
            <p:nvPr/>
          </p:nvSpPr>
          <p:spPr bwMode="auto">
            <a:xfrm>
              <a:off x="3991" y="1976"/>
              <a:ext cx="19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0" name="Rectangle 25"/>
            <p:cNvSpPr>
              <a:spLocks noChangeArrowheads="1"/>
            </p:cNvSpPr>
            <p:nvPr/>
          </p:nvSpPr>
          <p:spPr bwMode="auto">
            <a:xfrm>
              <a:off x="4071" y="1728"/>
              <a:ext cx="4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1" name="Text Box 26"/>
            <p:cNvSpPr txBox="1">
              <a:spLocks noChangeArrowheads="1"/>
            </p:cNvSpPr>
            <p:nvPr/>
          </p:nvSpPr>
          <p:spPr bwMode="auto">
            <a:xfrm>
              <a:off x="4087" y="17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/>
                <a:t>-</a:t>
              </a:r>
              <a:endParaRPr lang="en-GB" sz="2400" b="1"/>
            </a:p>
          </p:txBody>
        </p:sp>
        <p:sp>
          <p:nvSpPr>
            <p:cNvPr id="30742" name="Text Box 27"/>
            <p:cNvSpPr txBox="1">
              <a:spLocks noChangeArrowheads="1"/>
            </p:cNvSpPr>
            <p:nvPr/>
          </p:nvSpPr>
          <p:spPr bwMode="auto">
            <a:xfrm>
              <a:off x="3828" y="1536"/>
              <a:ext cx="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statine</a:t>
              </a:r>
              <a:endParaRPr lang="en-GB" b="1"/>
            </a:p>
          </p:txBody>
        </p:sp>
        <p:sp>
          <p:nvSpPr>
            <p:cNvPr id="30743" name="Text Box 28"/>
            <p:cNvSpPr txBox="1">
              <a:spLocks noChangeArrowheads="1"/>
            </p:cNvSpPr>
            <p:nvPr/>
          </p:nvSpPr>
          <p:spPr bwMode="auto">
            <a:xfrm>
              <a:off x="2582" y="1161"/>
              <a:ext cx="19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FEGATO E TESSUTI PERIFERICI</a:t>
              </a:r>
              <a:endParaRPr lang="en-GB" b="1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43213" y="0"/>
            <a:ext cx="4953000" cy="823913"/>
            <a:chOff x="96" y="249"/>
            <a:chExt cx="3120" cy="519"/>
          </a:xfrm>
        </p:grpSpPr>
        <p:sp>
          <p:nvSpPr>
            <p:cNvPr id="30728" name="Line 32"/>
            <p:cNvSpPr>
              <a:spLocks noChangeShapeType="1"/>
            </p:cNvSpPr>
            <p:nvPr/>
          </p:nvSpPr>
          <p:spPr bwMode="auto">
            <a:xfrm flipV="1">
              <a:off x="1152" y="336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29" name="Text Box 33"/>
            <p:cNvSpPr txBox="1">
              <a:spLocks noChangeArrowheads="1"/>
            </p:cNvSpPr>
            <p:nvPr/>
          </p:nvSpPr>
          <p:spPr bwMode="auto">
            <a:xfrm>
              <a:off x="1814" y="249"/>
              <a:ext cx="1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VLDL (diminuita sintesi)</a:t>
              </a:r>
            </a:p>
          </p:txBody>
        </p:sp>
        <p:sp>
          <p:nvSpPr>
            <p:cNvPr id="30730" name="Text Box 34"/>
            <p:cNvSpPr txBox="1">
              <a:spLocks noChangeArrowheads="1"/>
            </p:cNvSpPr>
            <p:nvPr/>
          </p:nvSpPr>
          <p:spPr bwMode="auto">
            <a:xfrm>
              <a:off x="96" y="576"/>
              <a:ext cx="8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chemeClr val="accent2"/>
                  </a:solidFill>
                </a:rPr>
                <a:t>acido nicotinico</a:t>
              </a:r>
            </a:p>
          </p:txBody>
        </p:sp>
        <p:sp>
          <p:nvSpPr>
            <p:cNvPr id="30731" name="Line 35"/>
            <p:cNvSpPr>
              <a:spLocks noChangeShapeType="1"/>
            </p:cNvSpPr>
            <p:nvPr/>
          </p:nvSpPr>
          <p:spPr bwMode="auto">
            <a:xfrm>
              <a:off x="864" y="672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32" name="Line 36"/>
            <p:cNvSpPr>
              <a:spLocks noChangeShapeType="1"/>
            </p:cNvSpPr>
            <p:nvPr/>
          </p:nvSpPr>
          <p:spPr bwMode="auto">
            <a:xfrm flipH="1">
              <a:off x="1104" y="672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4737100" y="763588"/>
            <a:ext cx="9350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724525" y="549275"/>
            <a:ext cx="227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HDL (aumentata sintesi)</a:t>
            </a: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4087813" y="835025"/>
            <a:ext cx="7207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animBg="1"/>
      <p:bldP spid="19495" grpId="0"/>
      <p:bldP spid="194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124200" y="2057400"/>
            <a:ext cx="2286000" cy="3048000"/>
          </a:xfrm>
          <a:prstGeom prst="can">
            <a:avLst>
              <a:gd name="adj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latin typeface="Times New Roman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3810000" y="3200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590800" y="318611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14788" y="31242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colesterolo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276600" y="30480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29000" y="3581400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ezetimibe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429000" y="3886200"/>
            <a:ext cx="184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esteri dello stanolo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81200" y="990600"/>
            <a:ext cx="4900613" cy="314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Nuovi farmaci inibitori dell</a:t>
            </a:r>
            <a:r>
              <a:rPr lang="ja-JP" altLang="it-IT" b="1"/>
              <a:t>’</a:t>
            </a:r>
            <a:r>
              <a:rPr lang="it-IT" b="1"/>
              <a:t>assorbimento di colesterolo</a:t>
            </a:r>
          </a:p>
        </p:txBody>
      </p:sp>
    </p:spTree>
    <p:extLst>
      <p:ext uri="{BB962C8B-B14F-4D97-AF65-F5344CB8AC3E}">
        <p14:creationId xmlns:p14="http://schemas.microsoft.com/office/powerpoint/2010/main" val="19963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v Rs 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48388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4800600"/>
            <a:ext cx="69342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8925" y="117475"/>
            <a:ext cx="303371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SCAVENGER RECEPTOR A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92725" y="5373688"/>
            <a:ext cx="3014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Rohrer at al. Nature 343, 570, 1990</a:t>
            </a:r>
          </a:p>
        </p:txBody>
      </p:sp>
    </p:spTree>
    <p:extLst>
      <p:ext uri="{BB962C8B-B14F-4D97-AF65-F5344CB8AC3E}">
        <p14:creationId xmlns:p14="http://schemas.microsoft.com/office/powerpoint/2010/main" val="82767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810000" cy="411162"/>
          </a:xfrm>
          <a:solidFill>
            <a:srgbClr val="CCFFFF"/>
          </a:solidFill>
        </p:spPr>
        <p:txBody>
          <a:bodyPr/>
          <a:lstStyle/>
          <a:p>
            <a:r>
              <a:rPr lang="it-IT" sz="1800">
                <a:latin typeface="Comic Sans MS" charset="0"/>
              </a:rPr>
              <a:t>RECETTORI SCAVENGERS (SRs)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3634328" cy="1077218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 dirty="0"/>
              <a:t>SR-A:</a:t>
            </a:r>
          </a:p>
          <a:p>
            <a:pPr>
              <a:buFontTx/>
              <a:buChar char="•"/>
            </a:pPr>
            <a:r>
              <a:rPr lang="it-IT" sz="1600" b="1" dirty="0" err="1"/>
              <a:t>Macrophage</a:t>
            </a:r>
            <a:r>
              <a:rPr lang="it-IT" sz="1600" b="1" dirty="0"/>
              <a:t> </a:t>
            </a:r>
            <a:r>
              <a:rPr lang="it-IT" sz="1600" b="1" dirty="0" err="1"/>
              <a:t>Scavenger</a:t>
            </a:r>
            <a:r>
              <a:rPr lang="it-IT" sz="1600" b="1" dirty="0"/>
              <a:t> </a:t>
            </a:r>
            <a:r>
              <a:rPr lang="it-IT" sz="1600" b="1" dirty="0" err="1"/>
              <a:t>Receptor</a:t>
            </a:r>
            <a:r>
              <a:rPr lang="it-IT" sz="1600" b="1" dirty="0"/>
              <a:t> </a:t>
            </a:r>
            <a:r>
              <a:rPr lang="it-IT" sz="1600" b="1" dirty="0" err="1"/>
              <a:t>Type</a:t>
            </a:r>
            <a:r>
              <a:rPr lang="it-IT" sz="1600" b="1" dirty="0"/>
              <a:t> I</a:t>
            </a:r>
          </a:p>
          <a:p>
            <a:pPr>
              <a:buFontTx/>
              <a:buChar char="•"/>
            </a:pPr>
            <a:r>
              <a:rPr lang="it-IT" sz="1600" b="1" dirty="0" err="1"/>
              <a:t>Macrophage</a:t>
            </a:r>
            <a:r>
              <a:rPr lang="it-IT" sz="1600" b="1" dirty="0"/>
              <a:t> </a:t>
            </a:r>
            <a:r>
              <a:rPr lang="it-IT" sz="1600" b="1" dirty="0" err="1"/>
              <a:t>Scavenger</a:t>
            </a:r>
            <a:r>
              <a:rPr lang="it-IT" sz="1600" b="1" dirty="0"/>
              <a:t> </a:t>
            </a:r>
            <a:r>
              <a:rPr lang="it-IT" sz="1600" b="1" dirty="0" err="1"/>
              <a:t>Receptor</a:t>
            </a:r>
            <a:r>
              <a:rPr lang="it-IT" sz="1600" b="1" dirty="0"/>
              <a:t> </a:t>
            </a:r>
            <a:r>
              <a:rPr lang="it-IT" sz="1600" b="1" dirty="0" err="1"/>
              <a:t>Type</a:t>
            </a:r>
            <a:r>
              <a:rPr lang="it-IT" sz="1600" b="1" dirty="0"/>
              <a:t> I</a:t>
            </a:r>
          </a:p>
          <a:p>
            <a:pPr>
              <a:buFontTx/>
              <a:buChar char="•"/>
            </a:pPr>
            <a:endParaRPr lang="it-IT" sz="1600" b="1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1676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91000" y="1676400"/>
            <a:ext cx="1905000" cy="1200329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 smtClean="0"/>
          </a:p>
          <a:p>
            <a:r>
              <a:rPr lang="it-IT" b="1" dirty="0" smtClean="0"/>
              <a:t>Monociti</a:t>
            </a:r>
            <a:r>
              <a:rPr lang="it-IT" b="1" dirty="0"/>
              <a:t>/macrofagi</a:t>
            </a:r>
          </a:p>
          <a:p>
            <a:endParaRPr lang="it-IT" b="1" dirty="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72200" y="1676400"/>
            <a:ext cx="1319213" cy="952500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/>
          </a:p>
          <a:p>
            <a:r>
              <a:rPr lang="it-IT" b="1" dirty="0" err="1" smtClean="0"/>
              <a:t>OxLDL</a:t>
            </a:r>
            <a:r>
              <a:rPr lang="it-IT" b="1" dirty="0"/>
              <a:t>, Altri</a:t>
            </a:r>
          </a:p>
          <a:p>
            <a:endParaRPr lang="it-IT" b="1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5125" y="1233488"/>
            <a:ext cx="707548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Classe di recettore e nome                  Espressione             Ligandi      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3657600" cy="2585323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dirty="0"/>
              <a:t>SR-B:</a:t>
            </a:r>
          </a:p>
          <a:p>
            <a:r>
              <a:rPr lang="it-IT" b="1" dirty="0"/>
              <a:t>SR-BI (Recettore per HDL)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SR-BII (CD36</a:t>
            </a:r>
            <a:r>
              <a:rPr lang="it-IT" b="1" dirty="0" smtClean="0"/>
              <a:t>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191000" y="2971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191000" y="2971800"/>
            <a:ext cx="1981200" cy="2308324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dirty="0" smtClean="0"/>
              <a:t>Fegato</a:t>
            </a:r>
            <a:r>
              <a:rPr lang="it-IT" b="1" dirty="0"/>
              <a:t>, tessuti sintetizzanti ormoni </a:t>
            </a:r>
          </a:p>
          <a:p>
            <a:r>
              <a:rPr lang="it-IT" b="1" dirty="0"/>
              <a:t>steroidei</a:t>
            </a:r>
          </a:p>
          <a:p>
            <a:endParaRPr lang="it-IT" b="1" dirty="0"/>
          </a:p>
          <a:p>
            <a:r>
              <a:rPr lang="it-IT" b="1" dirty="0"/>
              <a:t>Leucociti, Piastrine</a:t>
            </a:r>
          </a:p>
          <a:p>
            <a:r>
              <a:rPr lang="it-IT" b="1" dirty="0"/>
              <a:t>Cell endoteliali, </a:t>
            </a:r>
          </a:p>
          <a:p>
            <a:r>
              <a:rPr lang="it-IT" b="1" dirty="0" err="1"/>
              <a:t>Adipociti</a:t>
            </a:r>
            <a:endParaRPr lang="it-IT" b="1" dirty="0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248400" y="2971800"/>
            <a:ext cx="1844901" cy="2585323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/>
          </a:p>
          <a:p>
            <a:r>
              <a:rPr lang="it-IT" b="1" dirty="0"/>
              <a:t>HDL, </a:t>
            </a:r>
            <a:r>
              <a:rPr lang="it-IT" b="1" dirty="0" err="1"/>
              <a:t>OxLDL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 err="1"/>
              <a:t>OxLDL</a:t>
            </a:r>
            <a:r>
              <a:rPr lang="it-IT" b="1" dirty="0"/>
              <a:t>, </a:t>
            </a:r>
            <a:r>
              <a:rPr lang="it-IT" b="1" dirty="0" err="1"/>
              <a:t>trom</a:t>
            </a:r>
            <a:r>
              <a:rPr lang="it-IT" b="1" dirty="0"/>
              <a:t>-</a:t>
            </a:r>
          </a:p>
          <a:p>
            <a:r>
              <a:rPr lang="it-IT" b="1" dirty="0" err="1"/>
              <a:t>bospondina</a:t>
            </a:r>
            <a:r>
              <a:rPr lang="it-IT" b="1" dirty="0"/>
              <a:t>, </a:t>
            </a:r>
            <a:r>
              <a:rPr lang="it-IT" b="1" dirty="0" err="1"/>
              <a:t>cells</a:t>
            </a:r>
            <a:r>
              <a:rPr lang="it-IT" b="1" dirty="0"/>
              <a:t> </a:t>
            </a:r>
          </a:p>
          <a:p>
            <a:r>
              <a:rPr lang="it-IT" b="1" dirty="0" err="1" smtClean="0"/>
              <a:t>Apoptotiche</a:t>
            </a:r>
            <a:endParaRPr lang="it-IT" b="1" dirty="0" smtClean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385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5" grpId="0" animBg="1" autoUpdateAnimBg="0"/>
      <p:bldP spid="44037" grpId="0" animBg="1" autoUpdateAnimBg="0"/>
      <p:bldP spid="44038" grpId="0" animBg="1" autoUpdateAnimBg="0"/>
      <p:bldP spid="44039" grpId="0" animBg="1" autoUpdateAnimBg="0"/>
      <p:bldP spid="44040" grpId="0" animBg="1" autoUpdateAnimBg="0"/>
      <p:bldP spid="44043" grpId="0" animBg="1" autoUpdateAnimBg="0"/>
      <p:bldP spid="4404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avRsA lig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60463"/>
            <a:ext cx="5029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828800" y="2133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828800" y="2286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866900" y="40513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835150" y="422116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866900" y="4749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1676400" y="457200"/>
          <a:ext cx="4838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Fotografia Photo Editor" r:id="rId3" imgW="4839375" imgH="704948" progId="">
                  <p:embed/>
                </p:oleObj>
              </mc:Choice>
              <mc:Fallback>
                <p:oleObj name="Fotografia Photo Editor" r:id="rId3" imgW="4839375" imgH="7049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"/>
                        <a:ext cx="48387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066800" y="1600200"/>
          <a:ext cx="12382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Fotografia Photo Editor" r:id="rId5" imgW="1238423" imgH="3266667" progId="">
                  <p:embed/>
                </p:oleObj>
              </mc:Choice>
              <mc:Fallback>
                <p:oleObj name="Fotografia Photo Editor" r:id="rId5" imgW="1238423" imgH="32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123825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2311400" y="1633538"/>
          <a:ext cx="20669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Fotografia Photo Editor" r:id="rId7" imgW="2066667" imgH="3820058" progId="">
                  <p:embed/>
                </p:oleObj>
              </mc:Choice>
              <mc:Fallback>
                <p:oleObj name="Fotografia Photo Editor" r:id="rId7" imgW="2066667" imgH="38200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633538"/>
                        <a:ext cx="206692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4483100" y="1612900"/>
          <a:ext cx="2133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Fotografia Photo Editor" r:id="rId9" imgW="2133898" imgH="3809524" progId="">
                  <p:embed/>
                </p:oleObj>
              </mc:Choice>
              <mc:Fallback>
                <p:oleObj name="Fotografia Photo Editor" r:id="rId9" imgW="2133898" imgH="38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612900"/>
                        <a:ext cx="2133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0" y="5715000"/>
            <a:ext cx="3794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Binder CJ et al. Nature Medicine 8:1218, 2002</a:t>
            </a:r>
          </a:p>
        </p:txBody>
      </p:sp>
    </p:spTree>
    <p:extLst>
      <p:ext uri="{BB962C8B-B14F-4D97-AF65-F5344CB8AC3E}">
        <p14:creationId xmlns:p14="http://schemas.microsoft.com/office/powerpoint/2010/main" val="19333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79475" y="1101725"/>
            <a:ext cx="6494463" cy="336550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/>
              <a:t>PRINCIPALI ALTERAZIONI DELLA MEMBRANA PLASMATICA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166813" y="2062163"/>
            <a:ext cx="4330700" cy="314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+mn-lt"/>
                <a:ea typeface="+mn-ea"/>
                <a:cs typeface="+mn-cs"/>
              </a:rPr>
              <a:t>ALTERAZIONI GROSSOLANE DI STRUTTURA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66813" y="2478088"/>
            <a:ext cx="3097212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ALTERAZIONI DEL TRASPORTO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39838" y="3646488"/>
            <a:ext cx="6088062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000" b="1"/>
              <a:t>ALTERAZIONI DI ESPRESSIONE/FUNZIONI RECETTORIALI</a:t>
            </a:r>
          </a:p>
        </p:txBody>
      </p:sp>
    </p:spTree>
    <p:extLst>
      <p:ext uri="{BB962C8B-B14F-4D97-AF65-F5344CB8AC3E}">
        <p14:creationId xmlns:p14="http://schemas.microsoft.com/office/powerpoint/2010/main" val="16405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Infiltration and entrapment of low-density lipoprotein in the arteria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953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 Foam cell 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86225"/>
            <a:ext cx="46624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8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8750" y="6067425"/>
            <a:ext cx="2938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000">
                <a:latin typeface="Arial" charset="0"/>
              </a:rPr>
              <a:t>Wang et al. Nature Medicine 13:1176-1184, 2007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9134475" cy="274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La carbamilazione di proteine rappresetna un nuovo meccanismo di modificazione di lipoproteine implicato nell</a:t>
            </a:r>
            <a:r>
              <a:rPr lang="ja-JP" altLang="it-IT" sz="1200" b="1"/>
              <a:t>’</a:t>
            </a:r>
            <a:r>
              <a:rPr lang="it-IT" sz="1200" b="1"/>
              <a:t>aterogenesi</a:t>
            </a:r>
          </a:p>
        </p:txBody>
      </p:sp>
    </p:spTree>
    <p:extLst>
      <p:ext uri="{BB962C8B-B14F-4D97-AF65-F5344CB8AC3E}">
        <p14:creationId xmlns:p14="http://schemas.microsoft.com/office/powerpoint/2010/main" val="6428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 model depicting how lipoproteins may contribute to 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42975"/>
            <a:ext cx="81248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7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2"/>
          <p:cNvSpPr txBox="1">
            <a:spLocks noChangeArrowheads="1"/>
          </p:cNvSpPr>
          <p:nvPr/>
        </p:nvSpPr>
        <p:spPr bwMode="auto">
          <a:xfrm>
            <a:off x="2049463" y="330200"/>
            <a:ext cx="4062412" cy="338138"/>
          </a:xfrm>
          <a:prstGeom prst="rect">
            <a:avLst/>
          </a:prstGeom>
          <a:solidFill>
            <a:srgbClr val="B7D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ALTERAZIONI NELL</a:t>
            </a:r>
            <a:r>
              <a:rPr lang="ja-JP" altLang="it-IT" sz="1600"/>
              <a:t>’</a:t>
            </a:r>
            <a:r>
              <a:rPr lang="it-IT" sz="1600"/>
              <a:t>ESPRESSIONE DI RECETTORI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8933" y="928682"/>
            <a:ext cx="4911601" cy="21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noFill/>
                <a:latin typeface="+mn-lt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Difetti </a:t>
            </a:r>
            <a:r>
              <a:rPr lang="it-IT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 espressione</a:t>
            </a:r>
            <a:r>
              <a:rPr lang="it-IT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su </a:t>
            </a:r>
            <a:r>
              <a:rPr lang="it-IT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base genetica</a:t>
            </a:r>
            <a:r>
              <a:rPr lang="it-IT" sz="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9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o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internalizzazione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del recettore per LDL (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LDL-receptor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per recettori adesivi: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Leukocyte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Adhesion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Deficiency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Syndromes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LADs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) (Leucociti)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Sindrome di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Bernard-Soulier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(Piastrine)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Tromboastenia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Glanzmann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(Piastrine)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per recettori per ormoni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+mn-ea"/>
                <a:cs typeface="+mn-cs"/>
              </a:rPr>
              <a:t> </a:t>
            </a:r>
            <a:endParaRPr lang="it-IT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024063" y="2995613"/>
            <a:ext cx="59166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2. Difetti di espressione (</a:t>
            </a:r>
            <a:r>
              <a:rPr lang="it-IT" sz="1400" i="1">
                <a:solidFill>
                  <a:srgbClr val="FF0000"/>
                </a:solidFill>
              </a:rPr>
              <a:t>down-modulation</a:t>
            </a:r>
            <a:r>
              <a:rPr lang="it-IT" sz="1400">
                <a:solidFill>
                  <a:srgbClr val="FF0000"/>
                </a:solidFill>
              </a:rPr>
              <a:t>) su base acquisita</a:t>
            </a:r>
            <a:r>
              <a:rPr lang="it-IT" sz="900">
                <a:solidFill>
                  <a:srgbClr val="FF0000"/>
                </a:solidFill>
              </a:rPr>
              <a:t>:</a:t>
            </a:r>
          </a:p>
          <a:p>
            <a:endParaRPr lang="it-IT" sz="900"/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Ridotta espressione </a:t>
            </a:r>
            <a:r>
              <a:rPr lang="it-IT" sz="1200" i="1">
                <a:solidFill>
                  <a:srgbClr val="000090"/>
                </a:solidFill>
              </a:rPr>
              <a:t>LDL-receptor </a:t>
            </a:r>
            <a:r>
              <a:rPr lang="it-IT" sz="1200">
                <a:solidFill>
                  <a:srgbClr val="000090"/>
                </a:solidFill>
              </a:rPr>
              <a:t>per eccessivo accumulo di colesterolo intra-</a:t>
            </a:r>
          </a:p>
          <a:p>
            <a:r>
              <a:rPr lang="it-IT" sz="1200">
                <a:solidFill>
                  <a:srgbClr val="000090"/>
                </a:solidFill>
              </a:rPr>
              <a:t>     cellulare</a:t>
            </a:r>
          </a:p>
          <a:p>
            <a:pPr>
              <a:buFont typeface="Wingdings" charset="0"/>
              <a:buChar char="u"/>
            </a:pPr>
            <a:endParaRPr lang="it-IT" sz="12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ja-JP" altLang="it-IT" sz="1200">
                <a:solidFill>
                  <a:srgbClr val="000090"/>
                </a:solidFill>
              </a:rPr>
              <a:t>“</a:t>
            </a:r>
            <a:r>
              <a:rPr lang="it-IT" sz="1200">
                <a:solidFill>
                  <a:srgbClr val="000090"/>
                </a:solidFill>
              </a:rPr>
              <a:t>Down-modulation</a:t>
            </a:r>
            <a:r>
              <a:rPr lang="ja-JP" altLang="it-IT" sz="1200">
                <a:solidFill>
                  <a:srgbClr val="000090"/>
                </a:solidFill>
              </a:rPr>
              <a:t>”</a:t>
            </a:r>
            <a:r>
              <a:rPr lang="it-IT" sz="1200">
                <a:solidFill>
                  <a:srgbClr val="000090"/>
                </a:solidFill>
              </a:rPr>
              <a:t> di recettori adrenergici nello scompenso cardiaco</a:t>
            </a:r>
          </a:p>
          <a:p>
            <a:pPr>
              <a:buFont typeface="Wingdings" charset="0"/>
              <a:buChar char="u"/>
            </a:pPr>
            <a:endParaRPr lang="it-IT" sz="12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ja-JP" altLang="it-IT" sz="1200">
                <a:solidFill>
                  <a:srgbClr val="000090"/>
                </a:solidFill>
              </a:rPr>
              <a:t>“</a:t>
            </a:r>
            <a:r>
              <a:rPr lang="it-IT" sz="1200">
                <a:solidFill>
                  <a:srgbClr val="000090"/>
                </a:solidFill>
              </a:rPr>
              <a:t>Down-modulation</a:t>
            </a:r>
            <a:r>
              <a:rPr lang="ja-JP" altLang="it-IT" sz="1200">
                <a:solidFill>
                  <a:srgbClr val="000090"/>
                </a:solidFill>
              </a:rPr>
              <a:t>”</a:t>
            </a:r>
            <a:r>
              <a:rPr lang="it-IT" sz="1200">
                <a:solidFill>
                  <a:srgbClr val="000090"/>
                </a:solidFill>
              </a:rPr>
              <a:t> di trombomodulina sull</a:t>
            </a:r>
            <a:r>
              <a:rPr lang="ja-JP" altLang="it-IT" sz="1200">
                <a:solidFill>
                  <a:srgbClr val="000090"/>
                </a:solidFill>
              </a:rPr>
              <a:t>’</a:t>
            </a:r>
            <a:r>
              <a:rPr lang="it-IT" sz="1200">
                <a:solidFill>
                  <a:srgbClr val="000090"/>
                </a:solidFill>
              </a:rPr>
              <a:t>endotelio nel corso di risposte infiammatorie</a:t>
            </a:r>
          </a:p>
          <a:p>
            <a:endParaRPr lang="it-IT" sz="900"/>
          </a:p>
          <a:p>
            <a:endParaRPr lang="it-IT" sz="900"/>
          </a:p>
          <a:p>
            <a:endParaRPr lang="it-IT" sz="900"/>
          </a:p>
          <a:p>
            <a:endParaRPr lang="it-IT" sz="900"/>
          </a:p>
          <a:p>
            <a:endParaRPr lang="it-IT" sz="140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049463" y="4768850"/>
            <a:ext cx="5391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3. Aumentata espressione </a:t>
            </a:r>
            <a:r>
              <a:rPr lang="it-IT" sz="1400" i="1">
                <a:solidFill>
                  <a:srgbClr val="FF0000"/>
                </a:solidFill>
              </a:rPr>
              <a:t>(up-modulation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 sz="1400">
                <a:solidFill>
                  <a:srgbClr val="FF0000"/>
                </a:solidFill>
              </a:rPr>
              <a:t>: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adesivi su endotelio e leucociti nella flogosi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per citochine/recettori per patogeni in cellule </a:t>
            </a:r>
          </a:p>
          <a:p>
            <a:r>
              <a:rPr lang="it-IT" sz="1200">
                <a:solidFill>
                  <a:srgbClr val="000090"/>
                </a:solidFill>
              </a:rPr>
              <a:t>   dell</a:t>
            </a:r>
            <a:r>
              <a:rPr lang="ja-JP" altLang="it-IT" sz="1200">
                <a:solidFill>
                  <a:srgbClr val="000090"/>
                </a:solidFill>
              </a:rPr>
              <a:t>’</a:t>
            </a:r>
            <a:r>
              <a:rPr lang="it-IT" sz="1200">
                <a:solidFill>
                  <a:srgbClr val="000090"/>
                </a:solidFill>
              </a:rPr>
              <a:t>immunità innata e adattativa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Fattore tessutale in cellule endoteliali e infiammatorie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per fattori di crescita in cellule proliferanti o</a:t>
            </a:r>
          </a:p>
          <a:p>
            <a:r>
              <a:rPr lang="it-IT" sz="1200">
                <a:solidFill>
                  <a:srgbClr val="000090"/>
                </a:solidFill>
              </a:rPr>
              <a:t>    neoplastiche</a:t>
            </a:r>
          </a:p>
          <a:p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40793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2049463" y="330200"/>
            <a:ext cx="3948112" cy="338138"/>
          </a:xfrm>
          <a:prstGeom prst="rect">
            <a:avLst/>
          </a:prstGeom>
          <a:solidFill>
            <a:srgbClr val="B7D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ALTERAZIONI NELLA FUNZIONE DI RECETTORI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5100" y="976313"/>
            <a:ext cx="89042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it-IT" sz="1400">
                <a:solidFill>
                  <a:srgbClr val="FF0000"/>
                </a:solidFill>
              </a:rPr>
              <a:t>Difetti di FUNZIONE su base genetica:</a:t>
            </a:r>
          </a:p>
          <a:p>
            <a:endParaRPr lang="it-IT" sz="1400">
              <a:solidFill>
                <a:srgbClr val="FF000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codificano per recettori che trasducono il segnale anche in assenza/basse concentrazioni di ligandi</a:t>
            </a:r>
          </a:p>
          <a:p>
            <a:pPr>
              <a:buFont typeface="Wingdings" charset="0"/>
              <a:buChar char="u"/>
            </a:pPr>
            <a:endParaRPr lang="it-IT" sz="14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codificano per proteine citoplasmatiche che fanno parte dei sistemi di trasduzione del segnale con</a:t>
            </a:r>
          </a:p>
          <a:p>
            <a:r>
              <a:rPr lang="it-IT" sz="1400">
                <a:solidFill>
                  <a:srgbClr val="000090"/>
                </a:solidFill>
              </a:rPr>
              <a:t>          guadagno di funzione (</a:t>
            </a:r>
            <a:r>
              <a:rPr lang="it-IT" sz="1400" i="1">
                <a:solidFill>
                  <a:srgbClr val="000090"/>
                </a:solidFill>
              </a:rPr>
              <a:t>gain-of-function</a:t>
            </a:r>
            <a:r>
              <a:rPr lang="it-IT" sz="1400">
                <a:solidFill>
                  <a:srgbClr val="000090"/>
                </a:solidFill>
              </a:rPr>
              <a:t>) di funzione</a:t>
            </a:r>
          </a:p>
          <a:p>
            <a:pPr>
              <a:buFont typeface="Wingdings" charset="0"/>
              <a:buChar char="u"/>
            </a:pPr>
            <a:endParaRPr lang="it-IT" sz="14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codificanti per proteine  ad attività di regolazione negativa di componenti della trasduzione del segnale </a:t>
            </a:r>
          </a:p>
          <a:p>
            <a:r>
              <a:rPr lang="it-IT" sz="1400">
                <a:solidFill>
                  <a:srgbClr val="000090"/>
                </a:solidFill>
              </a:rPr>
              <a:t>         hanno una ridotta attività inibitoria (</a:t>
            </a:r>
            <a:r>
              <a:rPr lang="it-IT" sz="1400" i="1">
                <a:solidFill>
                  <a:srgbClr val="000090"/>
                </a:solidFill>
              </a:rPr>
              <a:t>loss-of-function</a:t>
            </a:r>
            <a:r>
              <a:rPr lang="it-IT" sz="1400">
                <a:solidFill>
                  <a:srgbClr val="000090"/>
                </a:solidFill>
              </a:rPr>
              <a:t>)</a:t>
            </a:r>
          </a:p>
          <a:p>
            <a:endParaRPr lang="it-IT" sz="140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1300" y="3222625"/>
            <a:ext cx="8470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2. Difetti di FUNZIONE  su base acquisita:</a:t>
            </a:r>
          </a:p>
          <a:p>
            <a:endParaRPr lang="it-IT" sz="1400"/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 Fattori esogeni (tossine batteriche, sostanze tossiche) o endogeni (ormoni, molecole biologicamente attive, risposte dell</a:t>
            </a:r>
            <a:r>
              <a:rPr lang="ja-JP" altLang="it-IT" sz="1400">
                <a:solidFill>
                  <a:srgbClr val="000090"/>
                </a:solidFill>
              </a:rPr>
              <a:t>’</a:t>
            </a:r>
            <a:r>
              <a:rPr lang="it-IT" sz="1400">
                <a:solidFill>
                  <a:srgbClr val="000090"/>
                </a:solidFill>
              </a:rPr>
              <a:t>ospite a danni di diversa natura) alterano la trasduzione del segnale da parte di recettori modificando la funzione di componenti della trasduzione del segnale</a:t>
            </a:r>
            <a:endParaRPr lang="it-IT" sz="1400"/>
          </a:p>
          <a:p>
            <a:endParaRPr lang="it-IT" sz="1400"/>
          </a:p>
          <a:p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8013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57213" y="685800"/>
            <a:ext cx="4370387" cy="762000"/>
            <a:chOff x="351" y="432"/>
            <a:chExt cx="2753" cy="480"/>
          </a:xfrm>
        </p:grpSpPr>
        <p:sp>
          <p:nvSpPr>
            <p:cNvPr id="16425" name="Rectangle 3"/>
            <p:cNvSpPr>
              <a:spLocks noChangeArrowheads="1"/>
            </p:cNvSpPr>
            <p:nvPr/>
          </p:nvSpPr>
          <p:spPr bwMode="auto">
            <a:xfrm>
              <a:off x="351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6" name="Rectangle 4"/>
            <p:cNvSpPr>
              <a:spLocks noChangeArrowheads="1"/>
            </p:cNvSpPr>
            <p:nvPr/>
          </p:nvSpPr>
          <p:spPr bwMode="auto">
            <a:xfrm>
              <a:off x="879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7" name="Rectangle 5"/>
            <p:cNvSpPr>
              <a:spLocks noChangeArrowheads="1"/>
            </p:cNvSpPr>
            <p:nvPr/>
          </p:nvSpPr>
          <p:spPr bwMode="auto">
            <a:xfrm>
              <a:off x="1263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8" name="Rectangle 6"/>
            <p:cNvSpPr>
              <a:spLocks noChangeArrowheads="1"/>
            </p:cNvSpPr>
            <p:nvPr/>
          </p:nvSpPr>
          <p:spPr bwMode="auto">
            <a:xfrm>
              <a:off x="1791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9" name="Text Box 7"/>
            <p:cNvSpPr txBox="1">
              <a:spLocks noChangeArrowheads="1"/>
            </p:cNvSpPr>
            <p:nvPr/>
          </p:nvSpPr>
          <p:spPr bwMode="auto">
            <a:xfrm>
              <a:off x="2463" y="528"/>
              <a:ext cx="6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intestino</a:t>
              </a:r>
              <a:endParaRPr lang="en-GB" sz="1600"/>
            </a:p>
          </p:txBody>
        </p:sp>
      </p:grp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1600200" y="1524000"/>
            <a:ext cx="1901825" cy="533400"/>
            <a:chOff x="1023" y="1152"/>
            <a:chExt cx="1198" cy="336"/>
          </a:xfrm>
        </p:grpSpPr>
        <p:sp>
          <p:nvSpPr>
            <p:cNvPr id="16423" name="Oval 9"/>
            <p:cNvSpPr>
              <a:spLocks noChangeArrowheads="1"/>
            </p:cNvSpPr>
            <p:nvPr/>
          </p:nvSpPr>
          <p:spPr bwMode="auto">
            <a:xfrm>
              <a:off x="1023" y="1152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4" name="Text Box 10"/>
            <p:cNvSpPr txBox="1">
              <a:spLocks noChangeArrowheads="1"/>
            </p:cNvSpPr>
            <p:nvPr/>
          </p:nvSpPr>
          <p:spPr bwMode="auto">
            <a:xfrm>
              <a:off x="1360" y="1200"/>
              <a:ext cx="8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chilomicrone</a:t>
              </a:r>
              <a:endParaRPr lang="en-GB" sz="1600"/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1395413" y="4191000"/>
            <a:ext cx="2265362" cy="1371600"/>
            <a:chOff x="879" y="2640"/>
            <a:chExt cx="1427" cy="864"/>
          </a:xfrm>
        </p:grpSpPr>
        <p:sp>
          <p:nvSpPr>
            <p:cNvPr id="16419" name="Rectangle 12"/>
            <p:cNvSpPr>
              <a:spLocks noChangeArrowheads="1"/>
            </p:cNvSpPr>
            <p:nvPr/>
          </p:nvSpPr>
          <p:spPr bwMode="auto">
            <a:xfrm>
              <a:off x="879" y="2640"/>
              <a:ext cx="912" cy="864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0" name="Text Box 13"/>
            <p:cNvSpPr txBox="1">
              <a:spLocks noChangeArrowheads="1"/>
            </p:cNvSpPr>
            <p:nvPr/>
          </p:nvSpPr>
          <p:spPr bwMode="auto">
            <a:xfrm>
              <a:off x="1791" y="2976"/>
              <a:ext cx="5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fegato</a:t>
              </a:r>
              <a:endParaRPr lang="en-GB" sz="1600"/>
            </a:p>
          </p:txBody>
        </p:sp>
        <p:sp>
          <p:nvSpPr>
            <p:cNvPr id="16421" name="Oval 14"/>
            <p:cNvSpPr>
              <a:spLocks noChangeArrowheads="1"/>
            </p:cNvSpPr>
            <p:nvPr/>
          </p:nvSpPr>
          <p:spPr bwMode="auto">
            <a:xfrm>
              <a:off x="1119" y="2640"/>
              <a:ext cx="192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2" name="Line 15"/>
            <p:cNvSpPr>
              <a:spLocks noChangeShapeType="1"/>
            </p:cNvSpPr>
            <p:nvPr/>
          </p:nvSpPr>
          <p:spPr bwMode="auto">
            <a:xfrm rot="-5400000">
              <a:off x="2161" y="3196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389" name="Group 16"/>
          <p:cNvGrpSpPr>
            <a:grpSpLocks/>
          </p:cNvGrpSpPr>
          <p:nvPr/>
        </p:nvGrpSpPr>
        <p:grpSpPr bwMode="auto">
          <a:xfrm>
            <a:off x="1090613" y="1981200"/>
            <a:ext cx="2817812" cy="1981200"/>
            <a:chOff x="687" y="1248"/>
            <a:chExt cx="1775" cy="1248"/>
          </a:xfrm>
        </p:grpSpPr>
        <p:sp>
          <p:nvSpPr>
            <p:cNvPr id="16408" name="Line 17"/>
            <p:cNvSpPr>
              <a:spLocks noChangeShapeType="1"/>
            </p:cNvSpPr>
            <p:nvPr/>
          </p:nvSpPr>
          <p:spPr bwMode="auto">
            <a:xfrm>
              <a:off x="1023" y="158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Line 18"/>
            <p:cNvSpPr>
              <a:spLocks noChangeShapeType="1"/>
            </p:cNvSpPr>
            <p:nvPr/>
          </p:nvSpPr>
          <p:spPr bwMode="auto">
            <a:xfrm>
              <a:off x="1359" y="158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0" name="Oval 19"/>
            <p:cNvSpPr>
              <a:spLocks noChangeArrowheads="1"/>
            </p:cNvSpPr>
            <p:nvPr/>
          </p:nvSpPr>
          <p:spPr bwMode="auto">
            <a:xfrm>
              <a:off x="1071" y="1536"/>
              <a:ext cx="240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1" name="Oval 20"/>
            <p:cNvSpPr>
              <a:spLocks noChangeArrowheads="1"/>
            </p:cNvSpPr>
            <p:nvPr/>
          </p:nvSpPr>
          <p:spPr bwMode="auto">
            <a:xfrm>
              <a:off x="1119" y="196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2" name="Oval 21"/>
            <p:cNvSpPr>
              <a:spLocks noChangeArrowheads="1"/>
            </p:cNvSpPr>
            <p:nvPr/>
          </p:nvSpPr>
          <p:spPr bwMode="auto">
            <a:xfrm>
              <a:off x="1119" y="2352"/>
              <a:ext cx="192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3" name="Line 22"/>
            <p:cNvSpPr>
              <a:spLocks noChangeShapeType="1"/>
            </p:cNvSpPr>
            <p:nvPr/>
          </p:nvSpPr>
          <p:spPr bwMode="auto">
            <a:xfrm>
              <a:off x="687" y="1248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4" name="Oval 23"/>
            <p:cNvSpPr>
              <a:spLocks noChangeArrowheads="1"/>
            </p:cNvSpPr>
            <p:nvPr/>
          </p:nvSpPr>
          <p:spPr bwMode="auto">
            <a:xfrm>
              <a:off x="1311" y="1776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5" name="Oval 24"/>
            <p:cNvSpPr>
              <a:spLocks noChangeArrowheads="1"/>
            </p:cNvSpPr>
            <p:nvPr/>
          </p:nvSpPr>
          <p:spPr bwMode="auto">
            <a:xfrm>
              <a:off x="1311" y="2112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6" name="Oval 25"/>
            <p:cNvSpPr>
              <a:spLocks noChangeArrowheads="1"/>
            </p:cNvSpPr>
            <p:nvPr/>
          </p:nvSpPr>
          <p:spPr bwMode="auto">
            <a:xfrm>
              <a:off x="1311" y="1488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7" name="Text Box 26"/>
            <p:cNvSpPr txBox="1">
              <a:spLocks noChangeArrowheads="1"/>
            </p:cNvSpPr>
            <p:nvPr/>
          </p:nvSpPr>
          <p:spPr bwMode="auto">
            <a:xfrm>
              <a:off x="1368" y="1872"/>
              <a:ext cx="8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microcircolo</a:t>
              </a:r>
              <a:endParaRPr lang="en-GB" sz="1600"/>
            </a:p>
          </p:txBody>
        </p:sp>
        <p:sp>
          <p:nvSpPr>
            <p:cNvPr id="16418" name="Text Box 27"/>
            <p:cNvSpPr txBox="1">
              <a:spLocks noChangeArrowheads="1"/>
            </p:cNvSpPr>
            <p:nvPr/>
          </p:nvSpPr>
          <p:spPr bwMode="auto">
            <a:xfrm>
              <a:off x="1407" y="2112"/>
              <a:ext cx="10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lipoproteinlipasi</a:t>
              </a:r>
              <a:endParaRPr lang="en-GB" sz="1600"/>
            </a:p>
          </p:txBody>
        </p:sp>
      </p:grpSp>
      <p:grpSp>
        <p:nvGrpSpPr>
          <p:cNvPr id="16390" name="Group 28"/>
          <p:cNvGrpSpPr>
            <a:grpSpLocks/>
          </p:cNvGrpSpPr>
          <p:nvPr/>
        </p:nvGrpSpPr>
        <p:grpSpPr bwMode="auto">
          <a:xfrm>
            <a:off x="3987800" y="4560888"/>
            <a:ext cx="2724150" cy="1246187"/>
            <a:chOff x="2512" y="2873"/>
            <a:chExt cx="1716" cy="785"/>
          </a:xfrm>
        </p:grpSpPr>
        <p:sp>
          <p:nvSpPr>
            <p:cNvPr id="16395" name="Oval 29" descr="Wide upward diagonal"/>
            <p:cNvSpPr>
              <a:spLocks noChangeArrowheads="1"/>
            </p:cNvSpPr>
            <p:nvPr/>
          </p:nvSpPr>
          <p:spPr bwMode="auto">
            <a:xfrm rot="-5400000">
              <a:off x="2606" y="3158"/>
              <a:ext cx="240" cy="240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396" name="Text Box 30"/>
            <p:cNvSpPr txBox="1">
              <a:spLocks noChangeArrowheads="1"/>
            </p:cNvSpPr>
            <p:nvPr/>
          </p:nvSpPr>
          <p:spPr bwMode="auto">
            <a:xfrm>
              <a:off x="2527" y="3385"/>
              <a:ext cx="4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VLDL</a:t>
              </a:r>
              <a:endParaRPr lang="en-GB" sz="1600"/>
            </a:p>
          </p:txBody>
        </p:sp>
        <p:sp>
          <p:nvSpPr>
            <p:cNvPr id="16397" name="Oval 31" descr="Plaid"/>
            <p:cNvSpPr>
              <a:spLocks noChangeArrowheads="1"/>
            </p:cNvSpPr>
            <p:nvPr/>
          </p:nvSpPr>
          <p:spPr bwMode="auto">
            <a:xfrm rot="-5400000">
              <a:off x="3332" y="3158"/>
              <a:ext cx="192" cy="192"/>
            </a:xfrm>
            <a:prstGeom prst="ellipse">
              <a:avLst/>
            </a:prstGeom>
            <a:pattFill prst="plaid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398" name="Text Box 32"/>
            <p:cNvSpPr txBox="1">
              <a:spLocks noChangeArrowheads="1"/>
            </p:cNvSpPr>
            <p:nvPr/>
          </p:nvSpPr>
          <p:spPr bwMode="auto">
            <a:xfrm>
              <a:off x="3287" y="3385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IDL</a:t>
              </a:r>
              <a:endParaRPr lang="en-GB" sz="1600"/>
            </a:p>
          </p:txBody>
        </p:sp>
        <p:sp>
          <p:nvSpPr>
            <p:cNvPr id="16399" name="Oval 33" descr="30%"/>
            <p:cNvSpPr>
              <a:spLocks noChangeArrowheads="1"/>
            </p:cNvSpPr>
            <p:nvPr/>
          </p:nvSpPr>
          <p:spPr bwMode="auto">
            <a:xfrm rot="-5400000">
              <a:off x="3922" y="3158"/>
              <a:ext cx="192" cy="192"/>
            </a:xfrm>
            <a:prstGeom prst="ellipse">
              <a:avLst/>
            </a:prstGeom>
            <a:pattFill prst="pct30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400" name="Line 34"/>
            <p:cNvSpPr>
              <a:spLocks noChangeShapeType="1"/>
            </p:cNvSpPr>
            <p:nvPr/>
          </p:nvSpPr>
          <p:spPr bwMode="auto">
            <a:xfrm rot="-5400000">
              <a:off x="3699" y="3199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1" name="Text Box 35"/>
            <p:cNvSpPr txBox="1">
              <a:spLocks noChangeArrowheads="1"/>
            </p:cNvSpPr>
            <p:nvPr/>
          </p:nvSpPr>
          <p:spPr bwMode="auto">
            <a:xfrm>
              <a:off x="3878" y="3385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LDL</a:t>
              </a:r>
              <a:endParaRPr lang="en-GB" sz="1600"/>
            </a:p>
          </p:txBody>
        </p:sp>
        <p:sp>
          <p:nvSpPr>
            <p:cNvPr id="16402" name="Line 36"/>
            <p:cNvSpPr>
              <a:spLocks noChangeShapeType="1"/>
            </p:cNvSpPr>
            <p:nvPr/>
          </p:nvSpPr>
          <p:spPr bwMode="auto">
            <a:xfrm rot="-5400000">
              <a:off x="3256" y="2962"/>
              <a:ext cx="1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3" name="Oval 37"/>
            <p:cNvSpPr>
              <a:spLocks noChangeArrowheads="1"/>
            </p:cNvSpPr>
            <p:nvPr/>
          </p:nvSpPr>
          <p:spPr bwMode="auto">
            <a:xfrm rot="-5400000">
              <a:off x="2702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4" name="Oval 38"/>
            <p:cNvSpPr>
              <a:spLocks noChangeArrowheads="1"/>
            </p:cNvSpPr>
            <p:nvPr/>
          </p:nvSpPr>
          <p:spPr bwMode="auto">
            <a:xfrm rot="-5400000">
              <a:off x="3246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5" name="Oval 39"/>
            <p:cNvSpPr>
              <a:spLocks noChangeArrowheads="1"/>
            </p:cNvSpPr>
            <p:nvPr/>
          </p:nvSpPr>
          <p:spPr bwMode="auto">
            <a:xfrm rot="-5400000">
              <a:off x="3655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6" name="Line 40"/>
            <p:cNvSpPr>
              <a:spLocks noChangeShapeType="1"/>
            </p:cNvSpPr>
            <p:nvPr/>
          </p:nvSpPr>
          <p:spPr bwMode="auto">
            <a:xfrm rot="-5400000">
              <a:off x="3231" y="2154"/>
              <a:ext cx="1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7" name="Line 41"/>
            <p:cNvSpPr>
              <a:spLocks noChangeShapeType="1"/>
            </p:cNvSpPr>
            <p:nvPr/>
          </p:nvSpPr>
          <p:spPr bwMode="auto">
            <a:xfrm>
              <a:off x="3014" y="324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391" name="Group 42"/>
          <p:cNvGrpSpPr>
            <a:grpSpLocks/>
          </p:cNvGrpSpPr>
          <p:nvPr/>
        </p:nvGrpSpPr>
        <p:grpSpPr bwMode="auto">
          <a:xfrm>
            <a:off x="5219700" y="2205038"/>
            <a:ext cx="3392488" cy="2663825"/>
            <a:chOff x="3288" y="1389"/>
            <a:chExt cx="2137" cy="1678"/>
          </a:xfrm>
        </p:grpSpPr>
        <p:sp>
          <p:nvSpPr>
            <p:cNvPr id="16392" name="Rectangle 43"/>
            <p:cNvSpPr>
              <a:spLocks noChangeArrowheads="1"/>
            </p:cNvSpPr>
            <p:nvPr/>
          </p:nvSpPr>
          <p:spPr bwMode="auto">
            <a:xfrm>
              <a:off x="4513" y="1389"/>
              <a:ext cx="912" cy="86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3" name="Text Box 44"/>
            <p:cNvSpPr txBox="1">
              <a:spLocks noChangeArrowheads="1"/>
            </p:cNvSpPr>
            <p:nvPr/>
          </p:nvSpPr>
          <p:spPr bwMode="auto">
            <a:xfrm>
              <a:off x="3288" y="1707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tessuti periferici</a:t>
              </a:r>
              <a:endParaRPr lang="en-GB" sz="1600"/>
            </a:p>
          </p:txBody>
        </p:sp>
        <p:sp>
          <p:nvSpPr>
            <p:cNvPr id="16394" name="Line 45"/>
            <p:cNvSpPr>
              <a:spLocks noChangeShapeType="1"/>
            </p:cNvSpPr>
            <p:nvPr/>
          </p:nvSpPr>
          <p:spPr bwMode="auto">
            <a:xfrm flipV="1">
              <a:off x="4241" y="2387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403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339725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990033"/>
                </a:solidFill>
              </a:rPr>
              <a:t>RECETTORI PER LIPOPROTEINE</a:t>
            </a:r>
            <a:endParaRPr lang="en-GB" sz="1600">
              <a:solidFill>
                <a:srgbClr val="990033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2590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91000" y="1752600"/>
            <a:ext cx="533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27725" y="1893888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ubiquitario</a:t>
            </a:r>
            <a:endParaRPr lang="en-GB" sz="16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22525" y="1208088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I. LDL-Receptor</a:t>
            </a:r>
            <a:endParaRPr lang="en-GB" sz="1600">
              <a:solidFill>
                <a:srgbClr val="000099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95800" y="1143000"/>
            <a:ext cx="1371600" cy="1033463"/>
            <a:chOff x="2832" y="720"/>
            <a:chExt cx="864" cy="651"/>
          </a:xfrm>
        </p:grpSpPr>
        <p:sp>
          <p:nvSpPr>
            <p:cNvPr id="20502" name="Oval 7"/>
            <p:cNvSpPr>
              <a:spLocks noChangeArrowheads="1"/>
            </p:cNvSpPr>
            <p:nvPr/>
          </p:nvSpPr>
          <p:spPr bwMode="auto">
            <a:xfrm>
              <a:off x="2928" y="720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3" name="Oval 8"/>
            <p:cNvSpPr>
              <a:spLocks noChangeArrowheads="1"/>
            </p:cNvSpPr>
            <p:nvPr/>
          </p:nvSpPr>
          <p:spPr bwMode="auto">
            <a:xfrm>
              <a:off x="2832" y="105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4" name="Text Box 9"/>
            <p:cNvSpPr txBox="1">
              <a:spLocks noChangeArrowheads="1"/>
            </p:cNvSpPr>
            <p:nvPr/>
          </p:nvSpPr>
          <p:spPr bwMode="auto">
            <a:xfrm>
              <a:off x="2934" y="1179"/>
              <a:ext cx="7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APO-B100</a:t>
              </a:r>
              <a:endParaRPr lang="en-GB" b="1"/>
            </a:p>
          </p:txBody>
        </p: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245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è regolata</a:t>
            </a:r>
            <a:endParaRPr lang="en-GB" sz="1600" i="1">
              <a:solidFill>
                <a:schemeClr val="accent2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89300" y="1657350"/>
            <a:ext cx="1030288" cy="781050"/>
            <a:chOff x="2072" y="1044"/>
            <a:chExt cx="649" cy="492"/>
          </a:xfrm>
        </p:grpSpPr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 rot="10739917">
              <a:off x="2160" y="1056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0" name="Oval 12"/>
            <p:cNvSpPr>
              <a:spLocks noChangeArrowheads="1"/>
            </p:cNvSpPr>
            <p:nvPr/>
          </p:nvSpPr>
          <p:spPr bwMode="auto">
            <a:xfrm rot="10704532">
              <a:off x="2552" y="1188"/>
              <a:ext cx="144" cy="144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1" name="Text Box 13"/>
            <p:cNvSpPr txBox="1">
              <a:spLocks noChangeArrowheads="1"/>
            </p:cNvSpPr>
            <p:nvPr/>
          </p:nvSpPr>
          <p:spPr bwMode="auto">
            <a:xfrm>
              <a:off x="2072" y="1044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APO-E</a:t>
              </a:r>
              <a:endParaRPr lang="en-GB" b="1"/>
            </a:p>
          </p:txBody>
        </p:sp>
      </p:grp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86000" y="51816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352800" y="4457700"/>
            <a:ext cx="5334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676400" y="3848100"/>
            <a:ext cx="391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II. LRP (LDL-Receptor Related Protein)</a:t>
            </a:r>
            <a:endParaRPr lang="en-GB" sz="1600">
              <a:solidFill>
                <a:srgbClr val="000099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33800" y="4171950"/>
            <a:ext cx="1106488" cy="762000"/>
            <a:chOff x="2352" y="2628"/>
            <a:chExt cx="697" cy="480"/>
          </a:xfrm>
        </p:grpSpPr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2488" y="2628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497" name="Oval 18"/>
            <p:cNvSpPr>
              <a:spLocks noChangeArrowheads="1"/>
            </p:cNvSpPr>
            <p:nvPr/>
          </p:nvSpPr>
          <p:spPr bwMode="auto">
            <a:xfrm>
              <a:off x="2352" y="2808"/>
              <a:ext cx="144" cy="144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auto">
            <a:xfrm>
              <a:off x="2400" y="2904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APO-E</a:t>
              </a:r>
              <a:endParaRPr lang="en-GB"/>
            </a:p>
          </p:txBody>
        </p: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57800" y="4686300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ubiquitario</a:t>
            </a:r>
            <a:endParaRPr lang="en-GB" sz="1600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733800" y="5562600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non è regolata</a:t>
            </a:r>
            <a:endParaRPr lang="en-GB" sz="16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nimBg="1"/>
      <p:bldP spid="30724" grpId="0" animBg="1"/>
      <p:bldP spid="30725" grpId="0" autoUpdateAnimBg="0"/>
      <p:bldP spid="30726" grpId="0" autoUpdateAnimBg="0"/>
      <p:bldP spid="30730" grpId="0" autoUpdateAnimBg="0"/>
      <p:bldP spid="30734" grpId="0" animBg="1"/>
      <p:bldP spid="30735" grpId="0" animBg="1"/>
      <p:bldP spid="30736" grpId="0" autoUpdateAnimBg="0"/>
      <p:bldP spid="30740" grpId="0" autoUpdateAnimBg="0"/>
      <p:bldP spid="307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81063" y="16764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947863" y="1066800"/>
            <a:ext cx="5334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III. Scavenger Receptors (SR)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98588" y="212248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SR-A</a:t>
            </a:r>
            <a:endParaRPr lang="en-GB" sz="16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52800" y="1143000"/>
            <a:ext cx="180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monociti/macrofagi</a:t>
            </a:r>
            <a:endParaRPr lang="en-GB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0" y="762000"/>
            <a:ext cx="1982788" cy="762000"/>
            <a:chOff x="1440" y="480"/>
            <a:chExt cx="1249" cy="480"/>
          </a:xfrm>
        </p:grpSpPr>
        <p:sp>
          <p:nvSpPr>
            <p:cNvPr id="21539" name="Oval 7"/>
            <p:cNvSpPr>
              <a:spLocks noChangeArrowheads="1"/>
            </p:cNvSpPr>
            <p:nvPr/>
          </p:nvSpPr>
          <p:spPr bwMode="auto">
            <a:xfrm>
              <a:off x="1536" y="480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40" name="Oval 8" descr="Wide upward diagonal"/>
            <p:cNvSpPr>
              <a:spLocks noChangeArrowheads="1"/>
            </p:cNvSpPr>
            <p:nvPr/>
          </p:nvSpPr>
          <p:spPr bwMode="auto">
            <a:xfrm>
              <a:off x="1440" y="672"/>
              <a:ext cx="192" cy="192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41" name="Text Box 9"/>
            <p:cNvSpPr txBox="1">
              <a:spLocks noChangeArrowheads="1"/>
            </p:cNvSpPr>
            <p:nvPr/>
          </p:nvSpPr>
          <p:spPr bwMode="auto">
            <a:xfrm>
              <a:off x="1680" y="528"/>
              <a:ext cx="10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</a:t>
              </a:r>
              <a:r>
                <a:rPr lang="it-IT"/>
                <a:t> </a:t>
              </a:r>
              <a:r>
                <a:rPr lang="ja-JP" altLang="it-IT"/>
                <a:t>“</a:t>
              </a:r>
              <a:r>
                <a:rPr lang="it-IT" b="1"/>
                <a:t>modificate</a:t>
              </a:r>
              <a:r>
                <a:rPr lang="ja-JP" altLang="it-IT"/>
                <a:t>”</a:t>
              </a:r>
              <a:endParaRPr lang="en-GB"/>
            </a:p>
          </p:txBody>
        </p:sp>
      </p:grp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75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SR-B1</a:t>
            </a:r>
            <a:endParaRPr lang="en-GB" sz="16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28600" y="4495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524000" y="3810000"/>
            <a:ext cx="533400" cy="14478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33600" y="4038600"/>
            <a:ext cx="262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fegato; tessuti sintetizzanti</a:t>
            </a:r>
          </a:p>
          <a:p>
            <a:r>
              <a:rPr lang="it-IT" b="1"/>
              <a:t>ormoni steroidei</a:t>
            </a:r>
            <a:endParaRPr lang="en-GB" b="1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28800" y="3276600"/>
            <a:ext cx="2024063" cy="914400"/>
            <a:chOff x="1152" y="2064"/>
            <a:chExt cx="1275" cy="576"/>
          </a:xfrm>
        </p:grpSpPr>
        <p:sp>
          <p:nvSpPr>
            <p:cNvPr id="21536" name="Oval 14"/>
            <p:cNvSpPr>
              <a:spLocks noChangeArrowheads="1"/>
            </p:cNvSpPr>
            <p:nvPr/>
          </p:nvSpPr>
          <p:spPr bwMode="auto">
            <a:xfrm>
              <a:off x="1248" y="2064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7" name="Oval 15" descr="Wide upward diagonal"/>
            <p:cNvSpPr>
              <a:spLocks noChangeArrowheads="1"/>
            </p:cNvSpPr>
            <p:nvPr/>
          </p:nvSpPr>
          <p:spPr bwMode="auto">
            <a:xfrm>
              <a:off x="1152" y="2448"/>
              <a:ext cx="192" cy="192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8" name="Text Box 16"/>
            <p:cNvSpPr txBox="1">
              <a:spLocks noChangeArrowheads="1"/>
            </p:cNvSpPr>
            <p:nvPr/>
          </p:nvSpPr>
          <p:spPr bwMode="auto">
            <a:xfrm>
              <a:off x="1392" y="2112"/>
              <a:ext cx="10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 </a:t>
              </a:r>
              <a:r>
                <a:rPr lang="ja-JP" altLang="it-IT" b="1"/>
                <a:t>“</a:t>
              </a:r>
              <a:r>
                <a:rPr lang="it-IT" b="1"/>
                <a:t>modificate</a:t>
              </a:r>
              <a:r>
                <a:rPr lang="ja-JP" altLang="it-IT" b="1"/>
                <a:t>”</a:t>
              </a:r>
              <a:endParaRPr lang="en-GB" b="1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38200" y="3733800"/>
            <a:ext cx="623888" cy="609600"/>
            <a:chOff x="528" y="2352"/>
            <a:chExt cx="393" cy="384"/>
          </a:xfrm>
        </p:grpSpPr>
        <p:sp>
          <p:nvSpPr>
            <p:cNvPr id="21534" name="Oval 17"/>
            <p:cNvSpPr>
              <a:spLocks noChangeArrowheads="1"/>
            </p:cNvSpPr>
            <p:nvPr/>
          </p:nvSpPr>
          <p:spPr bwMode="auto">
            <a:xfrm>
              <a:off x="528" y="2352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5" name="Text Box 18"/>
            <p:cNvSpPr txBox="1">
              <a:spLocks noChangeArrowheads="1"/>
            </p:cNvSpPr>
            <p:nvPr/>
          </p:nvSpPr>
          <p:spPr bwMode="auto">
            <a:xfrm>
              <a:off x="576" y="2448"/>
              <a:ext cx="3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HDL</a:t>
              </a:r>
              <a:endParaRPr lang="en-GB" b="1"/>
            </a:p>
          </p:txBody>
        </p:sp>
      </p:grp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705600" y="3810000"/>
            <a:ext cx="2281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mon./macr.; cells endo-</a:t>
            </a:r>
          </a:p>
          <a:p>
            <a:r>
              <a:rPr lang="it-IT" b="1"/>
              <a:t>teliali; adipociti</a:t>
            </a:r>
            <a:endParaRPr lang="en-GB" b="1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233863" y="4495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5376863" y="3810000"/>
            <a:ext cx="533400" cy="1447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691063" y="4953000"/>
            <a:ext cx="788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SR-B2</a:t>
            </a:r>
            <a:endParaRPr lang="en-GB" sz="160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757863" y="3382963"/>
            <a:ext cx="1871662" cy="762000"/>
            <a:chOff x="3627" y="2131"/>
            <a:chExt cx="1179" cy="480"/>
          </a:xfrm>
        </p:grpSpPr>
        <p:grpSp>
          <p:nvGrpSpPr>
            <p:cNvPr id="21530" name="Group 35"/>
            <p:cNvGrpSpPr>
              <a:grpSpLocks/>
            </p:cNvGrpSpPr>
            <p:nvPr/>
          </p:nvGrpSpPr>
          <p:grpSpPr bwMode="auto">
            <a:xfrm>
              <a:off x="3627" y="2131"/>
              <a:ext cx="546" cy="480"/>
              <a:chOff x="3627" y="2131"/>
              <a:chExt cx="546" cy="480"/>
            </a:xfrm>
          </p:grpSpPr>
          <p:sp>
            <p:nvSpPr>
              <p:cNvPr id="21532" name="Oval 23"/>
              <p:cNvSpPr>
                <a:spLocks noChangeArrowheads="1"/>
              </p:cNvSpPr>
              <p:nvPr/>
            </p:nvSpPr>
            <p:spPr bwMode="auto">
              <a:xfrm>
                <a:off x="3741" y="2131"/>
                <a:ext cx="432" cy="4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21533" name="Oval 24" descr="Wide upward diagonal"/>
              <p:cNvSpPr>
                <a:spLocks noChangeArrowheads="1"/>
              </p:cNvSpPr>
              <p:nvPr/>
            </p:nvSpPr>
            <p:spPr bwMode="auto">
              <a:xfrm>
                <a:off x="3627" y="2400"/>
                <a:ext cx="192" cy="192"/>
              </a:xfrm>
              <a:prstGeom prst="ellipse">
                <a:avLst/>
              </a:prstGeom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</p:grp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3771" y="2160"/>
              <a:ext cx="10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 </a:t>
              </a:r>
              <a:r>
                <a:rPr lang="ja-JP" altLang="it-IT" b="1"/>
                <a:t>“</a:t>
              </a:r>
              <a:r>
                <a:rPr lang="it-IT" b="1"/>
                <a:t>modificate</a:t>
              </a:r>
              <a:r>
                <a:rPr lang="ja-JP" altLang="it-IT" b="1"/>
                <a:t>”</a:t>
              </a:r>
              <a:endParaRPr lang="en-GB" b="1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91063" y="3657600"/>
            <a:ext cx="609600" cy="533400"/>
            <a:chOff x="2955" y="2304"/>
            <a:chExt cx="384" cy="336"/>
          </a:xfrm>
        </p:grpSpPr>
        <p:sp>
          <p:nvSpPr>
            <p:cNvPr id="21528" name="Oval 26"/>
            <p:cNvSpPr>
              <a:spLocks noChangeArrowheads="1"/>
            </p:cNvSpPr>
            <p:nvPr/>
          </p:nvSpPr>
          <p:spPr bwMode="auto">
            <a:xfrm>
              <a:off x="2955" y="2304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29" name="Text Box 27"/>
            <p:cNvSpPr txBox="1">
              <a:spLocks noChangeArrowheads="1"/>
            </p:cNvSpPr>
            <p:nvPr/>
          </p:nvSpPr>
          <p:spPr bwMode="auto">
            <a:xfrm>
              <a:off x="2986" y="2393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altri</a:t>
              </a:r>
              <a:endParaRPr lang="en-GB" b="1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990600" y="990600"/>
            <a:ext cx="609600" cy="533400"/>
            <a:chOff x="3024" y="1488"/>
            <a:chExt cx="384" cy="336"/>
          </a:xfrm>
        </p:grpSpPr>
        <p:sp>
          <p:nvSpPr>
            <p:cNvPr id="21526" name="Oval 29"/>
            <p:cNvSpPr>
              <a:spLocks noChangeArrowheads="1"/>
            </p:cNvSpPr>
            <p:nvPr/>
          </p:nvSpPr>
          <p:spPr bwMode="auto">
            <a:xfrm>
              <a:off x="3024" y="148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27" name="Text Box 28"/>
            <p:cNvSpPr txBox="1">
              <a:spLocks noChangeArrowheads="1"/>
            </p:cNvSpPr>
            <p:nvPr/>
          </p:nvSpPr>
          <p:spPr bwMode="auto">
            <a:xfrm>
              <a:off x="3024" y="1584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altri</a:t>
              </a:r>
              <a:endParaRPr lang="en-GB" b="1"/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743200" y="1905000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non è regolata</a:t>
            </a:r>
            <a:endParaRPr lang="en-GB" sz="16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utoUpdateAnimBg="0"/>
      <p:bldP spid="29701" grpId="0" autoUpdateAnimBg="0"/>
      <p:bldP spid="29702" grpId="0" autoUpdateAnimBg="0"/>
      <p:bldP spid="29706" grpId="0" autoUpdateAnimBg="0"/>
      <p:bldP spid="29707" grpId="0" animBg="1"/>
      <p:bldP spid="29708" grpId="0" animBg="1"/>
      <p:bldP spid="29709" grpId="0" autoUpdateAnimBg="0"/>
      <p:bldP spid="29715" grpId="0" autoUpdateAnimBg="0"/>
      <p:bldP spid="29716" grpId="0" animBg="1"/>
      <p:bldP spid="29717" grpId="0" animBg="1"/>
      <p:bldP spid="29718" grpId="0" autoUpdateAnimBg="0"/>
      <p:bldP spid="297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2750"/>
            <a:ext cx="60483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7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40200" y="3919538"/>
            <a:ext cx="1800225" cy="1487487"/>
            <a:chOff x="2608" y="2469"/>
            <a:chExt cx="1134" cy="937"/>
          </a:xfrm>
        </p:grpSpPr>
        <p:sp>
          <p:nvSpPr>
            <p:cNvPr id="25650" name="Rectangle 47"/>
            <p:cNvSpPr>
              <a:spLocks noChangeArrowheads="1"/>
            </p:cNvSpPr>
            <p:nvPr/>
          </p:nvSpPr>
          <p:spPr bwMode="auto">
            <a:xfrm>
              <a:off x="2699" y="2750"/>
              <a:ext cx="1043" cy="317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51" name="Line 33"/>
            <p:cNvSpPr>
              <a:spLocks noChangeShapeType="1"/>
            </p:cNvSpPr>
            <p:nvPr/>
          </p:nvSpPr>
          <p:spPr bwMode="auto">
            <a:xfrm>
              <a:off x="2781" y="2469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52" name="Line 34"/>
            <p:cNvSpPr>
              <a:spLocks noChangeShapeType="1"/>
            </p:cNvSpPr>
            <p:nvPr/>
          </p:nvSpPr>
          <p:spPr bwMode="auto">
            <a:xfrm flipH="1">
              <a:off x="2608" y="2976"/>
              <a:ext cx="317" cy="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53" name="Oval 50"/>
            <p:cNvSpPr>
              <a:spLocks noChangeArrowheads="1"/>
            </p:cNvSpPr>
            <p:nvPr/>
          </p:nvSpPr>
          <p:spPr bwMode="auto">
            <a:xfrm>
              <a:off x="3139" y="2510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54" name="Text Box 51"/>
            <p:cNvSpPr txBox="1">
              <a:spLocks noChangeArrowheads="1"/>
            </p:cNvSpPr>
            <p:nvPr/>
          </p:nvSpPr>
          <p:spPr bwMode="auto">
            <a:xfrm>
              <a:off x="3198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2</a:t>
              </a:r>
            </a:p>
          </p:txBody>
        </p:sp>
      </p:grp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076825" y="37893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11188" y="5373688"/>
            <a:ext cx="184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Inbizione neosintesi</a:t>
            </a:r>
            <a:endParaRPr lang="en-GB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2738438" y="3919538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262438" y="4452938"/>
            <a:ext cx="1646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/>
              <a:t>Attivazione ACAT</a:t>
            </a:r>
            <a:endParaRPr lang="en-GB" sz="1600" b="1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771775" y="5373688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Accumulo esterificato</a:t>
            </a:r>
            <a:endParaRPr lang="en-GB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5148263" y="5229225"/>
            <a:ext cx="2895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NUCLEO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084888" y="404813"/>
            <a:ext cx="1503362" cy="4895850"/>
            <a:chOff x="3833" y="255"/>
            <a:chExt cx="947" cy="3084"/>
          </a:xfrm>
        </p:grpSpPr>
        <p:sp>
          <p:nvSpPr>
            <p:cNvPr id="25646" name="Arco 38"/>
            <p:cNvSpPr>
              <a:spLocks/>
            </p:cNvSpPr>
            <p:nvPr/>
          </p:nvSpPr>
          <p:spPr bwMode="auto">
            <a:xfrm flipH="1">
              <a:off x="4396" y="1603"/>
              <a:ext cx="384" cy="636"/>
            </a:xfrm>
            <a:custGeom>
              <a:avLst/>
              <a:gdLst>
                <a:gd name="T0" fmla="*/ 0 w 21600"/>
                <a:gd name="T1" fmla="*/ 0 h 38445"/>
                <a:gd name="T2" fmla="*/ 0 w 21600"/>
                <a:gd name="T3" fmla="*/ 0 h 38445"/>
                <a:gd name="T4" fmla="*/ 0 w 21600"/>
                <a:gd name="T5" fmla="*/ 0 h 384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445"/>
                <a:gd name="T11" fmla="*/ 21600 w 21600"/>
                <a:gd name="T12" fmla="*/ 38445 h 384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445" fill="none" extrusionOk="0">
                  <a:moveTo>
                    <a:pt x="9472" y="0"/>
                  </a:moveTo>
                  <a:cubicBezTo>
                    <a:pt x="16893" y="3621"/>
                    <a:pt x="21600" y="11155"/>
                    <a:pt x="21600" y="19412"/>
                  </a:cubicBezTo>
                  <a:cubicBezTo>
                    <a:pt x="21600" y="27369"/>
                    <a:pt x="17224" y="34682"/>
                    <a:pt x="10212" y="38444"/>
                  </a:cubicBezTo>
                </a:path>
                <a:path w="21600" h="38445" stroke="0" extrusionOk="0">
                  <a:moveTo>
                    <a:pt x="9472" y="0"/>
                  </a:moveTo>
                  <a:cubicBezTo>
                    <a:pt x="16893" y="3621"/>
                    <a:pt x="21600" y="11155"/>
                    <a:pt x="21600" y="19412"/>
                  </a:cubicBezTo>
                  <a:cubicBezTo>
                    <a:pt x="21600" y="27369"/>
                    <a:pt x="17224" y="34682"/>
                    <a:pt x="10212" y="38444"/>
                  </a:cubicBezTo>
                  <a:lnTo>
                    <a:pt x="0" y="194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47" name="AutoShape 39"/>
            <p:cNvSpPr>
              <a:spLocks noChangeArrowheads="1"/>
            </p:cNvSpPr>
            <p:nvPr/>
          </p:nvSpPr>
          <p:spPr bwMode="auto">
            <a:xfrm rot="1466638">
              <a:off x="4252" y="1647"/>
              <a:ext cx="288" cy="96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48" name="Line 41"/>
            <p:cNvSpPr>
              <a:spLocks noChangeShapeType="1"/>
            </p:cNvSpPr>
            <p:nvPr/>
          </p:nvSpPr>
          <p:spPr bwMode="auto">
            <a:xfrm>
              <a:off x="4604" y="255"/>
              <a:ext cx="0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9" name="Line 43"/>
            <p:cNvSpPr>
              <a:spLocks noChangeShapeType="1"/>
            </p:cNvSpPr>
            <p:nvPr/>
          </p:nvSpPr>
          <p:spPr bwMode="auto">
            <a:xfrm flipV="1">
              <a:off x="3833" y="2205"/>
              <a:ext cx="544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747838" y="1484313"/>
            <a:ext cx="3722687" cy="2522537"/>
            <a:chOff x="1101" y="935"/>
            <a:chExt cx="2345" cy="1589"/>
          </a:xfrm>
        </p:grpSpPr>
        <p:sp>
          <p:nvSpPr>
            <p:cNvPr id="25625" name="Rectangle 45"/>
            <p:cNvSpPr>
              <a:spLocks noChangeArrowheads="1"/>
            </p:cNvSpPr>
            <p:nvPr/>
          </p:nvSpPr>
          <p:spPr bwMode="auto">
            <a:xfrm>
              <a:off x="2517" y="2251"/>
              <a:ext cx="680" cy="2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6" name="Oval 4"/>
            <p:cNvSpPr>
              <a:spLocks noChangeArrowheads="1"/>
            </p:cNvSpPr>
            <p:nvPr/>
          </p:nvSpPr>
          <p:spPr bwMode="auto">
            <a:xfrm>
              <a:off x="2013" y="122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7" name="Oval 5"/>
            <p:cNvSpPr>
              <a:spLocks noChangeArrowheads="1"/>
            </p:cNvSpPr>
            <p:nvPr/>
          </p:nvSpPr>
          <p:spPr bwMode="auto">
            <a:xfrm>
              <a:off x="2157" y="1317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8" name="Oval 6"/>
            <p:cNvSpPr>
              <a:spLocks noChangeArrowheads="1"/>
            </p:cNvSpPr>
            <p:nvPr/>
          </p:nvSpPr>
          <p:spPr bwMode="auto">
            <a:xfrm>
              <a:off x="2109" y="146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9" name="Oval 7"/>
            <p:cNvSpPr>
              <a:spLocks noChangeArrowheads="1"/>
            </p:cNvSpPr>
            <p:nvPr/>
          </p:nvSpPr>
          <p:spPr bwMode="auto">
            <a:xfrm rot="2384656">
              <a:off x="2349" y="1557"/>
              <a:ext cx="19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0" name="Oval 8"/>
            <p:cNvSpPr>
              <a:spLocks noChangeArrowheads="1"/>
            </p:cNvSpPr>
            <p:nvPr/>
          </p:nvSpPr>
          <p:spPr bwMode="auto">
            <a:xfrm>
              <a:off x="2301" y="1413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1" name="Oval 9"/>
            <p:cNvSpPr>
              <a:spLocks noChangeArrowheads="1"/>
            </p:cNvSpPr>
            <p:nvPr/>
          </p:nvSpPr>
          <p:spPr bwMode="auto">
            <a:xfrm>
              <a:off x="2061" y="1653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2" name="Oval 10"/>
            <p:cNvSpPr>
              <a:spLocks noChangeArrowheads="1"/>
            </p:cNvSpPr>
            <p:nvPr/>
          </p:nvSpPr>
          <p:spPr bwMode="auto">
            <a:xfrm>
              <a:off x="1869" y="1509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3" name="Oval 11"/>
            <p:cNvSpPr>
              <a:spLocks noChangeArrowheads="1"/>
            </p:cNvSpPr>
            <p:nvPr/>
          </p:nvSpPr>
          <p:spPr bwMode="auto">
            <a:xfrm>
              <a:off x="1869" y="1221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4" name="Oval 12"/>
            <p:cNvSpPr>
              <a:spLocks noChangeArrowheads="1"/>
            </p:cNvSpPr>
            <p:nvPr/>
          </p:nvSpPr>
          <p:spPr bwMode="auto">
            <a:xfrm>
              <a:off x="1197" y="1221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5" name="Oval 13"/>
            <p:cNvSpPr>
              <a:spLocks noChangeArrowheads="1"/>
            </p:cNvSpPr>
            <p:nvPr/>
          </p:nvSpPr>
          <p:spPr bwMode="auto">
            <a:xfrm>
              <a:off x="1341" y="1365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6" name="Oval 14"/>
            <p:cNvSpPr>
              <a:spLocks noChangeArrowheads="1"/>
            </p:cNvSpPr>
            <p:nvPr/>
          </p:nvSpPr>
          <p:spPr bwMode="auto">
            <a:xfrm>
              <a:off x="1101" y="1413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7" name="Oval 15"/>
            <p:cNvSpPr>
              <a:spLocks noChangeArrowheads="1"/>
            </p:cNvSpPr>
            <p:nvPr/>
          </p:nvSpPr>
          <p:spPr bwMode="auto">
            <a:xfrm>
              <a:off x="1245" y="1509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8" name="Text Box 16"/>
            <p:cNvSpPr txBox="1">
              <a:spLocks noChangeArrowheads="1"/>
            </p:cNvSpPr>
            <p:nvPr/>
          </p:nvSpPr>
          <p:spPr bwMode="auto">
            <a:xfrm>
              <a:off x="2245" y="935"/>
              <a:ext cx="1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Lisosoma secondario</a:t>
              </a:r>
              <a:endParaRPr lang="en-GB" b="1"/>
            </a:p>
          </p:txBody>
        </p:sp>
        <p:sp>
          <p:nvSpPr>
            <p:cNvPr id="25639" name="Line 17"/>
            <p:cNvSpPr>
              <a:spLocks noChangeShapeType="1"/>
            </p:cNvSpPr>
            <p:nvPr/>
          </p:nvSpPr>
          <p:spPr bwMode="auto">
            <a:xfrm flipH="1">
              <a:off x="1677" y="1509"/>
              <a:ext cx="3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0" name="Line 18"/>
            <p:cNvSpPr>
              <a:spLocks noChangeShapeType="1"/>
            </p:cNvSpPr>
            <p:nvPr/>
          </p:nvSpPr>
          <p:spPr bwMode="auto">
            <a:xfrm>
              <a:off x="2157" y="1509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1" name="Line 19"/>
            <p:cNvSpPr>
              <a:spLocks noChangeShapeType="1"/>
            </p:cNvSpPr>
            <p:nvPr/>
          </p:nvSpPr>
          <p:spPr bwMode="auto">
            <a:xfrm>
              <a:off x="2253" y="1509"/>
              <a:ext cx="52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2" name="Text Box 20"/>
            <p:cNvSpPr txBox="1">
              <a:spLocks noChangeArrowheads="1"/>
            </p:cNvSpPr>
            <p:nvPr/>
          </p:nvSpPr>
          <p:spPr bwMode="auto">
            <a:xfrm>
              <a:off x="1101" y="2277"/>
              <a:ext cx="6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aminoacidi</a:t>
              </a:r>
              <a:endParaRPr lang="en-GB"/>
            </a:p>
          </p:txBody>
        </p:sp>
        <p:sp>
          <p:nvSpPr>
            <p:cNvPr id="25643" name="Text Box 21"/>
            <p:cNvSpPr txBox="1">
              <a:spLocks noChangeArrowheads="1"/>
            </p:cNvSpPr>
            <p:nvPr/>
          </p:nvSpPr>
          <p:spPr bwMode="auto">
            <a:xfrm>
              <a:off x="1965" y="2229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lipidi</a:t>
              </a:r>
              <a:endParaRPr lang="en-GB"/>
            </a:p>
          </p:txBody>
        </p:sp>
        <p:sp>
          <p:nvSpPr>
            <p:cNvPr id="25644" name="Text Box 22"/>
            <p:cNvSpPr txBox="1">
              <a:spLocks noChangeArrowheads="1"/>
            </p:cNvSpPr>
            <p:nvPr/>
          </p:nvSpPr>
          <p:spPr bwMode="auto">
            <a:xfrm>
              <a:off x="2528" y="2277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solidFill>
                    <a:srgbClr val="000099"/>
                  </a:solidFill>
                </a:rPr>
                <a:t>colesterolo</a:t>
              </a:r>
              <a:endParaRPr lang="en-GB" sz="1600" b="1">
                <a:solidFill>
                  <a:srgbClr val="000099"/>
                </a:solidFill>
              </a:endParaRPr>
            </a:p>
          </p:txBody>
        </p:sp>
        <p:sp>
          <p:nvSpPr>
            <p:cNvPr id="25645" name="Oval 44"/>
            <p:cNvSpPr>
              <a:spLocks noChangeArrowheads="1"/>
            </p:cNvSpPr>
            <p:nvPr/>
          </p:nvSpPr>
          <p:spPr bwMode="auto">
            <a:xfrm>
              <a:off x="1882" y="1117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949325" y="3984625"/>
            <a:ext cx="3190875" cy="1349375"/>
            <a:chOff x="598" y="2510"/>
            <a:chExt cx="2010" cy="850"/>
          </a:xfrm>
        </p:grpSpPr>
        <p:sp>
          <p:nvSpPr>
            <p:cNvPr id="25620" name="Oval 49"/>
            <p:cNvSpPr>
              <a:spLocks noChangeArrowheads="1"/>
            </p:cNvSpPr>
            <p:nvPr/>
          </p:nvSpPr>
          <p:spPr bwMode="auto">
            <a:xfrm>
              <a:off x="598" y="2510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1" name="Rectangle 46"/>
            <p:cNvSpPr>
              <a:spLocks noChangeArrowheads="1"/>
            </p:cNvSpPr>
            <p:nvPr/>
          </p:nvSpPr>
          <p:spPr bwMode="auto">
            <a:xfrm>
              <a:off x="839" y="2750"/>
              <a:ext cx="1769" cy="27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2" name="Text Box 27"/>
            <p:cNvSpPr txBox="1">
              <a:spLocks noChangeArrowheads="1"/>
            </p:cNvSpPr>
            <p:nvPr/>
          </p:nvSpPr>
          <p:spPr bwMode="auto">
            <a:xfrm>
              <a:off x="861" y="2805"/>
              <a:ext cx="1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/>
                <a:t>Inibizione HMGCoA REDuttasi</a:t>
              </a:r>
              <a:endParaRPr lang="en-GB" sz="1600" b="1"/>
            </a:p>
          </p:txBody>
        </p:sp>
        <p:sp>
          <p:nvSpPr>
            <p:cNvPr id="25623" name="Line 30"/>
            <p:cNvSpPr>
              <a:spLocks noChangeShapeType="1"/>
            </p:cNvSpPr>
            <p:nvPr/>
          </p:nvSpPr>
          <p:spPr bwMode="auto">
            <a:xfrm flipH="1">
              <a:off x="1247" y="2976"/>
              <a:ext cx="4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4" name="Text Box 48"/>
            <p:cNvSpPr txBox="1">
              <a:spLocks noChangeArrowheads="1"/>
            </p:cNvSpPr>
            <p:nvPr/>
          </p:nvSpPr>
          <p:spPr bwMode="auto">
            <a:xfrm>
              <a:off x="657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837238" y="3025775"/>
            <a:ext cx="1471612" cy="1339850"/>
            <a:chOff x="3677" y="1906"/>
            <a:chExt cx="927" cy="844"/>
          </a:xfrm>
        </p:grpSpPr>
        <p:sp>
          <p:nvSpPr>
            <p:cNvPr id="25613" name="Oval 37"/>
            <p:cNvSpPr>
              <a:spLocks noChangeArrowheads="1"/>
            </p:cNvSpPr>
            <p:nvPr/>
          </p:nvSpPr>
          <p:spPr bwMode="auto">
            <a:xfrm>
              <a:off x="3787" y="2270"/>
              <a:ext cx="318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4" name="Text Box 24"/>
            <p:cNvSpPr txBox="1">
              <a:spLocks noChangeArrowheads="1"/>
            </p:cNvSpPr>
            <p:nvPr/>
          </p:nvSpPr>
          <p:spPr bwMode="auto">
            <a:xfrm>
              <a:off x="3696" y="2432"/>
              <a:ext cx="883" cy="19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NEOSINTESI</a:t>
              </a:r>
              <a:endParaRPr lang="en-GB" b="1"/>
            </a:p>
          </p:txBody>
        </p:sp>
        <p:sp>
          <p:nvSpPr>
            <p:cNvPr id="25615" name="Text Box 25"/>
            <p:cNvSpPr txBox="1">
              <a:spLocks noChangeArrowheads="1"/>
            </p:cNvSpPr>
            <p:nvPr/>
          </p:nvSpPr>
          <p:spPr bwMode="auto">
            <a:xfrm>
              <a:off x="3827" y="221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/>
                <a:t>-</a:t>
              </a:r>
              <a:endParaRPr lang="en-GB" sz="2400" b="1"/>
            </a:p>
          </p:txBody>
        </p:sp>
        <p:sp>
          <p:nvSpPr>
            <p:cNvPr id="25616" name="AutoShape 40"/>
            <p:cNvSpPr>
              <a:spLocks noChangeArrowheads="1"/>
            </p:cNvSpPr>
            <p:nvPr/>
          </p:nvSpPr>
          <p:spPr bwMode="auto">
            <a:xfrm rot="-1173939">
              <a:off x="4300" y="1935"/>
              <a:ext cx="288" cy="96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7" name="Line 42"/>
            <p:cNvSpPr>
              <a:spLocks noChangeShapeType="1"/>
            </p:cNvSpPr>
            <p:nvPr/>
          </p:nvSpPr>
          <p:spPr bwMode="auto">
            <a:xfrm>
              <a:off x="4588" y="2271"/>
              <a:ext cx="16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>
              <a:off x="3677" y="1906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9" name="Text Box 53"/>
            <p:cNvSpPr txBox="1">
              <a:spLocks noChangeArrowheads="1"/>
            </p:cNvSpPr>
            <p:nvPr/>
          </p:nvSpPr>
          <p:spPr bwMode="auto">
            <a:xfrm>
              <a:off x="3742" y="19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81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 animBg="1"/>
      <p:bldP spid="5148" grpId="0" autoUpdateAnimBg="0"/>
      <p:bldP spid="5149" grpId="0" animBg="1"/>
      <p:bldP spid="5151" grpId="0" autoUpdateAnimBg="0"/>
      <p:bldP spid="5152" grpId="0" autoUpdateAnimBg="0"/>
      <p:bldP spid="5155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791</Words>
  <Application>Microsoft Macintosh PowerPoint</Application>
  <PresentationFormat>Presentazione su schermo (4:3)</PresentationFormat>
  <Paragraphs>167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Fotografia Photo Editor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RECETTORI SCAVENGERS (SRs)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Giorgio Berton</dc:creator>
  <cp:lastModifiedBy>Giorgio Berton</cp:lastModifiedBy>
  <cp:revision>2</cp:revision>
  <dcterms:created xsi:type="dcterms:W3CDTF">2012-03-13T09:26:48Z</dcterms:created>
  <dcterms:modified xsi:type="dcterms:W3CDTF">2012-03-13T09:35:06Z</dcterms:modified>
</cp:coreProperties>
</file>