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6" r:id="rId7"/>
    <p:sldId id="270" r:id="rId8"/>
    <p:sldId id="271" r:id="rId9"/>
    <p:sldId id="272" r:id="rId10"/>
    <p:sldId id="273" r:id="rId11"/>
    <p:sldId id="274" r:id="rId12"/>
    <p:sldId id="275" r:id="rId13"/>
    <p:sldId id="276" r:id="rId14"/>
    <p:sldId id="277"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08" r:id="rId31"/>
    <p:sldId id="300" r:id="rId32"/>
    <p:sldId id="301" r:id="rId33"/>
    <p:sldId id="303" r:id="rId34"/>
    <p:sldId id="304" r:id="rId35"/>
    <p:sldId id="305" r:id="rId36"/>
    <p:sldId id="307" r:id="rId3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2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AE7E1-7650-5049-8A04-075FFA614CB8}" type="datetimeFigureOut">
              <a:rPr lang="it-IT" smtClean="0"/>
              <a:t>12/03/12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EA5E5-3AF1-8745-B376-E2E884E35849}" type="slidenum">
              <a:rPr lang="it-IT" smtClean="0"/>
              <a:t>‹n.›</a:t>
            </a:fld>
            <a:endParaRPr lang="it-IT"/>
          </a:p>
        </p:txBody>
      </p:sp>
    </p:spTree>
    <p:extLst>
      <p:ext uri="{BB962C8B-B14F-4D97-AF65-F5344CB8AC3E}">
        <p14:creationId xmlns:p14="http://schemas.microsoft.com/office/powerpoint/2010/main" val="3537900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FE7E0148-97DF-7947-9703-13A3E01028B2}" type="slidenum">
              <a:rPr lang="it-IT"/>
              <a:pPr/>
              <a:t>6</a:t>
            </a:fld>
            <a:endParaRPr lang="it-IT"/>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57462CC-887F-1E45-83EF-8BB6869E3C4A}" type="slidenum">
              <a:rPr lang="it-IT"/>
              <a:pPr/>
              <a:t>7</a:t>
            </a:fld>
            <a:endParaRPr lang="it-IT"/>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F307DD8-120C-724B-B5A9-7E95D9541EE0}" type="slidenum">
              <a:rPr lang="it-IT"/>
              <a:pPr/>
              <a:t>21</a:t>
            </a:fld>
            <a:endParaRPr lang="it-IT"/>
          </a:p>
        </p:txBody>
      </p:sp>
      <p:sp>
        <p:nvSpPr>
          <p:cNvPr id="47107"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lIns="88615" tIns="44307" rIns="88615" bIns="44307" anchor="ctr"/>
          <a:lstStyle/>
          <a:p>
            <a:endParaRPr lang="it-IT">
              <a:latin typeface="Calibri" charset="0"/>
            </a:endParaRPr>
          </a:p>
        </p:txBody>
      </p:sp>
      <p:sp>
        <p:nvSpPr>
          <p:cNvPr id="47108" name="Text Box 3"/>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43A8380-7995-7040-B3E9-C3EF19975EA8}" type="slidenum">
              <a:rPr lang="it-IT"/>
              <a:pPr/>
              <a:t>22</a:t>
            </a:fld>
            <a:endParaRPr lang="it-IT"/>
          </a:p>
        </p:txBody>
      </p:sp>
      <p:sp>
        <p:nvSpPr>
          <p:cNvPr id="49155"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lIns="88615" tIns="44307" rIns="88615" bIns="44307" anchor="ctr"/>
          <a:lstStyle/>
          <a:p>
            <a:endParaRPr lang="it-IT">
              <a:latin typeface="Calibri" charset="0"/>
            </a:endParaRPr>
          </a:p>
        </p:txBody>
      </p:sp>
      <p:sp>
        <p:nvSpPr>
          <p:cNvPr id="49156" name="Text Box 3"/>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8AE7F00-FE82-9A47-B6AD-FF92DCB18009}" type="slidenum">
              <a:rPr lang="it-IT"/>
              <a:pPr/>
              <a:t>26</a:t>
            </a:fld>
            <a:endParaRPr lang="it-IT"/>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65311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340417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423135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3FB4B9-3A9C-EB4E-A2CE-EB0B8E8BD97D}"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403537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A3FB4B9-3A9C-EB4E-A2CE-EB0B8E8BD97D}"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53223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A3FB4B9-3A9C-EB4E-A2CE-EB0B8E8BD97D}"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22974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A3FB4B9-3A9C-EB4E-A2CE-EB0B8E8BD97D}" type="datetimeFigureOut">
              <a:rPr lang="it-IT" smtClean="0"/>
              <a:t>12/03/12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8174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A3FB4B9-3A9C-EB4E-A2CE-EB0B8E8BD97D}" type="datetimeFigureOut">
              <a:rPr lang="it-IT" smtClean="0"/>
              <a:t>12/03/12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12391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3FB4B9-3A9C-EB4E-A2CE-EB0B8E8BD97D}" type="datetimeFigureOut">
              <a:rPr lang="it-IT" smtClean="0"/>
              <a:t>12/03/12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56465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3FB4B9-3A9C-EB4E-A2CE-EB0B8E8BD97D}"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273182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3FB4B9-3A9C-EB4E-A2CE-EB0B8E8BD97D}"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731073-3108-3644-9785-9A946A937ABA}" type="slidenum">
              <a:rPr lang="it-IT" smtClean="0"/>
              <a:t>‹n.›</a:t>
            </a:fld>
            <a:endParaRPr lang="it-IT"/>
          </a:p>
        </p:txBody>
      </p:sp>
    </p:spTree>
    <p:extLst>
      <p:ext uri="{BB962C8B-B14F-4D97-AF65-F5344CB8AC3E}">
        <p14:creationId xmlns:p14="http://schemas.microsoft.com/office/powerpoint/2010/main" val="5383416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FB4B9-3A9C-EB4E-A2CE-EB0B8E8BD97D}" type="datetimeFigureOut">
              <a:rPr lang="it-IT" smtClean="0"/>
              <a:t>12/03/12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31073-3108-3644-9785-9A946A937ABA}" type="slidenum">
              <a:rPr lang="it-IT" smtClean="0"/>
              <a:t>‹n.›</a:t>
            </a:fld>
            <a:endParaRPr lang="it-IT"/>
          </a:p>
        </p:txBody>
      </p:sp>
    </p:spTree>
    <p:extLst>
      <p:ext uri="{BB962C8B-B14F-4D97-AF65-F5344CB8AC3E}">
        <p14:creationId xmlns:p14="http://schemas.microsoft.com/office/powerpoint/2010/main" val="282866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png"/><Relationship Id="rId5" Type="http://schemas.openxmlformats.org/officeDocument/2006/relationships/oleObject" Target="../embeddings/oleObject6.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9.jpeg"/><Relationship Id="rId5" Type="http://schemas.openxmlformats.org/officeDocument/2006/relationships/oleObject" Target="../embeddings/oleObject7.bin"/><Relationship Id="rId6"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Documento_di_Microsoft_Word_97_-_20041.doc"/><Relationship Id="rId4"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oleObject9.bin"/><Relationship Id="rId5"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5" Type="http://schemas.openxmlformats.org/officeDocument/2006/relationships/oleObject" Target="../embeddings/oleObject2.bin"/><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oleObject4.bin"/><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ctrTitle"/>
          </p:nvPr>
        </p:nvSpPr>
        <p:spPr/>
        <p:txBody>
          <a:bodyPr/>
          <a:lstStyle/>
          <a:p>
            <a:endParaRPr lang="it-IT">
              <a:latin typeface="Calibri" charset="0"/>
            </a:endParaRPr>
          </a:p>
        </p:txBody>
      </p:sp>
      <p:sp>
        <p:nvSpPr>
          <p:cNvPr id="3" name="Sottotitolo 2"/>
          <p:cNvSpPr>
            <a:spLocks noGrp="1"/>
          </p:cNvSpPr>
          <p:nvPr>
            <p:ph type="subTitle" idx="1"/>
          </p:nvPr>
        </p:nvSpPr>
        <p:spPr/>
        <p:txBody>
          <a:bodyPr rtlCol="0">
            <a:normAutofit/>
          </a:bodyPr>
          <a:lstStyle/>
          <a:p>
            <a:pPr fontAlgn="auto">
              <a:spcAft>
                <a:spcPts val="0"/>
              </a:spcAft>
              <a:buFont typeface="Arial"/>
              <a:buNone/>
              <a:defRPr/>
            </a:pPr>
            <a:endParaRPr lang="it-IT">
              <a:ea typeface="+mn-ea"/>
              <a:cs typeface="+mn-cs"/>
            </a:endParaRPr>
          </a:p>
        </p:txBody>
      </p:sp>
    </p:spTree>
    <p:extLst>
      <p:ext uri="{BB962C8B-B14F-4D97-AF65-F5344CB8AC3E}">
        <p14:creationId xmlns:p14="http://schemas.microsoft.com/office/powerpoint/2010/main" val="2816437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Lipoprotein particle structure and its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2390775"/>
            <a:ext cx="5238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671638" y="1004888"/>
            <a:ext cx="4381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STRUTTURA DI UNA LIPOPROTEINA</a:t>
            </a:r>
          </a:p>
        </p:txBody>
      </p:sp>
    </p:spTree>
    <p:extLst>
      <p:ext uri="{BB962C8B-B14F-4D97-AF65-F5344CB8AC3E}">
        <p14:creationId xmlns:p14="http://schemas.microsoft.com/office/powerpoint/2010/main" val="295502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Structure of a low-density lipoprotein p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500188"/>
            <a:ext cx="5238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436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557213" y="685800"/>
            <a:ext cx="4370387" cy="762000"/>
            <a:chOff x="351" y="432"/>
            <a:chExt cx="2753" cy="480"/>
          </a:xfrm>
        </p:grpSpPr>
        <p:sp>
          <p:nvSpPr>
            <p:cNvPr id="34857" name="Rectangle 4"/>
            <p:cNvSpPr>
              <a:spLocks noChangeArrowheads="1"/>
            </p:cNvSpPr>
            <p:nvPr/>
          </p:nvSpPr>
          <p:spPr bwMode="auto">
            <a:xfrm>
              <a:off x="351"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58" name="Rectangle 5"/>
            <p:cNvSpPr>
              <a:spLocks noChangeArrowheads="1"/>
            </p:cNvSpPr>
            <p:nvPr/>
          </p:nvSpPr>
          <p:spPr bwMode="auto">
            <a:xfrm>
              <a:off x="879"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59" name="Rectangle 6"/>
            <p:cNvSpPr>
              <a:spLocks noChangeArrowheads="1"/>
            </p:cNvSpPr>
            <p:nvPr/>
          </p:nvSpPr>
          <p:spPr bwMode="auto">
            <a:xfrm>
              <a:off x="1263"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60" name="Rectangle 7"/>
            <p:cNvSpPr>
              <a:spLocks noChangeArrowheads="1"/>
            </p:cNvSpPr>
            <p:nvPr/>
          </p:nvSpPr>
          <p:spPr bwMode="auto">
            <a:xfrm>
              <a:off x="1791" y="432"/>
              <a:ext cx="528" cy="480"/>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34861" name="Text Box 8"/>
            <p:cNvSpPr txBox="1">
              <a:spLocks noChangeArrowheads="1"/>
            </p:cNvSpPr>
            <p:nvPr/>
          </p:nvSpPr>
          <p:spPr bwMode="auto">
            <a:xfrm>
              <a:off x="2463" y="528"/>
              <a:ext cx="6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intestino</a:t>
              </a:r>
              <a:endParaRPr lang="en-GB" sz="1600"/>
            </a:p>
          </p:txBody>
        </p:sp>
      </p:grpSp>
      <p:grpSp>
        <p:nvGrpSpPr>
          <p:cNvPr id="3" name="Group 47"/>
          <p:cNvGrpSpPr>
            <a:grpSpLocks/>
          </p:cNvGrpSpPr>
          <p:nvPr/>
        </p:nvGrpSpPr>
        <p:grpSpPr bwMode="auto">
          <a:xfrm>
            <a:off x="1600200" y="1524000"/>
            <a:ext cx="1901825" cy="533400"/>
            <a:chOff x="1023" y="1152"/>
            <a:chExt cx="1198" cy="336"/>
          </a:xfrm>
        </p:grpSpPr>
        <p:sp>
          <p:nvSpPr>
            <p:cNvPr id="34855" name="Oval 9"/>
            <p:cNvSpPr>
              <a:spLocks noChangeArrowheads="1"/>
            </p:cNvSpPr>
            <p:nvPr/>
          </p:nvSpPr>
          <p:spPr bwMode="auto">
            <a:xfrm>
              <a:off x="1023" y="1152"/>
              <a:ext cx="336" cy="336"/>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56" name="Text Box 10"/>
            <p:cNvSpPr txBox="1">
              <a:spLocks noChangeArrowheads="1"/>
            </p:cNvSpPr>
            <p:nvPr/>
          </p:nvSpPr>
          <p:spPr bwMode="auto">
            <a:xfrm>
              <a:off x="1360" y="1200"/>
              <a:ext cx="8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chilomicrone</a:t>
              </a:r>
              <a:endParaRPr lang="en-GB" sz="1600"/>
            </a:p>
          </p:txBody>
        </p:sp>
      </p:grpSp>
      <p:grpSp>
        <p:nvGrpSpPr>
          <p:cNvPr id="4" name="Group 49"/>
          <p:cNvGrpSpPr>
            <a:grpSpLocks/>
          </p:cNvGrpSpPr>
          <p:nvPr/>
        </p:nvGrpSpPr>
        <p:grpSpPr bwMode="auto">
          <a:xfrm>
            <a:off x="1395413" y="4191000"/>
            <a:ext cx="2265362" cy="1371600"/>
            <a:chOff x="879" y="2640"/>
            <a:chExt cx="1427" cy="864"/>
          </a:xfrm>
        </p:grpSpPr>
        <p:sp>
          <p:nvSpPr>
            <p:cNvPr id="34851" name="Rectangle 11"/>
            <p:cNvSpPr>
              <a:spLocks noChangeArrowheads="1"/>
            </p:cNvSpPr>
            <p:nvPr/>
          </p:nvSpPr>
          <p:spPr bwMode="auto">
            <a:xfrm>
              <a:off x="879" y="2640"/>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34852" name="Text Box 12"/>
            <p:cNvSpPr txBox="1">
              <a:spLocks noChangeArrowheads="1"/>
            </p:cNvSpPr>
            <p:nvPr/>
          </p:nvSpPr>
          <p:spPr bwMode="auto">
            <a:xfrm>
              <a:off x="1791" y="2976"/>
              <a:ext cx="5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fegato</a:t>
              </a:r>
              <a:endParaRPr lang="en-GB" sz="1600"/>
            </a:p>
          </p:txBody>
        </p:sp>
        <p:sp>
          <p:nvSpPr>
            <p:cNvPr id="34853" name="Oval 18"/>
            <p:cNvSpPr>
              <a:spLocks noChangeArrowheads="1"/>
            </p:cNvSpPr>
            <p:nvPr/>
          </p:nvSpPr>
          <p:spPr bwMode="auto">
            <a:xfrm>
              <a:off x="1119" y="2640"/>
              <a:ext cx="192" cy="96"/>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54" name="Line 26"/>
            <p:cNvSpPr>
              <a:spLocks noChangeShapeType="1"/>
            </p:cNvSpPr>
            <p:nvPr/>
          </p:nvSpPr>
          <p:spPr bwMode="auto">
            <a:xfrm rot="-5400000">
              <a:off x="2161" y="3196"/>
              <a:ext cx="1"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5" name="Group 48"/>
          <p:cNvGrpSpPr>
            <a:grpSpLocks/>
          </p:cNvGrpSpPr>
          <p:nvPr/>
        </p:nvGrpSpPr>
        <p:grpSpPr bwMode="auto">
          <a:xfrm>
            <a:off x="1090613" y="1981200"/>
            <a:ext cx="2817812" cy="1981200"/>
            <a:chOff x="687" y="1248"/>
            <a:chExt cx="1775" cy="1248"/>
          </a:xfrm>
        </p:grpSpPr>
        <p:sp>
          <p:nvSpPr>
            <p:cNvPr id="34840" name="Line 13"/>
            <p:cNvSpPr>
              <a:spLocks noChangeShapeType="1"/>
            </p:cNvSpPr>
            <p:nvPr/>
          </p:nvSpPr>
          <p:spPr bwMode="auto">
            <a:xfrm>
              <a:off x="1023" y="158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41" name="Line 14"/>
            <p:cNvSpPr>
              <a:spLocks noChangeShapeType="1"/>
            </p:cNvSpPr>
            <p:nvPr/>
          </p:nvSpPr>
          <p:spPr bwMode="auto">
            <a:xfrm>
              <a:off x="1359" y="158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42" name="Oval 15"/>
            <p:cNvSpPr>
              <a:spLocks noChangeArrowheads="1"/>
            </p:cNvSpPr>
            <p:nvPr/>
          </p:nvSpPr>
          <p:spPr bwMode="auto">
            <a:xfrm>
              <a:off x="1071" y="1536"/>
              <a:ext cx="240" cy="288"/>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3" name="Oval 16"/>
            <p:cNvSpPr>
              <a:spLocks noChangeArrowheads="1"/>
            </p:cNvSpPr>
            <p:nvPr/>
          </p:nvSpPr>
          <p:spPr bwMode="auto">
            <a:xfrm>
              <a:off x="1119" y="1968"/>
              <a:ext cx="192" cy="192"/>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4" name="Oval 17"/>
            <p:cNvSpPr>
              <a:spLocks noChangeArrowheads="1"/>
            </p:cNvSpPr>
            <p:nvPr/>
          </p:nvSpPr>
          <p:spPr bwMode="auto">
            <a:xfrm>
              <a:off x="1119" y="2352"/>
              <a:ext cx="192"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34845" name="Line 19"/>
            <p:cNvSpPr>
              <a:spLocks noChangeShapeType="1"/>
            </p:cNvSpPr>
            <p:nvPr/>
          </p:nvSpPr>
          <p:spPr bwMode="auto">
            <a:xfrm>
              <a:off x="687" y="1248"/>
              <a:ext cx="0" cy="10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6" name="Oval 20"/>
            <p:cNvSpPr>
              <a:spLocks noChangeArrowheads="1"/>
            </p:cNvSpPr>
            <p:nvPr/>
          </p:nvSpPr>
          <p:spPr bwMode="auto">
            <a:xfrm>
              <a:off x="1311" y="1776"/>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7" name="Oval 21"/>
            <p:cNvSpPr>
              <a:spLocks noChangeArrowheads="1"/>
            </p:cNvSpPr>
            <p:nvPr/>
          </p:nvSpPr>
          <p:spPr bwMode="auto">
            <a:xfrm>
              <a:off x="1311" y="2112"/>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8" name="Oval 22"/>
            <p:cNvSpPr>
              <a:spLocks noChangeArrowheads="1"/>
            </p:cNvSpPr>
            <p:nvPr/>
          </p:nvSpPr>
          <p:spPr bwMode="auto">
            <a:xfrm>
              <a:off x="1311" y="1488"/>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49" name="Text Box 23"/>
            <p:cNvSpPr txBox="1">
              <a:spLocks noChangeArrowheads="1"/>
            </p:cNvSpPr>
            <p:nvPr/>
          </p:nvSpPr>
          <p:spPr bwMode="auto">
            <a:xfrm>
              <a:off x="1368" y="1872"/>
              <a:ext cx="8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microcircolo</a:t>
              </a:r>
              <a:endParaRPr lang="en-GB" sz="1600"/>
            </a:p>
          </p:txBody>
        </p:sp>
        <p:sp>
          <p:nvSpPr>
            <p:cNvPr id="34850" name="Text Box 36"/>
            <p:cNvSpPr txBox="1">
              <a:spLocks noChangeArrowheads="1"/>
            </p:cNvSpPr>
            <p:nvPr/>
          </p:nvSpPr>
          <p:spPr bwMode="auto">
            <a:xfrm>
              <a:off x="1407" y="2112"/>
              <a:ext cx="10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lipoproteinlipasi</a:t>
              </a:r>
              <a:endParaRPr lang="en-GB" sz="1600"/>
            </a:p>
          </p:txBody>
        </p:sp>
      </p:grpSp>
      <p:grpSp>
        <p:nvGrpSpPr>
          <p:cNvPr id="6" name="Group 50"/>
          <p:cNvGrpSpPr>
            <a:grpSpLocks/>
          </p:cNvGrpSpPr>
          <p:nvPr/>
        </p:nvGrpSpPr>
        <p:grpSpPr bwMode="auto">
          <a:xfrm>
            <a:off x="3987800" y="4560888"/>
            <a:ext cx="2724150" cy="1246187"/>
            <a:chOff x="2512" y="2873"/>
            <a:chExt cx="1716" cy="785"/>
          </a:xfrm>
        </p:grpSpPr>
        <p:sp>
          <p:nvSpPr>
            <p:cNvPr id="34827" name="Oval 24" descr="Wide upward diagonal"/>
            <p:cNvSpPr>
              <a:spLocks noChangeArrowheads="1"/>
            </p:cNvSpPr>
            <p:nvPr/>
          </p:nvSpPr>
          <p:spPr bwMode="auto">
            <a:xfrm rot="-5400000">
              <a:off x="2606" y="3158"/>
              <a:ext cx="240" cy="240"/>
            </a:xfrm>
            <a:prstGeom prst="ellipse">
              <a:avLst/>
            </a:prstGeom>
            <a:pattFill prst="wdUpDiag">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28" name="Text Box 25"/>
            <p:cNvSpPr txBox="1">
              <a:spLocks noChangeArrowheads="1"/>
            </p:cNvSpPr>
            <p:nvPr/>
          </p:nvSpPr>
          <p:spPr bwMode="auto">
            <a:xfrm>
              <a:off x="2527" y="3385"/>
              <a:ext cx="4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VLDL</a:t>
              </a:r>
              <a:endParaRPr lang="en-GB" sz="1600"/>
            </a:p>
          </p:txBody>
        </p:sp>
        <p:sp>
          <p:nvSpPr>
            <p:cNvPr id="34829" name="Oval 27" descr="Plaid"/>
            <p:cNvSpPr>
              <a:spLocks noChangeArrowheads="1"/>
            </p:cNvSpPr>
            <p:nvPr/>
          </p:nvSpPr>
          <p:spPr bwMode="auto">
            <a:xfrm rot="-5400000">
              <a:off x="3332" y="3158"/>
              <a:ext cx="192" cy="192"/>
            </a:xfrm>
            <a:prstGeom prst="ellipse">
              <a:avLst/>
            </a:prstGeom>
            <a:pattFill prst="plaid">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30" name="Text Box 28"/>
            <p:cNvSpPr txBox="1">
              <a:spLocks noChangeArrowheads="1"/>
            </p:cNvSpPr>
            <p:nvPr/>
          </p:nvSpPr>
          <p:spPr bwMode="auto">
            <a:xfrm>
              <a:off x="3287" y="3385"/>
              <a:ext cx="3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IDL</a:t>
              </a:r>
              <a:endParaRPr lang="en-GB" sz="1600"/>
            </a:p>
          </p:txBody>
        </p:sp>
        <p:sp>
          <p:nvSpPr>
            <p:cNvPr id="34831" name="Oval 29" descr="30%"/>
            <p:cNvSpPr>
              <a:spLocks noChangeArrowheads="1"/>
            </p:cNvSpPr>
            <p:nvPr/>
          </p:nvSpPr>
          <p:spPr bwMode="auto">
            <a:xfrm rot="-5400000">
              <a:off x="3922" y="3158"/>
              <a:ext cx="192" cy="192"/>
            </a:xfrm>
            <a:prstGeom prst="ellipse">
              <a:avLst/>
            </a:prstGeom>
            <a:pattFill prst="pct30">
              <a:fgClr>
                <a:srgbClr val="FFFF00"/>
              </a:fgClr>
              <a:bgClr>
                <a:srgbClr val="FFFFFF"/>
              </a:bgClr>
            </a:pattFill>
            <a:ln w="9525">
              <a:solidFill>
                <a:schemeClr val="tx1"/>
              </a:solidFill>
              <a:round/>
              <a:headEnd/>
              <a:tailEnd/>
            </a:ln>
          </p:spPr>
          <p:txBody>
            <a:bodyPr vert="eaVert" wrap="none" anchor="ctr"/>
            <a:lstStyle/>
            <a:p>
              <a:pPr algn="ctr"/>
              <a:endParaRPr lang="it-IT" sz="1600" b="1">
                <a:latin typeface="Calibri" charset="0"/>
              </a:endParaRPr>
            </a:p>
          </p:txBody>
        </p:sp>
        <p:sp>
          <p:nvSpPr>
            <p:cNvPr id="34832" name="Line 30"/>
            <p:cNvSpPr>
              <a:spLocks noChangeShapeType="1"/>
            </p:cNvSpPr>
            <p:nvPr/>
          </p:nvSpPr>
          <p:spPr bwMode="auto">
            <a:xfrm rot="-5400000">
              <a:off x="3699" y="3199"/>
              <a:ext cx="1"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3" name="Text Box 31"/>
            <p:cNvSpPr txBox="1">
              <a:spLocks noChangeArrowheads="1"/>
            </p:cNvSpPr>
            <p:nvPr/>
          </p:nvSpPr>
          <p:spPr bwMode="auto">
            <a:xfrm>
              <a:off x="3878" y="3385"/>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LDL</a:t>
              </a:r>
              <a:endParaRPr lang="en-GB" sz="1600"/>
            </a:p>
          </p:txBody>
        </p:sp>
        <p:sp>
          <p:nvSpPr>
            <p:cNvPr id="34834" name="Line 32"/>
            <p:cNvSpPr>
              <a:spLocks noChangeShapeType="1"/>
            </p:cNvSpPr>
            <p:nvPr/>
          </p:nvSpPr>
          <p:spPr bwMode="auto">
            <a:xfrm rot="-5400000">
              <a:off x="3256" y="2962"/>
              <a:ext cx="1"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35" name="Oval 33"/>
            <p:cNvSpPr>
              <a:spLocks noChangeArrowheads="1"/>
            </p:cNvSpPr>
            <p:nvPr/>
          </p:nvSpPr>
          <p:spPr bwMode="auto">
            <a:xfrm rot="-5400000">
              <a:off x="2702"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6" name="Oval 34"/>
            <p:cNvSpPr>
              <a:spLocks noChangeArrowheads="1"/>
            </p:cNvSpPr>
            <p:nvPr/>
          </p:nvSpPr>
          <p:spPr bwMode="auto">
            <a:xfrm rot="-5400000">
              <a:off x="3246"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7" name="Oval 35"/>
            <p:cNvSpPr>
              <a:spLocks noChangeArrowheads="1"/>
            </p:cNvSpPr>
            <p:nvPr/>
          </p:nvSpPr>
          <p:spPr bwMode="auto">
            <a:xfrm rot="-5400000">
              <a:off x="3655" y="2789"/>
              <a:ext cx="48" cy="24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34838" name="Line 39"/>
            <p:cNvSpPr>
              <a:spLocks noChangeShapeType="1"/>
            </p:cNvSpPr>
            <p:nvPr/>
          </p:nvSpPr>
          <p:spPr bwMode="auto">
            <a:xfrm rot="-5400000">
              <a:off x="3231" y="2154"/>
              <a:ext cx="1"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39" name="Line 44"/>
            <p:cNvSpPr>
              <a:spLocks noChangeShapeType="1"/>
            </p:cNvSpPr>
            <p:nvPr/>
          </p:nvSpPr>
          <p:spPr bwMode="auto">
            <a:xfrm>
              <a:off x="3014" y="3248"/>
              <a:ext cx="22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7" name="Group 51"/>
          <p:cNvGrpSpPr>
            <a:grpSpLocks/>
          </p:cNvGrpSpPr>
          <p:nvPr/>
        </p:nvGrpSpPr>
        <p:grpSpPr bwMode="auto">
          <a:xfrm>
            <a:off x="5219700" y="2205038"/>
            <a:ext cx="3392488" cy="2663825"/>
            <a:chOff x="3288" y="1389"/>
            <a:chExt cx="2137" cy="1678"/>
          </a:xfrm>
        </p:grpSpPr>
        <p:sp>
          <p:nvSpPr>
            <p:cNvPr id="34824" name="Rectangle 37"/>
            <p:cNvSpPr>
              <a:spLocks noChangeArrowheads="1"/>
            </p:cNvSpPr>
            <p:nvPr/>
          </p:nvSpPr>
          <p:spPr bwMode="auto">
            <a:xfrm>
              <a:off x="4513" y="1389"/>
              <a:ext cx="912" cy="864"/>
            </a:xfrm>
            <a:prstGeom prst="rect">
              <a:avLst/>
            </a:prstGeom>
            <a:solidFill>
              <a:srgbClr val="FF9900"/>
            </a:solidFill>
            <a:ln w="9525">
              <a:solidFill>
                <a:schemeClr val="tx1"/>
              </a:solidFill>
              <a:miter lim="800000"/>
              <a:headEnd/>
              <a:tailEnd/>
            </a:ln>
          </p:spPr>
          <p:txBody>
            <a:bodyPr wrap="none" anchor="ctr"/>
            <a:lstStyle/>
            <a:p>
              <a:endParaRPr lang="it-IT">
                <a:latin typeface="Calibri" charset="0"/>
              </a:endParaRPr>
            </a:p>
          </p:txBody>
        </p:sp>
        <p:sp>
          <p:nvSpPr>
            <p:cNvPr id="34825" name="Text Box 38"/>
            <p:cNvSpPr txBox="1">
              <a:spLocks noChangeArrowheads="1"/>
            </p:cNvSpPr>
            <p:nvPr/>
          </p:nvSpPr>
          <p:spPr bwMode="auto">
            <a:xfrm>
              <a:off x="3288" y="1707"/>
              <a:ext cx="11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endParaRPr lang="en-GB" sz="1600"/>
            </a:p>
          </p:txBody>
        </p:sp>
        <p:sp>
          <p:nvSpPr>
            <p:cNvPr id="34826" name="Line 45"/>
            <p:cNvSpPr>
              <a:spLocks noChangeShapeType="1"/>
            </p:cNvSpPr>
            <p:nvPr/>
          </p:nvSpPr>
          <p:spPr bwMode="auto">
            <a:xfrm flipV="1">
              <a:off x="4241" y="2387"/>
              <a:ext cx="544"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extLst>
      <p:ext uri="{BB962C8B-B14F-4D97-AF65-F5344CB8AC3E}">
        <p14:creationId xmlns:p14="http://schemas.microsoft.com/office/powerpoint/2010/main" val="2458654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 Oil-drop (mixed micelle) model of lipoprotein structure for chylomicron, very low-density lipoprotein, low-density lipoprotein, and high-density lipo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381125"/>
            <a:ext cx="6667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4024313" y="2003425"/>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48</a:t>
            </a:r>
          </a:p>
        </p:txBody>
      </p:sp>
      <p:sp>
        <p:nvSpPr>
          <p:cNvPr id="35844" name="Text Box 4"/>
          <p:cNvSpPr txBox="1">
            <a:spLocks noChangeArrowheads="1"/>
          </p:cNvSpPr>
          <p:nvPr/>
        </p:nvSpPr>
        <p:spPr bwMode="auto">
          <a:xfrm>
            <a:off x="7205663" y="3068638"/>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100</a:t>
            </a:r>
          </a:p>
        </p:txBody>
      </p:sp>
      <p:sp>
        <p:nvSpPr>
          <p:cNvPr id="35845" name="Text Box 5"/>
          <p:cNvSpPr txBox="1">
            <a:spLocks noChangeArrowheads="1"/>
          </p:cNvSpPr>
          <p:nvPr/>
        </p:nvSpPr>
        <p:spPr bwMode="auto">
          <a:xfrm>
            <a:off x="6681788" y="4097338"/>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t>100</a:t>
            </a:r>
          </a:p>
        </p:txBody>
      </p:sp>
    </p:spTree>
    <p:extLst>
      <p:ext uri="{BB962C8B-B14F-4D97-AF65-F5344CB8AC3E}">
        <p14:creationId xmlns:p14="http://schemas.microsoft.com/office/powerpoint/2010/main" val="341343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950913" y="1216025"/>
            <a:ext cx="5708650" cy="2838450"/>
            <a:chOff x="599" y="766"/>
            <a:chExt cx="3596" cy="1788"/>
          </a:xfrm>
        </p:grpSpPr>
        <p:sp>
          <p:nvSpPr>
            <p:cNvPr id="36876" name="Text Box 15"/>
            <p:cNvSpPr txBox="1">
              <a:spLocks noChangeArrowheads="1"/>
            </p:cNvSpPr>
            <p:nvPr/>
          </p:nvSpPr>
          <p:spPr bwMode="auto">
            <a:xfrm>
              <a:off x="2504" y="2304"/>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000">
                  <a:latin typeface="Arial" charset="0"/>
                </a:rPr>
                <a:t>CAA</a:t>
              </a:r>
            </a:p>
          </p:txBody>
        </p:sp>
        <p:grpSp>
          <p:nvGrpSpPr>
            <p:cNvPr id="36877" name="Group 31"/>
            <p:cNvGrpSpPr>
              <a:grpSpLocks/>
            </p:cNvGrpSpPr>
            <p:nvPr/>
          </p:nvGrpSpPr>
          <p:grpSpPr bwMode="auto">
            <a:xfrm>
              <a:off x="599" y="766"/>
              <a:ext cx="3596" cy="1769"/>
              <a:chOff x="599" y="766"/>
              <a:chExt cx="3596" cy="1769"/>
            </a:xfrm>
          </p:grpSpPr>
          <p:sp>
            <p:nvSpPr>
              <p:cNvPr id="36878" name="Line 4"/>
              <p:cNvSpPr>
                <a:spLocks noChangeShapeType="1"/>
              </p:cNvSpPr>
              <p:nvPr/>
            </p:nvSpPr>
            <p:spPr bwMode="auto">
              <a:xfrm>
                <a:off x="884" y="1071"/>
                <a:ext cx="33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9" name="Text Box 5"/>
              <p:cNvSpPr txBox="1">
                <a:spLocks noChangeArrowheads="1"/>
              </p:cNvSpPr>
              <p:nvPr/>
            </p:nvSpPr>
            <p:spPr bwMode="auto">
              <a:xfrm>
                <a:off x="599" y="766"/>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Arial" charset="0"/>
                  </a:rPr>
                  <a:t>DNA</a:t>
                </a:r>
              </a:p>
            </p:txBody>
          </p:sp>
          <p:sp>
            <p:nvSpPr>
              <p:cNvPr id="36880" name="Line 6"/>
              <p:cNvSpPr>
                <a:spLocks noChangeShapeType="1"/>
              </p:cNvSpPr>
              <p:nvPr/>
            </p:nvSpPr>
            <p:spPr bwMode="auto">
              <a:xfrm>
                <a:off x="1292" y="981"/>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1" name="Line 7"/>
              <p:cNvSpPr>
                <a:spLocks noChangeShapeType="1"/>
              </p:cNvSpPr>
              <p:nvPr/>
            </p:nvSpPr>
            <p:spPr bwMode="auto">
              <a:xfrm>
                <a:off x="3742" y="981"/>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2" name="Text Box 8"/>
              <p:cNvSpPr txBox="1">
                <a:spLocks noChangeArrowheads="1"/>
              </p:cNvSpPr>
              <p:nvPr/>
            </p:nvSpPr>
            <p:spPr bwMode="auto">
              <a:xfrm>
                <a:off x="1325" y="830"/>
                <a:ext cx="13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Gene per APO B-100</a:t>
                </a:r>
              </a:p>
            </p:txBody>
          </p:sp>
          <p:sp>
            <p:nvSpPr>
              <p:cNvPr id="36883" name="Line 9"/>
              <p:cNvSpPr>
                <a:spLocks noChangeShapeType="1"/>
              </p:cNvSpPr>
              <p:nvPr/>
            </p:nvSpPr>
            <p:spPr bwMode="auto">
              <a:xfrm>
                <a:off x="2064" y="1207"/>
                <a:ext cx="0"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4" name="Line 10"/>
              <p:cNvSpPr>
                <a:spLocks noChangeShapeType="1"/>
              </p:cNvSpPr>
              <p:nvPr/>
            </p:nvSpPr>
            <p:spPr bwMode="auto">
              <a:xfrm>
                <a:off x="1565" y="1842"/>
                <a:ext cx="1769"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5" name="Text Box 11"/>
              <p:cNvSpPr txBox="1">
                <a:spLocks noChangeArrowheads="1"/>
              </p:cNvSpPr>
              <p:nvPr/>
            </p:nvSpPr>
            <p:spPr bwMode="auto">
              <a:xfrm>
                <a:off x="3412" y="1673"/>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Arial" charset="0"/>
                  </a:rPr>
                  <a:t>mRNA</a:t>
                </a:r>
              </a:p>
            </p:txBody>
          </p:sp>
          <p:sp>
            <p:nvSpPr>
              <p:cNvPr id="36886" name="Line 14"/>
              <p:cNvSpPr>
                <a:spLocks noChangeShapeType="1"/>
              </p:cNvSpPr>
              <p:nvPr/>
            </p:nvSpPr>
            <p:spPr bwMode="auto">
              <a:xfrm>
                <a:off x="2608" y="1842"/>
                <a:ext cx="0"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7" name="Text Box 16"/>
              <p:cNvSpPr txBox="1">
                <a:spLocks noChangeArrowheads="1"/>
              </p:cNvSpPr>
              <p:nvPr/>
            </p:nvSpPr>
            <p:spPr bwMode="auto">
              <a:xfrm rot="-2700000">
                <a:off x="2517" y="1616"/>
                <a:ext cx="3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2153</a:t>
                </a:r>
              </a:p>
            </p:txBody>
          </p:sp>
          <p:sp>
            <p:nvSpPr>
              <p:cNvPr id="36888" name="Line 17"/>
              <p:cNvSpPr>
                <a:spLocks noChangeShapeType="1"/>
              </p:cNvSpPr>
              <p:nvPr/>
            </p:nvSpPr>
            <p:spPr bwMode="auto">
              <a:xfrm>
                <a:off x="2925" y="2432"/>
                <a:ext cx="27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9" name="Text Box 19"/>
              <p:cNvSpPr txBox="1">
                <a:spLocks noChangeArrowheads="1"/>
              </p:cNvSpPr>
              <p:nvPr/>
            </p:nvSpPr>
            <p:spPr bwMode="auto">
              <a:xfrm>
                <a:off x="3185" y="2343"/>
                <a:ext cx="6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glutamina</a:t>
                </a:r>
              </a:p>
            </p:txBody>
          </p:sp>
        </p:grpSp>
      </p:grpSp>
      <p:grpSp>
        <p:nvGrpSpPr>
          <p:cNvPr id="4" name="Group 32"/>
          <p:cNvGrpSpPr>
            <a:grpSpLocks/>
          </p:cNvGrpSpPr>
          <p:nvPr/>
        </p:nvGrpSpPr>
        <p:grpSpPr bwMode="auto">
          <a:xfrm>
            <a:off x="2124075" y="4149725"/>
            <a:ext cx="4479925" cy="2032000"/>
            <a:chOff x="1338" y="2614"/>
            <a:chExt cx="2822" cy="1280"/>
          </a:xfrm>
        </p:grpSpPr>
        <p:sp>
          <p:nvSpPr>
            <p:cNvPr id="36868" name="Line 20"/>
            <p:cNvSpPr>
              <a:spLocks noChangeShapeType="1"/>
            </p:cNvSpPr>
            <p:nvPr/>
          </p:nvSpPr>
          <p:spPr bwMode="auto">
            <a:xfrm>
              <a:off x="2608" y="2614"/>
              <a:ext cx="0"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69" name="Text Box 23"/>
            <p:cNvSpPr txBox="1">
              <a:spLocks noChangeArrowheads="1"/>
            </p:cNvSpPr>
            <p:nvPr/>
          </p:nvSpPr>
          <p:spPr bwMode="auto">
            <a:xfrm>
              <a:off x="2514" y="3182"/>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000">
                  <a:latin typeface="Arial" charset="0"/>
                </a:rPr>
                <a:t>UAA</a:t>
              </a:r>
            </a:p>
          </p:txBody>
        </p:sp>
        <p:sp>
          <p:nvSpPr>
            <p:cNvPr id="36870" name="Text Box 25"/>
            <p:cNvSpPr txBox="1">
              <a:spLocks noChangeArrowheads="1"/>
            </p:cNvSpPr>
            <p:nvPr/>
          </p:nvSpPr>
          <p:spPr bwMode="auto">
            <a:xfrm>
              <a:off x="2925" y="3203"/>
              <a:ext cx="7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Codone di stop</a:t>
              </a:r>
            </a:p>
          </p:txBody>
        </p:sp>
        <p:sp>
          <p:nvSpPr>
            <p:cNvPr id="36871" name="Text Box 26"/>
            <p:cNvSpPr txBox="1">
              <a:spLocks noChangeArrowheads="1"/>
            </p:cNvSpPr>
            <p:nvPr/>
          </p:nvSpPr>
          <p:spPr bwMode="auto">
            <a:xfrm>
              <a:off x="1338" y="2795"/>
              <a:ext cx="1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deaminasi intestinale</a:t>
              </a:r>
            </a:p>
          </p:txBody>
        </p:sp>
        <p:sp>
          <p:nvSpPr>
            <p:cNvPr id="36872" name="Line 27"/>
            <p:cNvSpPr>
              <a:spLocks noChangeShapeType="1"/>
            </p:cNvSpPr>
            <p:nvPr/>
          </p:nvSpPr>
          <p:spPr bwMode="auto">
            <a:xfrm>
              <a:off x="1701" y="3566"/>
              <a:ext cx="1769"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3" name="Text Box 28"/>
            <p:cNvSpPr txBox="1">
              <a:spLocks noChangeArrowheads="1"/>
            </p:cNvSpPr>
            <p:nvPr/>
          </p:nvSpPr>
          <p:spPr bwMode="auto">
            <a:xfrm>
              <a:off x="3470" y="3475"/>
              <a:ext cx="6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CC00"/>
                  </a:solidFill>
                </a:rPr>
                <a:t>APOB-100</a:t>
              </a:r>
            </a:p>
          </p:txBody>
        </p:sp>
        <p:sp>
          <p:nvSpPr>
            <p:cNvPr id="36874" name="Line 29"/>
            <p:cNvSpPr>
              <a:spLocks noChangeShapeType="1"/>
            </p:cNvSpPr>
            <p:nvPr/>
          </p:nvSpPr>
          <p:spPr bwMode="auto">
            <a:xfrm>
              <a:off x="1701" y="3793"/>
              <a:ext cx="907"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75" name="Text Box 30"/>
            <p:cNvSpPr txBox="1">
              <a:spLocks noChangeArrowheads="1"/>
            </p:cNvSpPr>
            <p:nvPr/>
          </p:nvSpPr>
          <p:spPr bwMode="auto">
            <a:xfrm>
              <a:off x="2608" y="3702"/>
              <a:ext cx="6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APOB-48</a:t>
              </a:r>
            </a:p>
          </p:txBody>
        </p:sp>
      </p:grpSp>
    </p:spTree>
    <p:extLst>
      <p:ext uri="{BB962C8B-B14F-4D97-AF65-F5344CB8AC3E}">
        <p14:creationId xmlns:p14="http://schemas.microsoft.com/office/powerpoint/2010/main" val="42543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28600" y="685800"/>
            <a:ext cx="4875213" cy="730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ESPRESSIONE E FUNZIONI APOPROTEINE</a:t>
            </a:r>
          </a:p>
          <a:p>
            <a:endParaRPr lang="it-IT" sz="1400"/>
          </a:p>
          <a:p>
            <a:r>
              <a:rPr lang="it-IT" sz="1400">
                <a:solidFill>
                  <a:srgbClr val="CC3300"/>
                </a:solidFill>
              </a:rPr>
              <a:t>APOPROTEINA</a:t>
            </a:r>
            <a:r>
              <a:rPr lang="it-IT" sz="1400"/>
              <a:t>      </a:t>
            </a:r>
            <a:r>
              <a:rPr lang="it-IT" sz="1400">
                <a:solidFill>
                  <a:srgbClr val="333300"/>
                </a:solidFill>
              </a:rPr>
              <a:t>ESPRESSIONE  </a:t>
            </a:r>
            <a:r>
              <a:rPr lang="it-IT" sz="1400"/>
              <a:t>             </a:t>
            </a:r>
            <a:r>
              <a:rPr lang="it-IT" sz="1400">
                <a:solidFill>
                  <a:schemeClr val="accent2"/>
                </a:solidFill>
              </a:rPr>
              <a:t>FUNZIONE</a:t>
            </a:r>
            <a:endParaRPr lang="en-GB" sz="1400">
              <a:solidFill>
                <a:schemeClr val="accent2"/>
              </a:solidFill>
            </a:endParaRPr>
          </a:p>
        </p:txBody>
      </p:sp>
      <p:sp>
        <p:nvSpPr>
          <p:cNvPr id="8198" name="Text Box 6"/>
          <p:cNvSpPr txBox="1">
            <a:spLocks noChangeArrowheads="1"/>
          </p:cNvSpPr>
          <p:nvPr/>
        </p:nvSpPr>
        <p:spPr bwMode="auto">
          <a:xfrm>
            <a:off x="304800" y="1600200"/>
            <a:ext cx="6127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APO-B100</a:t>
            </a:r>
            <a:r>
              <a:rPr lang="it-IT" sz="1600"/>
              <a:t>        </a:t>
            </a:r>
            <a:r>
              <a:rPr lang="it-IT" sz="1600">
                <a:solidFill>
                  <a:srgbClr val="333300"/>
                </a:solidFill>
              </a:rPr>
              <a:t>VLDL-IDL-LDL</a:t>
            </a:r>
            <a:r>
              <a:rPr lang="it-IT" sz="1600"/>
              <a:t>            </a:t>
            </a:r>
            <a:r>
              <a:rPr lang="it-IT" sz="1600">
                <a:solidFill>
                  <a:schemeClr val="accent2"/>
                </a:solidFill>
              </a:rPr>
              <a:t>Ligando per Recettore    </a:t>
            </a:r>
          </a:p>
          <a:p>
            <a:endParaRPr lang="it-IT" sz="1600">
              <a:solidFill>
                <a:schemeClr val="accent2"/>
              </a:solidFill>
            </a:endParaRPr>
          </a:p>
          <a:p>
            <a:endParaRPr lang="it-IT"/>
          </a:p>
        </p:txBody>
      </p:sp>
      <p:sp>
        <p:nvSpPr>
          <p:cNvPr id="8199" name="Text Box 7"/>
          <p:cNvSpPr txBox="1">
            <a:spLocks noChangeArrowheads="1"/>
          </p:cNvSpPr>
          <p:nvPr/>
        </p:nvSpPr>
        <p:spPr bwMode="auto">
          <a:xfrm>
            <a:off x="365125" y="2274888"/>
            <a:ext cx="59705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APO-B48</a:t>
            </a:r>
            <a:r>
              <a:rPr lang="it-IT" sz="1600"/>
              <a:t>           </a:t>
            </a:r>
            <a:r>
              <a:rPr lang="it-IT" sz="1600">
                <a:solidFill>
                  <a:srgbClr val="333300"/>
                </a:solidFill>
              </a:rPr>
              <a:t>Chilomicroni</a:t>
            </a:r>
            <a:r>
              <a:rPr lang="it-IT" sz="1600"/>
              <a:t>             </a:t>
            </a:r>
            <a:r>
              <a:rPr lang="it-IT" sz="1600">
                <a:solidFill>
                  <a:schemeClr val="accent2"/>
                </a:solidFill>
              </a:rPr>
              <a:t> Ligando per Recettore</a:t>
            </a:r>
          </a:p>
          <a:p>
            <a:endParaRPr lang="it-IT" sz="1600"/>
          </a:p>
          <a:p>
            <a:endParaRPr lang="it-IT"/>
          </a:p>
        </p:txBody>
      </p:sp>
      <p:sp>
        <p:nvSpPr>
          <p:cNvPr id="8200" name="Text Box 8"/>
          <p:cNvSpPr txBox="1">
            <a:spLocks noChangeArrowheads="1"/>
          </p:cNvSpPr>
          <p:nvPr/>
        </p:nvSpPr>
        <p:spPr bwMode="auto">
          <a:xfrm>
            <a:off x="365125" y="3113088"/>
            <a:ext cx="55721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APO-A</a:t>
            </a:r>
            <a:r>
              <a:rPr lang="it-IT" sz="1600"/>
              <a:t>                  </a:t>
            </a:r>
            <a:r>
              <a:rPr lang="it-IT" sz="1600">
                <a:solidFill>
                  <a:srgbClr val="333300"/>
                </a:solidFill>
              </a:rPr>
              <a:t>HDL</a:t>
            </a:r>
            <a:r>
              <a:rPr lang="it-IT" sz="1600"/>
              <a:t>                     </a:t>
            </a:r>
            <a:r>
              <a:rPr lang="it-IT" sz="1600">
                <a:solidFill>
                  <a:schemeClr val="accent2"/>
                </a:solidFill>
              </a:rPr>
              <a:t>Attivatore di Enzima</a:t>
            </a:r>
          </a:p>
          <a:p>
            <a:r>
              <a:rPr lang="it-IT" sz="1600">
                <a:solidFill>
                  <a:schemeClr val="accent2"/>
                </a:solidFill>
              </a:rPr>
              <a:t>                                                             (aciltransferasi</a:t>
            </a:r>
            <a:r>
              <a:rPr lang="it-IT" sz="1600"/>
              <a:t>)</a:t>
            </a:r>
          </a:p>
          <a:p>
            <a:endParaRPr lang="it-IT"/>
          </a:p>
        </p:txBody>
      </p:sp>
      <p:sp>
        <p:nvSpPr>
          <p:cNvPr id="8201" name="Text Box 9"/>
          <p:cNvSpPr txBox="1">
            <a:spLocks noChangeArrowheads="1"/>
          </p:cNvSpPr>
          <p:nvPr/>
        </p:nvSpPr>
        <p:spPr bwMode="auto">
          <a:xfrm>
            <a:off x="381000" y="3886200"/>
            <a:ext cx="55451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APO-C</a:t>
            </a:r>
            <a:r>
              <a:rPr lang="it-IT" sz="1600"/>
              <a:t>                 </a:t>
            </a:r>
            <a:r>
              <a:rPr lang="it-IT" sz="1600">
                <a:solidFill>
                  <a:srgbClr val="333300"/>
                </a:solidFill>
              </a:rPr>
              <a:t>VLDL-IDL</a:t>
            </a:r>
            <a:r>
              <a:rPr lang="it-IT" sz="1600"/>
              <a:t>             </a:t>
            </a:r>
            <a:r>
              <a:rPr lang="it-IT" sz="1600">
                <a:solidFill>
                  <a:schemeClr val="accent2"/>
                </a:solidFill>
              </a:rPr>
              <a:t>Attivatore di Enzima</a:t>
            </a:r>
          </a:p>
          <a:p>
            <a:r>
              <a:rPr lang="it-IT" sz="1600"/>
              <a:t>                           </a:t>
            </a:r>
            <a:r>
              <a:rPr lang="it-IT" sz="1600">
                <a:solidFill>
                  <a:srgbClr val="333300"/>
                </a:solidFill>
              </a:rPr>
              <a:t>Chilomicroni</a:t>
            </a:r>
            <a:r>
              <a:rPr lang="it-IT" sz="1600"/>
              <a:t>              </a:t>
            </a:r>
            <a:r>
              <a:rPr lang="it-IT" sz="1600">
                <a:solidFill>
                  <a:schemeClr val="accent2"/>
                </a:solidFill>
              </a:rPr>
              <a:t>(lipoprotein lipasi)</a:t>
            </a:r>
          </a:p>
          <a:p>
            <a:endParaRPr lang="it-IT"/>
          </a:p>
        </p:txBody>
      </p:sp>
      <p:sp>
        <p:nvSpPr>
          <p:cNvPr id="8202" name="Text Box 10"/>
          <p:cNvSpPr txBox="1">
            <a:spLocks noChangeArrowheads="1"/>
          </p:cNvSpPr>
          <p:nvPr/>
        </p:nvSpPr>
        <p:spPr bwMode="auto">
          <a:xfrm>
            <a:off x="365125" y="4789488"/>
            <a:ext cx="58896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APO-E</a:t>
            </a:r>
            <a:r>
              <a:rPr lang="it-IT" sz="1600"/>
              <a:t>             </a:t>
            </a:r>
            <a:r>
              <a:rPr lang="it-IT" sz="1600">
                <a:solidFill>
                  <a:srgbClr val="333300"/>
                </a:solidFill>
              </a:rPr>
              <a:t>VLDL-IDL-HDL</a:t>
            </a:r>
            <a:r>
              <a:rPr lang="it-IT" sz="1600"/>
              <a:t>            </a:t>
            </a:r>
            <a:r>
              <a:rPr lang="it-IT" sz="1600">
                <a:solidFill>
                  <a:schemeClr val="accent2"/>
                </a:solidFill>
              </a:rPr>
              <a:t>Ligando per Recettore</a:t>
            </a:r>
          </a:p>
          <a:p>
            <a:r>
              <a:rPr lang="it-IT" sz="1600"/>
              <a:t>                         </a:t>
            </a:r>
            <a:r>
              <a:rPr lang="it-IT" sz="1600">
                <a:solidFill>
                  <a:srgbClr val="333300"/>
                </a:solidFill>
              </a:rPr>
              <a:t>Chilomocroni</a:t>
            </a:r>
          </a:p>
          <a:p>
            <a:endParaRPr lang="it-IT"/>
          </a:p>
        </p:txBody>
      </p:sp>
      <p:sp>
        <p:nvSpPr>
          <p:cNvPr id="8203" name="Text Box 11"/>
          <p:cNvSpPr txBox="1">
            <a:spLocks noChangeArrowheads="1"/>
          </p:cNvSpPr>
          <p:nvPr/>
        </p:nvSpPr>
        <p:spPr bwMode="auto">
          <a:xfrm>
            <a:off x="441325" y="5780088"/>
            <a:ext cx="5589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0000"/>
                </a:solidFill>
              </a:rPr>
              <a:t>APO(a)</a:t>
            </a:r>
            <a:r>
              <a:rPr lang="it-IT" sz="1600"/>
              <a:t>             </a:t>
            </a:r>
            <a:r>
              <a:rPr lang="it-IT" sz="1600">
                <a:solidFill>
                  <a:srgbClr val="333300"/>
                </a:solidFill>
              </a:rPr>
              <a:t>VLDL-IDL-LDL</a:t>
            </a:r>
            <a:r>
              <a:rPr lang="it-IT" sz="1600"/>
              <a:t>         </a:t>
            </a:r>
            <a:r>
              <a:rPr lang="it-IT" sz="1600">
                <a:solidFill>
                  <a:schemeClr val="accent2"/>
                </a:solidFill>
              </a:rPr>
              <a:t> Inibitore Fibrinolisi</a:t>
            </a:r>
          </a:p>
        </p:txBody>
      </p:sp>
    </p:spTree>
    <p:extLst>
      <p:ext uri="{BB962C8B-B14F-4D97-AF65-F5344CB8AC3E}">
        <p14:creationId xmlns:p14="http://schemas.microsoft.com/office/powerpoint/2010/main" val="1001599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ox(in)">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ox(in)">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box(in)">
                                      <p:cBhvr>
                                        <p:cTn id="22" dur="500"/>
                                        <p:tgtEl>
                                          <p:spTgt spid="82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animEffect transition="in" filter="box(in)">
                                      <p:cBhvr>
                                        <p:cTn id="27" dur="500"/>
                                        <p:tgtEl>
                                          <p:spTgt spid="82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02"/>
                                        </p:tgtEl>
                                        <p:attrNameLst>
                                          <p:attrName>style.visibility</p:attrName>
                                        </p:attrNameLst>
                                      </p:cBhvr>
                                      <p:to>
                                        <p:strVal val="visible"/>
                                      </p:to>
                                    </p:set>
                                    <p:animEffect transition="in" filter="box(in)">
                                      <p:cBhvr>
                                        <p:cTn id="32" dur="500"/>
                                        <p:tgtEl>
                                          <p:spTgt spid="82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box(in)">
                                      <p:cBhvr>
                                        <p:cTn id="37"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autoUpdateAnimBg="0"/>
      <p:bldP spid="8198" grpId="0" autoUpdateAnimBg="0"/>
      <p:bldP spid="8199" grpId="0" autoUpdateAnimBg="0"/>
      <p:bldP spid="8200" grpId="0" autoUpdateAnimBg="0"/>
      <p:bldP spid="8201" grpId="0" autoUpdateAnimBg="0"/>
      <p:bldP spid="8202" grpId="0" autoUpdateAnimBg="0"/>
      <p:bldP spid="82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ext Box 13"/>
          <p:cNvSpPr txBox="1">
            <a:spLocks noChangeArrowheads="1"/>
          </p:cNvSpPr>
          <p:nvPr/>
        </p:nvSpPr>
        <p:spPr bwMode="auto">
          <a:xfrm>
            <a:off x="6248400" y="1295400"/>
            <a:ext cx="2073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solidFill>
                  <a:schemeClr val="accent2"/>
                </a:solidFill>
              </a:rPr>
              <a:t>TRIGLICERIDI  </a:t>
            </a:r>
            <a:r>
              <a:rPr lang="it-IT" sz="1400">
                <a:solidFill>
                  <a:srgbClr val="FF0000"/>
                </a:solidFill>
              </a:rPr>
              <a:t>(  2%)</a:t>
            </a:r>
          </a:p>
          <a:p>
            <a:r>
              <a:rPr lang="it-IT" sz="1400">
                <a:solidFill>
                  <a:schemeClr val="accent2"/>
                </a:solidFill>
              </a:rPr>
              <a:t>COLESTEROLO  </a:t>
            </a:r>
            <a:r>
              <a:rPr lang="it-IT" sz="1400">
                <a:solidFill>
                  <a:srgbClr val="FF0000"/>
                </a:solidFill>
              </a:rPr>
              <a:t>(18%)</a:t>
            </a:r>
          </a:p>
          <a:p>
            <a:r>
              <a:rPr lang="it-IT" sz="1400">
                <a:solidFill>
                  <a:schemeClr val="accent2"/>
                </a:solidFill>
              </a:rPr>
              <a:t>FOSFOLIPIDI   </a:t>
            </a:r>
            <a:r>
              <a:rPr lang="it-IT" sz="1400">
                <a:solidFill>
                  <a:srgbClr val="FF0000"/>
                </a:solidFill>
              </a:rPr>
              <a:t>(30%)</a:t>
            </a:r>
          </a:p>
          <a:p>
            <a:r>
              <a:rPr lang="it-IT" sz="1400">
                <a:solidFill>
                  <a:schemeClr val="accent2"/>
                </a:solidFill>
              </a:rPr>
              <a:t>PROTEINE         </a:t>
            </a:r>
            <a:r>
              <a:rPr lang="it-IT" sz="1400">
                <a:solidFill>
                  <a:srgbClr val="FF0000"/>
                </a:solidFill>
              </a:rPr>
              <a:t>(50%)</a:t>
            </a:r>
            <a:endParaRPr lang="en-GB" sz="1400">
              <a:solidFill>
                <a:srgbClr val="FF0000"/>
              </a:solidFill>
            </a:endParaRPr>
          </a:p>
        </p:txBody>
      </p:sp>
      <p:sp>
        <p:nvSpPr>
          <p:cNvPr id="6152" name="Oval 8"/>
          <p:cNvSpPr>
            <a:spLocks noChangeArrowheads="1"/>
          </p:cNvSpPr>
          <p:nvPr/>
        </p:nvSpPr>
        <p:spPr bwMode="auto">
          <a:xfrm>
            <a:off x="2520950" y="3856038"/>
            <a:ext cx="609600" cy="38100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6153" name="Oval 9"/>
          <p:cNvSpPr>
            <a:spLocks noChangeArrowheads="1"/>
          </p:cNvSpPr>
          <p:nvPr/>
        </p:nvSpPr>
        <p:spPr bwMode="auto">
          <a:xfrm>
            <a:off x="3130550" y="4008438"/>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6156" name="Text Box 12"/>
          <p:cNvSpPr txBox="1">
            <a:spLocks noChangeArrowheads="1"/>
          </p:cNvSpPr>
          <p:nvPr/>
        </p:nvSpPr>
        <p:spPr bwMode="auto">
          <a:xfrm>
            <a:off x="3282950" y="3932238"/>
            <a:ext cx="788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6160" name="Oval 16"/>
          <p:cNvSpPr>
            <a:spLocks noChangeArrowheads="1"/>
          </p:cNvSpPr>
          <p:nvPr/>
        </p:nvSpPr>
        <p:spPr bwMode="auto">
          <a:xfrm>
            <a:off x="2825750" y="3703638"/>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grpSp>
        <p:nvGrpSpPr>
          <p:cNvPr id="2" name="Group 46"/>
          <p:cNvGrpSpPr>
            <a:grpSpLocks/>
          </p:cNvGrpSpPr>
          <p:nvPr/>
        </p:nvGrpSpPr>
        <p:grpSpPr bwMode="auto">
          <a:xfrm>
            <a:off x="539750" y="1341438"/>
            <a:ext cx="1752600" cy="2286000"/>
            <a:chOff x="340" y="845"/>
            <a:chExt cx="1104" cy="1440"/>
          </a:xfrm>
        </p:grpSpPr>
        <p:sp>
          <p:nvSpPr>
            <p:cNvPr id="40999" name="Rectangle 4"/>
            <p:cNvSpPr>
              <a:spLocks noChangeArrowheads="1"/>
            </p:cNvSpPr>
            <p:nvPr/>
          </p:nvSpPr>
          <p:spPr bwMode="auto">
            <a:xfrm>
              <a:off x="340" y="845"/>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1000" name="Text Box 6"/>
            <p:cNvSpPr txBox="1">
              <a:spLocks noChangeArrowheads="1"/>
            </p:cNvSpPr>
            <p:nvPr/>
          </p:nvSpPr>
          <p:spPr bwMode="auto">
            <a:xfrm>
              <a:off x="340" y="1709"/>
              <a:ext cx="6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epatocita</a:t>
              </a:r>
              <a:endParaRPr lang="en-GB" sz="1600"/>
            </a:p>
          </p:txBody>
        </p:sp>
        <p:sp>
          <p:nvSpPr>
            <p:cNvPr id="41001" name="Line 17"/>
            <p:cNvSpPr>
              <a:spLocks noChangeShapeType="1"/>
            </p:cNvSpPr>
            <p:nvPr/>
          </p:nvSpPr>
          <p:spPr bwMode="auto">
            <a:xfrm>
              <a:off x="772" y="2045"/>
              <a:ext cx="67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3" name="Group 47"/>
          <p:cNvGrpSpPr>
            <a:grpSpLocks/>
          </p:cNvGrpSpPr>
          <p:nvPr/>
        </p:nvGrpSpPr>
        <p:grpSpPr bwMode="auto">
          <a:xfrm>
            <a:off x="3206750" y="1341438"/>
            <a:ext cx="2422525" cy="2362200"/>
            <a:chOff x="2020" y="845"/>
            <a:chExt cx="1526" cy="1488"/>
          </a:xfrm>
        </p:grpSpPr>
        <p:sp>
          <p:nvSpPr>
            <p:cNvPr id="40996" name="Rectangle 5"/>
            <p:cNvSpPr>
              <a:spLocks noChangeArrowheads="1"/>
            </p:cNvSpPr>
            <p:nvPr/>
          </p:nvSpPr>
          <p:spPr bwMode="auto">
            <a:xfrm>
              <a:off x="2452" y="845"/>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0997" name="Text Box 7"/>
            <p:cNvSpPr txBox="1">
              <a:spLocks noChangeArrowheads="1"/>
            </p:cNvSpPr>
            <p:nvPr/>
          </p:nvSpPr>
          <p:spPr bwMode="auto">
            <a:xfrm>
              <a:off x="2404" y="1757"/>
              <a:ext cx="11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endParaRPr lang="en-GB" sz="1600"/>
            </a:p>
          </p:txBody>
        </p:sp>
        <p:sp>
          <p:nvSpPr>
            <p:cNvPr id="40998" name="Line 18"/>
            <p:cNvSpPr>
              <a:spLocks noChangeShapeType="1"/>
            </p:cNvSpPr>
            <p:nvPr/>
          </p:nvSpPr>
          <p:spPr bwMode="auto">
            <a:xfrm flipH="1">
              <a:off x="2020" y="2045"/>
              <a:ext cx="81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0969" name="Text Box 19"/>
          <p:cNvSpPr txBox="1">
            <a:spLocks noChangeArrowheads="1"/>
          </p:cNvSpPr>
          <p:nvPr/>
        </p:nvSpPr>
        <p:spPr bwMode="auto">
          <a:xfrm>
            <a:off x="311150" y="503238"/>
            <a:ext cx="370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a:t>HDL</a:t>
            </a:r>
          </a:p>
          <a:p>
            <a:r>
              <a:rPr lang="it-IT" sz="2400"/>
              <a:t>High Density Lipoprotein</a:t>
            </a:r>
            <a:endParaRPr lang="en-GB" sz="2400"/>
          </a:p>
        </p:txBody>
      </p:sp>
      <p:sp>
        <p:nvSpPr>
          <p:cNvPr id="6196" name="Oval 52"/>
          <p:cNvSpPr>
            <a:spLocks noChangeArrowheads="1"/>
          </p:cNvSpPr>
          <p:nvPr/>
        </p:nvSpPr>
        <p:spPr bwMode="auto">
          <a:xfrm>
            <a:off x="5867400" y="3733800"/>
            <a:ext cx="685800" cy="609600"/>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6198" name="Oval 54"/>
          <p:cNvSpPr>
            <a:spLocks noChangeArrowheads="1"/>
          </p:cNvSpPr>
          <p:nvPr/>
        </p:nvSpPr>
        <p:spPr bwMode="auto">
          <a:xfrm>
            <a:off x="6248400" y="40386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199" name="Oval 55"/>
          <p:cNvSpPr>
            <a:spLocks noChangeArrowheads="1"/>
          </p:cNvSpPr>
          <p:nvPr/>
        </p:nvSpPr>
        <p:spPr bwMode="auto">
          <a:xfrm>
            <a:off x="6019800" y="40386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0" name="Oval 56"/>
          <p:cNvSpPr>
            <a:spLocks noChangeArrowheads="1"/>
          </p:cNvSpPr>
          <p:nvPr/>
        </p:nvSpPr>
        <p:spPr bwMode="auto">
          <a:xfrm>
            <a:off x="6172200" y="38100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1" name="Oval 57"/>
          <p:cNvSpPr>
            <a:spLocks noChangeArrowheads="1"/>
          </p:cNvSpPr>
          <p:nvPr/>
        </p:nvSpPr>
        <p:spPr bwMode="auto">
          <a:xfrm>
            <a:off x="6019800" y="37338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02" name="Oval 58"/>
          <p:cNvSpPr>
            <a:spLocks noChangeArrowheads="1"/>
          </p:cNvSpPr>
          <p:nvPr/>
        </p:nvSpPr>
        <p:spPr bwMode="auto">
          <a:xfrm>
            <a:off x="6477000" y="3886200"/>
            <a:ext cx="152400" cy="152400"/>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6203" name="Text Box 59"/>
          <p:cNvSpPr txBox="1">
            <a:spLocks noChangeArrowheads="1"/>
          </p:cNvSpPr>
          <p:nvPr/>
        </p:nvSpPr>
        <p:spPr bwMode="auto">
          <a:xfrm>
            <a:off x="6629400" y="3810000"/>
            <a:ext cx="788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6204" name="Oval 60"/>
          <p:cNvSpPr>
            <a:spLocks noChangeArrowheads="1"/>
          </p:cNvSpPr>
          <p:nvPr/>
        </p:nvSpPr>
        <p:spPr bwMode="auto">
          <a:xfrm>
            <a:off x="5715000" y="38608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5" name="Text Box 61"/>
          <p:cNvSpPr txBox="1">
            <a:spLocks noChangeArrowheads="1"/>
          </p:cNvSpPr>
          <p:nvPr/>
        </p:nvSpPr>
        <p:spPr bwMode="auto">
          <a:xfrm>
            <a:off x="4953000" y="3810000"/>
            <a:ext cx="769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6206" name="Oval 62"/>
          <p:cNvSpPr>
            <a:spLocks noChangeArrowheads="1"/>
          </p:cNvSpPr>
          <p:nvPr/>
        </p:nvSpPr>
        <p:spPr bwMode="auto">
          <a:xfrm>
            <a:off x="5791200" y="40386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7" name="Oval 63"/>
          <p:cNvSpPr>
            <a:spLocks noChangeArrowheads="1"/>
          </p:cNvSpPr>
          <p:nvPr/>
        </p:nvSpPr>
        <p:spPr bwMode="auto">
          <a:xfrm>
            <a:off x="5943600" y="4191000"/>
            <a:ext cx="152400" cy="152400"/>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6209" name="Text Box 65"/>
          <p:cNvSpPr txBox="1">
            <a:spLocks noChangeArrowheads="1"/>
          </p:cNvSpPr>
          <p:nvPr/>
        </p:nvSpPr>
        <p:spPr bwMode="auto">
          <a:xfrm>
            <a:off x="1889125" y="4408488"/>
            <a:ext cx="1287463" cy="3460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pre-</a:t>
            </a:r>
            <a:r>
              <a:rPr lang="it-IT" sz="1600" b="1">
                <a:latin typeface="Symbol" charset="0"/>
              </a:rPr>
              <a:t>b</a:t>
            </a:r>
            <a:r>
              <a:rPr lang="it-IT" sz="1600" b="1"/>
              <a:t>-HDL</a:t>
            </a:r>
          </a:p>
        </p:txBody>
      </p:sp>
      <p:sp>
        <p:nvSpPr>
          <p:cNvPr id="6211" name="Line 67"/>
          <p:cNvSpPr>
            <a:spLocks noChangeShapeType="1"/>
          </p:cNvSpPr>
          <p:nvPr/>
        </p:nvSpPr>
        <p:spPr bwMode="auto">
          <a:xfrm>
            <a:off x="3657600" y="42672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22" name="Line 78"/>
          <p:cNvSpPr>
            <a:spLocks noChangeShapeType="1"/>
          </p:cNvSpPr>
          <p:nvPr/>
        </p:nvSpPr>
        <p:spPr bwMode="auto">
          <a:xfrm flipV="1">
            <a:off x="3276600" y="4419600"/>
            <a:ext cx="1219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23" name="Text Box 79"/>
          <p:cNvSpPr txBox="1">
            <a:spLocks noChangeArrowheads="1"/>
          </p:cNvSpPr>
          <p:nvPr/>
        </p:nvSpPr>
        <p:spPr bwMode="auto">
          <a:xfrm>
            <a:off x="3870325" y="4838700"/>
            <a:ext cx="1239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FOSFOLIPIDI</a:t>
            </a:r>
          </a:p>
        </p:txBody>
      </p:sp>
      <p:sp>
        <p:nvSpPr>
          <p:cNvPr id="6224" name="Text Box 80"/>
          <p:cNvSpPr txBox="1">
            <a:spLocks noChangeArrowheads="1"/>
          </p:cNvSpPr>
          <p:nvPr/>
        </p:nvSpPr>
        <p:spPr bwMode="auto">
          <a:xfrm>
            <a:off x="1979613" y="5157788"/>
            <a:ext cx="3254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PLTP: phospholipid transfer protein</a:t>
            </a:r>
          </a:p>
        </p:txBody>
      </p:sp>
      <p:sp>
        <p:nvSpPr>
          <p:cNvPr id="6226" name="Text Box 82"/>
          <p:cNvSpPr txBox="1">
            <a:spLocks noChangeArrowheads="1"/>
          </p:cNvSpPr>
          <p:nvPr/>
        </p:nvSpPr>
        <p:spPr bwMode="auto">
          <a:xfrm>
            <a:off x="6400800" y="3403600"/>
            <a:ext cx="860425" cy="3460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latin typeface="Symbol" charset="0"/>
              </a:rPr>
              <a:t>a</a:t>
            </a:r>
            <a:r>
              <a:rPr lang="it-IT" sz="1600" b="1"/>
              <a:t>-HDL</a:t>
            </a:r>
            <a:endParaRPr lang="en-GB" sz="1600" b="1"/>
          </a:p>
        </p:txBody>
      </p:sp>
      <p:sp>
        <p:nvSpPr>
          <p:cNvPr id="6229" name="Rectangle 85"/>
          <p:cNvSpPr>
            <a:spLocks noChangeArrowheads="1"/>
          </p:cNvSpPr>
          <p:nvPr/>
        </p:nvSpPr>
        <p:spPr bwMode="auto">
          <a:xfrm>
            <a:off x="395288" y="4221163"/>
            <a:ext cx="863600" cy="863600"/>
          </a:xfrm>
          <a:prstGeom prst="rect">
            <a:avLst/>
          </a:prstGeom>
          <a:solidFill>
            <a:srgbClr val="FF9900"/>
          </a:solidFill>
          <a:ln w="9525">
            <a:solidFill>
              <a:schemeClr val="tx1"/>
            </a:solidFill>
            <a:miter lim="800000"/>
            <a:headEnd/>
            <a:tailEnd/>
          </a:ln>
        </p:spPr>
        <p:txBody>
          <a:bodyPr wrap="none" anchor="ctr"/>
          <a:lstStyle/>
          <a:p>
            <a:endParaRPr lang="it-IT">
              <a:latin typeface="Calibri" charset="0"/>
            </a:endParaRPr>
          </a:p>
        </p:txBody>
      </p:sp>
      <p:sp>
        <p:nvSpPr>
          <p:cNvPr id="6230" name="Text Box 86"/>
          <p:cNvSpPr txBox="1">
            <a:spLocks noChangeArrowheads="1"/>
          </p:cNvSpPr>
          <p:nvPr/>
        </p:nvSpPr>
        <p:spPr bwMode="auto">
          <a:xfrm>
            <a:off x="323850" y="5084763"/>
            <a:ext cx="1017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intestino</a:t>
            </a:r>
          </a:p>
        </p:txBody>
      </p:sp>
      <p:sp>
        <p:nvSpPr>
          <p:cNvPr id="40989" name="Line 87"/>
          <p:cNvSpPr>
            <a:spLocks noChangeShapeType="1"/>
          </p:cNvSpPr>
          <p:nvPr/>
        </p:nvSpPr>
        <p:spPr bwMode="auto">
          <a:xfrm flipV="1">
            <a:off x="684213" y="3933825"/>
            <a:ext cx="1150937"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2" name="Oval 88"/>
          <p:cNvSpPr>
            <a:spLocks noChangeArrowheads="1"/>
          </p:cNvSpPr>
          <p:nvPr/>
        </p:nvSpPr>
        <p:spPr bwMode="auto">
          <a:xfrm>
            <a:off x="1763713" y="5734050"/>
            <a:ext cx="3024187" cy="936625"/>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6233" name="Text Box 89"/>
          <p:cNvSpPr txBox="1">
            <a:spLocks noChangeArrowheads="1"/>
          </p:cNvSpPr>
          <p:nvPr/>
        </p:nvSpPr>
        <p:spPr bwMode="auto">
          <a:xfrm>
            <a:off x="4799013" y="5973763"/>
            <a:ext cx="2062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Tessuti periferici</a:t>
            </a:r>
          </a:p>
          <a:p>
            <a:pPr algn="ctr"/>
            <a:r>
              <a:rPr lang="it-IT"/>
              <a:t>(e macrofagi)</a:t>
            </a:r>
          </a:p>
        </p:txBody>
      </p:sp>
      <p:sp>
        <p:nvSpPr>
          <p:cNvPr id="6234" name="Line 90"/>
          <p:cNvSpPr>
            <a:spLocks noChangeShapeType="1"/>
          </p:cNvSpPr>
          <p:nvPr/>
        </p:nvSpPr>
        <p:spPr bwMode="auto">
          <a:xfrm flipV="1">
            <a:off x="4500563" y="4508500"/>
            <a:ext cx="1150937" cy="1296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5" name="Text Box 91"/>
          <p:cNvSpPr txBox="1">
            <a:spLocks noChangeArrowheads="1"/>
          </p:cNvSpPr>
          <p:nvPr/>
        </p:nvSpPr>
        <p:spPr bwMode="auto">
          <a:xfrm>
            <a:off x="4932363" y="4652963"/>
            <a:ext cx="769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6236" name="Line 92"/>
          <p:cNvSpPr>
            <a:spLocks noChangeShapeType="1"/>
          </p:cNvSpPr>
          <p:nvPr/>
        </p:nvSpPr>
        <p:spPr bwMode="auto">
          <a:xfrm flipV="1">
            <a:off x="4859338" y="4508500"/>
            <a:ext cx="1225550"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237" name="Text Box 93"/>
          <p:cNvSpPr txBox="1">
            <a:spLocks noChangeArrowheads="1"/>
          </p:cNvSpPr>
          <p:nvPr/>
        </p:nvSpPr>
        <p:spPr bwMode="auto">
          <a:xfrm>
            <a:off x="5508625" y="4941888"/>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Colesterolo</a:t>
            </a:r>
          </a:p>
          <a:p>
            <a:pPr algn="ctr"/>
            <a:r>
              <a:rPr lang="it-IT"/>
              <a:t>libero</a:t>
            </a:r>
          </a:p>
        </p:txBody>
      </p:sp>
    </p:spTree>
    <p:extLst>
      <p:ext uri="{BB962C8B-B14F-4D97-AF65-F5344CB8AC3E}">
        <p14:creationId xmlns:p14="http://schemas.microsoft.com/office/powerpoint/2010/main" val="84377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500" fill="hold"/>
                                        <p:tgtEl>
                                          <p:spTgt spid="6157"/>
                                        </p:tgtEl>
                                        <p:attrNameLst>
                                          <p:attrName>ppt_x</p:attrName>
                                        </p:attrNameLst>
                                      </p:cBhvr>
                                      <p:tavLst>
                                        <p:tav tm="0">
                                          <p:val>
                                            <p:strVal val="#ppt_x"/>
                                          </p:val>
                                        </p:tav>
                                        <p:tav tm="100000">
                                          <p:val>
                                            <p:strVal val="#ppt_x"/>
                                          </p:val>
                                        </p:tav>
                                      </p:tavLst>
                                    </p:anim>
                                    <p:anim calcmode="lin" valueType="num">
                                      <p:cBhvr additive="base">
                                        <p:cTn id="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anim calcmode="lin" valueType="num">
                                      <p:cBhvr additive="base">
                                        <p:cTn id="13" dur="500" fill="hold"/>
                                        <p:tgtEl>
                                          <p:spTgt spid="6152"/>
                                        </p:tgtEl>
                                        <p:attrNameLst>
                                          <p:attrName>ppt_x</p:attrName>
                                        </p:attrNameLst>
                                      </p:cBhvr>
                                      <p:tavLst>
                                        <p:tav tm="0">
                                          <p:val>
                                            <p:strVal val="#ppt_x"/>
                                          </p:val>
                                        </p:tav>
                                        <p:tav tm="100000">
                                          <p:val>
                                            <p:strVal val="#ppt_x"/>
                                          </p:val>
                                        </p:tav>
                                      </p:tavLst>
                                    </p:anim>
                                    <p:anim calcmode="lin" valueType="num">
                                      <p:cBhvr additive="base">
                                        <p:cTn id="14" dur="500" fill="hold"/>
                                        <p:tgtEl>
                                          <p:spTgt spid="61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53"/>
                                        </p:tgtEl>
                                        <p:attrNameLst>
                                          <p:attrName>style.visibility</p:attrName>
                                        </p:attrNameLst>
                                      </p:cBhvr>
                                      <p:to>
                                        <p:strVal val="visible"/>
                                      </p:to>
                                    </p:set>
                                    <p:anim calcmode="lin" valueType="num">
                                      <p:cBhvr additive="base">
                                        <p:cTn id="17" dur="500" fill="hold"/>
                                        <p:tgtEl>
                                          <p:spTgt spid="6153"/>
                                        </p:tgtEl>
                                        <p:attrNameLst>
                                          <p:attrName>ppt_x</p:attrName>
                                        </p:attrNameLst>
                                      </p:cBhvr>
                                      <p:tavLst>
                                        <p:tav tm="0">
                                          <p:val>
                                            <p:strVal val="#ppt_x"/>
                                          </p:val>
                                        </p:tav>
                                        <p:tav tm="100000">
                                          <p:val>
                                            <p:strVal val="#ppt_x"/>
                                          </p:val>
                                        </p:tav>
                                      </p:tavLst>
                                    </p:anim>
                                    <p:anim calcmode="lin" valueType="num">
                                      <p:cBhvr additive="base">
                                        <p:cTn id="18" dur="500" fill="hold"/>
                                        <p:tgtEl>
                                          <p:spTgt spid="615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56"/>
                                        </p:tgtEl>
                                        <p:attrNameLst>
                                          <p:attrName>style.visibility</p:attrName>
                                        </p:attrNameLst>
                                      </p:cBhvr>
                                      <p:to>
                                        <p:strVal val="visible"/>
                                      </p:to>
                                    </p:set>
                                    <p:anim calcmode="lin" valueType="num">
                                      <p:cBhvr additive="base">
                                        <p:cTn id="21" dur="500" fill="hold"/>
                                        <p:tgtEl>
                                          <p:spTgt spid="6156"/>
                                        </p:tgtEl>
                                        <p:attrNameLst>
                                          <p:attrName>ppt_x</p:attrName>
                                        </p:attrNameLst>
                                      </p:cBhvr>
                                      <p:tavLst>
                                        <p:tav tm="0">
                                          <p:val>
                                            <p:strVal val="#ppt_x"/>
                                          </p:val>
                                        </p:tav>
                                        <p:tav tm="100000">
                                          <p:val>
                                            <p:strVal val="#ppt_x"/>
                                          </p:val>
                                        </p:tav>
                                      </p:tavLst>
                                    </p:anim>
                                    <p:anim calcmode="lin" valueType="num">
                                      <p:cBhvr additive="base">
                                        <p:cTn id="22" dur="500" fill="hold"/>
                                        <p:tgtEl>
                                          <p:spTgt spid="615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60"/>
                                        </p:tgtEl>
                                        <p:attrNameLst>
                                          <p:attrName>style.visibility</p:attrName>
                                        </p:attrNameLst>
                                      </p:cBhvr>
                                      <p:to>
                                        <p:strVal val="visible"/>
                                      </p:to>
                                    </p:set>
                                    <p:anim calcmode="lin" valueType="num">
                                      <p:cBhvr additive="base">
                                        <p:cTn id="25" dur="500" fill="hold"/>
                                        <p:tgtEl>
                                          <p:spTgt spid="6160"/>
                                        </p:tgtEl>
                                        <p:attrNameLst>
                                          <p:attrName>ppt_x</p:attrName>
                                        </p:attrNameLst>
                                      </p:cBhvr>
                                      <p:tavLst>
                                        <p:tav tm="0">
                                          <p:val>
                                            <p:strVal val="#ppt_x"/>
                                          </p:val>
                                        </p:tav>
                                        <p:tav tm="100000">
                                          <p:val>
                                            <p:strVal val="#ppt_x"/>
                                          </p:val>
                                        </p:tav>
                                      </p:tavLst>
                                    </p:anim>
                                    <p:anim calcmode="lin" valueType="num">
                                      <p:cBhvr additive="base">
                                        <p:cTn id="26"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09"/>
                                        </p:tgtEl>
                                        <p:attrNameLst>
                                          <p:attrName>style.visibility</p:attrName>
                                        </p:attrNameLst>
                                      </p:cBhvr>
                                      <p:to>
                                        <p:strVal val="visible"/>
                                      </p:to>
                                    </p:set>
                                    <p:anim calcmode="lin" valueType="num">
                                      <p:cBhvr additive="base">
                                        <p:cTn id="31" dur="500" fill="hold"/>
                                        <p:tgtEl>
                                          <p:spTgt spid="6209"/>
                                        </p:tgtEl>
                                        <p:attrNameLst>
                                          <p:attrName>ppt_x</p:attrName>
                                        </p:attrNameLst>
                                      </p:cBhvr>
                                      <p:tavLst>
                                        <p:tav tm="0">
                                          <p:val>
                                            <p:strVal val="#ppt_x"/>
                                          </p:val>
                                        </p:tav>
                                        <p:tav tm="100000">
                                          <p:val>
                                            <p:strVal val="#ppt_x"/>
                                          </p:val>
                                        </p:tav>
                                      </p:tavLst>
                                    </p:anim>
                                    <p:anim calcmode="lin" valueType="num">
                                      <p:cBhvr additive="base">
                                        <p:cTn id="32" dur="500" fill="hold"/>
                                        <p:tgtEl>
                                          <p:spTgt spid="620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229"/>
                                        </p:tgtEl>
                                        <p:attrNameLst>
                                          <p:attrName>style.visibility</p:attrName>
                                        </p:attrNameLst>
                                      </p:cBhvr>
                                      <p:to>
                                        <p:strVal val="visible"/>
                                      </p:to>
                                    </p:set>
                                    <p:anim calcmode="lin" valueType="num">
                                      <p:cBhvr additive="base">
                                        <p:cTn id="45" dur="500" fill="hold"/>
                                        <p:tgtEl>
                                          <p:spTgt spid="6229"/>
                                        </p:tgtEl>
                                        <p:attrNameLst>
                                          <p:attrName>ppt_x</p:attrName>
                                        </p:attrNameLst>
                                      </p:cBhvr>
                                      <p:tavLst>
                                        <p:tav tm="0">
                                          <p:val>
                                            <p:strVal val="#ppt_x"/>
                                          </p:val>
                                        </p:tav>
                                        <p:tav tm="100000">
                                          <p:val>
                                            <p:strVal val="#ppt_x"/>
                                          </p:val>
                                        </p:tav>
                                      </p:tavLst>
                                    </p:anim>
                                    <p:anim calcmode="lin" valueType="num">
                                      <p:cBhvr additive="base">
                                        <p:cTn id="46" dur="500" fill="hold"/>
                                        <p:tgtEl>
                                          <p:spTgt spid="62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30"/>
                                        </p:tgtEl>
                                        <p:attrNameLst>
                                          <p:attrName>style.visibility</p:attrName>
                                        </p:attrNameLst>
                                      </p:cBhvr>
                                      <p:to>
                                        <p:strVal val="visible"/>
                                      </p:to>
                                    </p:set>
                                    <p:anim calcmode="lin" valueType="num">
                                      <p:cBhvr additive="base">
                                        <p:cTn id="49" dur="500" fill="hold"/>
                                        <p:tgtEl>
                                          <p:spTgt spid="6230"/>
                                        </p:tgtEl>
                                        <p:attrNameLst>
                                          <p:attrName>ppt_x</p:attrName>
                                        </p:attrNameLst>
                                      </p:cBhvr>
                                      <p:tavLst>
                                        <p:tav tm="0">
                                          <p:val>
                                            <p:strVal val="#ppt_x"/>
                                          </p:val>
                                        </p:tav>
                                        <p:tav tm="100000">
                                          <p:val>
                                            <p:strVal val="#ppt_x"/>
                                          </p:val>
                                        </p:tav>
                                      </p:tavLst>
                                    </p:anim>
                                    <p:anim calcmode="lin" valueType="num">
                                      <p:cBhvr additive="base">
                                        <p:cTn id="50" dur="500" fill="hold"/>
                                        <p:tgtEl>
                                          <p:spTgt spid="623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96"/>
                                        </p:tgtEl>
                                        <p:attrNameLst>
                                          <p:attrName>style.visibility</p:attrName>
                                        </p:attrNameLst>
                                      </p:cBhvr>
                                      <p:to>
                                        <p:strVal val="visible"/>
                                      </p:to>
                                    </p:set>
                                    <p:anim calcmode="lin" valueType="num">
                                      <p:cBhvr additive="base">
                                        <p:cTn id="55" dur="500" fill="hold"/>
                                        <p:tgtEl>
                                          <p:spTgt spid="6196"/>
                                        </p:tgtEl>
                                        <p:attrNameLst>
                                          <p:attrName>ppt_x</p:attrName>
                                        </p:attrNameLst>
                                      </p:cBhvr>
                                      <p:tavLst>
                                        <p:tav tm="0">
                                          <p:val>
                                            <p:strVal val="#ppt_x"/>
                                          </p:val>
                                        </p:tav>
                                        <p:tav tm="100000">
                                          <p:val>
                                            <p:strVal val="#ppt_x"/>
                                          </p:val>
                                        </p:tav>
                                      </p:tavLst>
                                    </p:anim>
                                    <p:anim calcmode="lin" valueType="num">
                                      <p:cBhvr additive="base">
                                        <p:cTn id="56" dur="500" fill="hold"/>
                                        <p:tgtEl>
                                          <p:spTgt spid="619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98"/>
                                        </p:tgtEl>
                                        <p:attrNameLst>
                                          <p:attrName>style.visibility</p:attrName>
                                        </p:attrNameLst>
                                      </p:cBhvr>
                                      <p:to>
                                        <p:strVal val="visible"/>
                                      </p:to>
                                    </p:set>
                                    <p:anim calcmode="lin" valueType="num">
                                      <p:cBhvr additive="base">
                                        <p:cTn id="59" dur="500" fill="hold"/>
                                        <p:tgtEl>
                                          <p:spTgt spid="6198"/>
                                        </p:tgtEl>
                                        <p:attrNameLst>
                                          <p:attrName>ppt_x</p:attrName>
                                        </p:attrNameLst>
                                      </p:cBhvr>
                                      <p:tavLst>
                                        <p:tav tm="0">
                                          <p:val>
                                            <p:strVal val="#ppt_x"/>
                                          </p:val>
                                        </p:tav>
                                        <p:tav tm="100000">
                                          <p:val>
                                            <p:strVal val="#ppt_x"/>
                                          </p:val>
                                        </p:tav>
                                      </p:tavLst>
                                    </p:anim>
                                    <p:anim calcmode="lin" valueType="num">
                                      <p:cBhvr additive="base">
                                        <p:cTn id="60" dur="500" fill="hold"/>
                                        <p:tgtEl>
                                          <p:spTgt spid="619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99"/>
                                        </p:tgtEl>
                                        <p:attrNameLst>
                                          <p:attrName>style.visibility</p:attrName>
                                        </p:attrNameLst>
                                      </p:cBhvr>
                                      <p:to>
                                        <p:strVal val="visible"/>
                                      </p:to>
                                    </p:set>
                                    <p:anim calcmode="lin" valueType="num">
                                      <p:cBhvr additive="base">
                                        <p:cTn id="63" dur="500" fill="hold"/>
                                        <p:tgtEl>
                                          <p:spTgt spid="6199"/>
                                        </p:tgtEl>
                                        <p:attrNameLst>
                                          <p:attrName>ppt_x</p:attrName>
                                        </p:attrNameLst>
                                      </p:cBhvr>
                                      <p:tavLst>
                                        <p:tav tm="0">
                                          <p:val>
                                            <p:strVal val="#ppt_x"/>
                                          </p:val>
                                        </p:tav>
                                        <p:tav tm="100000">
                                          <p:val>
                                            <p:strVal val="#ppt_x"/>
                                          </p:val>
                                        </p:tav>
                                      </p:tavLst>
                                    </p:anim>
                                    <p:anim calcmode="lin" valueType="num">
                                      <p:cBhvr additive="base">
                                        <p:cTn id="64" dur="500" fill="hold"/>
                                        <p:tgtEl>
                                          <p:spTgt spid="619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00"/>
                                        </p:tgtEl>
                                        <p:attrNameLst>
                                          <p:attrName>style.visibility</p:attrName>
                                        </p:attrNameLst>
                                      </p:cBhvr>
                                      <p:to>
                                        <p:strVal val="visible"/>
                                      </p:to>
                                    </p:set>
                                    <p:anim calcmode="lin" valueType="num">
                                      <p:cBhvr additive="base">
                                        <p:cTn id="67" dur="500" fill="hold"/>
                                        <p:tgtEl>
                                          <p:spTgt spid="6200"/>
                                        </p:tgtEl>
                                        <p:attrNameLst>
                                          <p:attrName>ppt_x</p:attrName>
                                        </p:attrNameLst>
                                      </p:cBhvr>
                                      <p:tavLst>
                                        <p:tav tm="0">
                                          <p:val>
                                            <p:strVal val="#ppt_x"/>
                                          </p:val>
                                        </p:tav>
                                        <p:tav tm="100000">
                                          <p:val>
                                            <p:strVal val="#ppt_x"/>
                                          </p:val>
                                        </p:tav>
                                      </p:tavLst>
                                    </p:anim>
                                    <p:anim calcmode="lin" valueType="num">
                                      <p:cBhvr additive="base">
                                        <p:cTn id="68" dur="500" fill="hold"/>
                                        <p:tgtEl>
                                          <p:spTgt spid="620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01"/>
                                        </p:tgtEl>
                                        <p:attrNameLst>
                                          <p:attrName>style.visibility</p:attrName>
                                        </p:attrNameLst>
                                      </p:cBhvr>
                                      <p:to>
                                        <p:strVal val="visible"/>
                                      </p:to>
                                    </p:set>
                                    <p:anim calcmode="lin" valueType="num">
                                      <p:cBhvr additive="base">
                                        <p:cTn id="71" dur="500" fill="hold"/>
                                        <p:tgtEl>
                                          <p:spTgt spid="6201"/>
                                        </p:tgtEl>
                                        <p:attrNameLst>
                                          <p:attrName>ppt_x</p:attrName>
                                        </p:attrNameLst>
                                      </p:cBhvr>
                                      <p:tavLst>
                                        <p:tav tm="0">
                                          <p:val>
                                            <p:strVal val="#ppt_x"/>
                                          </p:val>
                                        </p:tav>
                                        <p:tav tm="100000">
                                          <p:val>
                                            <p:strVal val="#ppt_x"/>
                                          </p:val>
                                        </p:tav>
                                      </p:tavLst>
                                    </p:anim>
                                    <p:anim calcmode="lin" valueType="num">
                                      <p:cBhvr additive="base">
                                        <p:cTn id="72" dur="500" fill="hold"/>
                                        <p:tgtEl>
                                          <p:spTgt spid="620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02"/>
                                        </p:tgtEl>
                                        <p:attrNameLst>
                                          <p:attrName>style.visibility</p:attrName>
                                        </p:attrNameLst>
                                      </p:cBhvr>
                                      <p:to>
                                        <p:strVal val="visible"/>
                                      </p:to>
                                    </p:set>
                                    <p:anim calcmode="lin" valueType="num">
                                      <p:cBhvr additive="base">
                                        <p:cTn id="75" dur="500" fill="hold"/>
                                        <p:tgtEl>
                                          <p:spTgt spid="6202"/>
                                        </p:tgtEl>
                                        <p:attrNameLst>
                                          <p:attrName>ppt_x</p:attrName>
                                        </p:attrNameLst>
                                      </p:cBhvr>
                                      <p:tavLst>
                                        <p:tav tm="0">
                                          <p:val>
                                            <p:strVal val="#ppt_x"/>
                                          </p:val>
                                        </p:tav>
                                        <p:tav tm="100000">
                                          <p:val>
                                            <p:strVal val="#ppt_x"/>
                                          </p:val>
                                        </p:tav>
                                      </p:tavLst>
                                    </p:anim>
                                    <p:anim calcmode="lin" valueType="num">
                                      <p:cBhvr additive="base">
                                        <p:cTn id="76" dur="500" fill="hold"/>
                                        <p:tgtEl>
                                          <p:spTgt spid="620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03"/>
                                        </p:tgtEl>
                                        <p:attrNameLst>
                                          <p:attrName>style.visibility</p:attrName>
                                        </p:attrNameLst>
                                      </p:cBhvr>
                                      <p:to>
                                        <p:strVal val="visible"/>
                                      </p:to>
                                    </p:set>
                                    <p:anim calcmode="lin" valueType="num">
                                      <p:cBhvr additive="base">
                                        <p:cTn id="79" dur="500" fill="hold"/>
                                        <p:tgtEl>
                                          <p:spTgt spid="6203"/>
                                        </p:tgtEl>
                                        <p:attrNameLst>
                                          <p:attrName>ppt_x</p:attrName>
                                        </p:attrNameLst>
                                      </p:cBhvr>
                                      <p:tavLst>
                                        <p:tav tm="0">
                                          <p:val>
                                            <p:strVal val="#ppt_x"/>
                                          </p:val>
                                        </p:tav>
                                        <p:tav tm="100000">
                                          <p:val>
                                            <p:strVal val="#ppt_x"/>
                                          </p:val>
                                        </p:tav>
                                      </p:tavLst>
                                    </p:anim>
                                    <p:anim calcmode="lin" valueType="num">
                                      <p:cBhvr additive="base">
                                        <p:cTn id="80" dur="500" fill="hold"/>
                                        <p:tgtEl>
                                          <p:spTgt spid="620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204"/>
                                        </p:tgtEl>
                                        <p:attrNameLst>
                                          <p:attrName>style.visibility</p:attrName>
                                        </p:attrNameLst>
                                      </p:cBhvr>
                                      <p:to>
                                        <p:strVal val="visible"/>
                                      </p:to>
                                    </p:set>
                                    <p:anim calcmode="lin" valueType="num">
                                      <p:cBhvr additive="base">
                                        <p:cTn id="83" dur="500" fill="hold"/>
                                        <p:tgtEl>
                                          <p:spTgt spid="6204"/>
                                        </p:tgtEl>
                                        <p:attrNameLst>
                                          <p:attrName>ppt_x</p:attrName>
                                        </p:attrNameLst>
                                      </p:cBhvr>
                                      <p:tavLst>
                                        <p:tav tm="0">
                                          <p:val>
                                            <p:strVal val="#ppt_x"/>
                                          </p:val>
                                        </p:tav>
                                        <p:tav tm="100000">
                                          <p:val>
                                            <p:strVal val="#ppt_x"/>
                                          </p:val>
                                        </p:tav>
                                      </p:tavLst>
                                    </p:anim>
                                    <p:anim calcmode="lin" valueType="num">
                                      <p:cBhvr additive="base">
                                        <p:cTn id="84" dur="500" fill="hold"/>
                                        <p:tgtEl>
                                          <p:spTgt spid="620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205"/>
                                        </p:tgtEl>
                                        <p:attrNameLst>
                                          <p:attrName>style.visibility</p:attrName>
                                        </p:attrNameLst>
                                      </p:cBhvr>
                                      <p:to>
                                        <p:strVal val="visible"/>
                                      </p:to>
                                    </p:set>
                                    <p:anim calcmode="lin" valueType="num">
                                      <p:cBhvr additive="base">
                                        <p:cTn id="87" dur="500" fill="hold"/>
                                        <p:tgtEl>
                                          <p:spTgt spid="6205"/>
                                        </p:tgtEl>
                                        <p:attrNameLst>
                                          <p:attrName>ppt_x</p:attrName>
                                        </p:attrNameLst>
                                      </p:cBhvr>
                                      <p:tavLst>
                                        <p:tav tm="0">
                                          <p:val>
                                            <p:strVal val="#ppt_x"/>
                                          </p:val>
                                        </p:tav>
                                        <p:tav tm="100000">
                                          <p:val>
                                            <p:strVal val="#ppt_x"/>
                                          </p:val>
                                        </p:tav>
                                      </p:tavLst>
                                    </p:anim>
                                    <p:anim calcmode="lin" valueType="num">
                                      <p:cBhvr additive="base">
                                        <p:cTn id="88" dur="500" fill="hold"/>
                                        <p:tgtEl>
                                          <p:spTgt spid="620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206"/>
                                        </p:tgtEl>
                                        <p:attrNameLst>
                                          <p:attrName>style.visibility</p:attrName>
                                        </p:attrNameLst>
                                      </p:cBhvr>
                                      <p:to>
                                        <p:strVal val="visible"/>
                                      </p:to>
                                    </p:set>
                                    <p:anim calcmode="lin" valueType="num">
                                      <p:cBhvr additive="base">
                                        <p:cTn id="91" dur="500" fill="hold"/>
                                        <p:tgtEl>
                                          <p:spTgt spid="6206"/>
                                        </p:tgtEl>
                                        <p:attrNameLst>
                                          <p:attrName>ppt_x</p:attrName>
                                        </p:attrNameLst>
                                      </p:cBhvr>
                                      <p:tavLst>
                                        <p:tav tm="0">
                                          <p:val>
                                            <p:strVal val="#ppt_x"/>
                                          </p:val>
                                        </p:tav>
                                        <p:tav tm="100000">
                                          <p:val>
                                            <p:strVal val="#ppt_x"/>
                                          </p:val>
                                        </p:tav>
                                      </p:tavLst>
                                    </p:anim>
                                    <p:anim calcmode="lin" valueType="num">
                                      <p:cBhvr additive="base">
                                        <p:cTn id="92" dur="500" fill="hold"/>
                                        <p:tgtEl>
                                          <p:spTgt spid="620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207"/>
                                        </p:tgtEl>
                                        <p:attrNameLst>
                                          <p:attrName>style.visibility</p:attrName>
                                        </p:attrNameLst>
                                      </p:cBhvr>
                                      <p:to>
                                        <p:strVal val="visible"/>
                                      </p:to>
                                    </p:set>
                                    <p:anim calcmode="lin" valueType="num">
                                      <p:cBhvr additive="base">
                                        <p:cTn id="95" dur="500" fill="hold"/>
                                        <p:tgtEl>
                                          <p:spTgt spid="6207"/>
                                        </p:tgtEl>
                                        <p:attrNameLst>
                                          <p:attrName>ppt_x</p:attrName>
                                        </p:attrNameLst>
                                      </p:cBhvr>
                                      <p:tavLst>
                                        <p:tav tm="0">
                                          <p:val>
                                            <p:strVal val="#ppt_x"/>
                                          </p:val>
                                        </p:tav>
                                        <p:tav tm="100000">
                                          <p:val>
                                            <p:strVal val="#ppt_x"/>
                                          </p:val>
                                        </p:tav>
                                      </p:tavLst>
                                    </p:anim>
                                    <p:anim calcmode="lin" valueType="num">
                                      <p:cBhvr additive="base">
                                        <p:cTn id="96" dur="500" fill="hold"/>
                                        <p:tgtEl>
                                          <p:spTgt spid="620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226"/>
                                        </p:tgtEl>
                                        <p:attrNameLst>
                                          <p:attrName>style.visibility</p:attrName>
                                        </p:attrNameLst>
                                      </p:cBhvr>
                                      <p:to>
                                        <p:strVal val="visible"/>
                                      </p:to>
                                    </p:set>
                                    <p:anim calcmode="lin" valueType="num">
                                      <p:cBhvr additive="base">
                                        <p:cTn id="99" dur="500" fill="hold"/>
                                        <p:tgtEl>
                                          <p:spTgt spid="6226"/>
                                        </p:tgtEl>
                                        <p:attrNameLst>
                                          <p:attrName>ppt_x</p:attrName>
                                        </p:attrNameLst>
                                      </p:cBhvr>
                                      <p:tavLst>
                                        <p:tav tm="0">
                                          <p:val>
                                            <p:strVal val="#ppt_x"/>
                                          </p:val>
                                        </p:tav>
                                        <p:tav tm="100000">
                                          <p:val>
                                            <p:strVal val="#ppt_x"/>
                                          </p:val>
                                        </p:tav>
                                      </p:tavLst>
                                    </p:anim>
                                    <p:anim calcmode="lin" valueType="num">
                                      <p:cBhvr additive="base">
                                        <p:cTn id="100" dur="500" fill="hold"/>
                                        <p:tgtEl>
                                          <p:spTgt spid="62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211"/>
                                        </p:tgtEl>
                                        <p:attrNameLst>
                                          <p:attrName>style.visibility</p:attrName>
                                        </p:attrNameLst>
                                      </p:cBhvr>
                                      <p:to>
                                        <p:strVal val="visible"/>
                                      </p:to>
                                    </p:set>
                                    <p:anim calcmode="lin" valueType="num">
                                      <p:cBhvr additive="base">
                                        <p:cTn id="103" dur="500" fill="hold"/>
                                        <p:tgtEl>
                                          <p:spTgt spid="6211"/>
                                        </p:tgtEl>
                                        <p:attrNameLst>
                                          <p:attrName>ppt_x</p:attrName>
                                        </p:attrNameLst>
                                      </p:cBhvr>
                                      <p:tavLst>
                                        <p:tav tm="0">
                                          <p:val>
                                            <p:strVal val="#ppt_x"/>
                                          </p:val>
                                        </p:tav>
                                        <p:tav tm="100000">
                                          <p:val>
                                            <p:strVal val="#ppt_x"/>
                                          </p:val>
                                        </p:tav>
                                      </p:tavLst>
                                    </p:anim>
                                    <p:anim calcmode="lin" valueType="num">
                                      <p:cBhvr additive="base">
                                        <p:cTn id="104" dur="500" fill="hold"/>
                                        <p:tgtEl>
                                          <p:spTgt spid="6211"/>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232"/>
                                        </p:tgtEl>
                                        <p:attrNameLst>
                                          <p:attrName>style.visibility</p:attrName>
                                        </p:attrNameLst>
                                      </p:cBhvr>
                                      <p:to>
                                        <p:strVal val="visible"/>
                                      </p:to>
                                    </p:set>
                                    <p:anim calcmode="lin" valueType="num">
                                      <p:cBhvr additive="base">
                                        <p:cTn id="109" dur="500" fill="hold"/>
                                        <p:tgtEl>
                                          <p:spTgt spid="6232"/>
                                        </p:tgtEl>
                                        <p:attrNameLst>
                                          <p:attrName>ppt_x</p:attrName>
                                        </p:attrNameLst>
                                      </p:cBhvr>
                                      <p:tavLst>
                                        <p:tav tm="0">
                                          <p:val>
                                            <p:strVal val="#ppt_x"/>
                                          </p:val>
                                        </p:tav>
                                        <p:tav tm="100000">
                                          <p:val>
                                            <p:strVal val="#ppt_x"/>
                                          </p:val>
                                        </p:tav>
                                      </p:tavLst>
                                    </p:anim>
                                    <p:anim calcmode="lin" valueType="num">
                                      <p:cBhvr additive="base">
                                        <p:cTn id="110" dur="500" fill="hold"/>
                                        <p:tgtEl>
                                          <p:spTgt spid="62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233"/>
                                        </p:tgtEl>
                                        <p:attrNameLst>
                                          <p:attrName>style.visibility</p:attrName>
                                        </p:attrNameLst>
                                      </p:cBhvr>
                                      <p:to>
                                        <p:strVal val="visible"/>
                                      </p:to>
                                    </p:set>
                                    <p:anim calcmode="lin" valueType="num">
                                      <p:cBhvr additive="base">
                                        <p:cTn id="113" dur="500" fill="hold"/>
                                        <p:tgtEl>
                                          <p:spTgt spid="6233"/>
                                        </p:tgtEl>
                                        <p:attrNameLst>
                                          <p:attrName>ppt_x</p:attrName>
                                        </p:attrNameLst>
                                      </p:cBhvr>
                                      <p:tavLst>
                                        <p:tav tm="0">
                                          <p:val>
                                            <p:strVal val="#ppt_x"/>
                                          </p:val>
                                        </p:tav>
                                        <p:tav tm="100000">
                                          <p:val>
                                            <p:strVal val="#ppt_x"/>
                                          </p:val>
                                        </p:tav>
                                      </p:tavLst>
                                    </p:anim>
                                    <p:anim calcmode="lin" valueType="num">
                                      <p:cBhvr additive="base">
                                        <p:cTn id="114" dur="500" fill="hold"/>
                                        <p:tgtEl>
                                          <p:spTgt spid="6233"/>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222"/>
                                        </p:tgtEl>
                                        <p:attrNameLst>
                                          <p:attrName>style.visibility</p:attrName>
                                        </p:attrNameLst>
                                      </p:cBhvr>
                                      <p:to>
                                        <p:strVal val="visible"/>
                                      </p:to>
                                    </p:set>
                                    <p:anim calcmode="lin" valueType="num">
                                      <p:cBhvr additive="base">
                                        <p:cTn id="119" dur="500" fill="hold"/>
                                        <p:tgtEl>
                                          <p:spTgt spid="6222"/>
                                        </p:tgtEl>
                                        <p:attrNameLst>
                                          <p:attrName>ppt_x</p:attrName>
                                        </p:attrNameLst>
                                      </p:cBhvr>
                                      <p:tavLst>
                                        <p:tav tm="0">
                                          <p:val>
                                            <p:strVal val="#ppt_x"/>
                                          </p:val>
                                        </p:tav>
                                        <p:tav tm="100000">
                                          <p:val>
                                            <p:strVal val="#ppt_x"/>
                                          </p:val>
                                        </p:tav>
                                      </p:tavLst>
                                    </p:anim>
                                    <p:anim calcmode="lin" valueType="num">
                                      <p:cBhvr additive="base">
                                        <p:cTn id="120" dur="500" fill="hold"/>
                                        <p:tgtEl>
                                          <p:spTgt spid="622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223"/>
                                        </p:tgtEl>
                                        <p:attrNameLst>
                                          <p:attrName>style.visibility</p:attrName>
                                        </p:attrNameLst>
                                      </p:cBhvr>
                                      <p:to>
                                        <p:strVal val="visible"/>
                                      </p:to>
                                    </p:set>
                                    <p:anim calcmode="lin" valueType="num">
                                      <p:cBhvr additive="base">
                                        <p:cTn id="123" dur="500" fill="hold"/>
                                        <p:tgtEl>
                                          <p:spTgt spid="6223"/>
                                        </p:tgtEl>
                                        <p:attrNameLst>
                                          <p:attrName>ppt_x</p:attrName>
                                        </p:attrNameLst>
                                      </p:cBhvr>
                                      <p:tavLst>
                                        <p:tav tm="0">
                                          <p:val>
                                            <p:strVal val="#ppt_x"/>
                                          </p:val>
                                        </p:tav>
                                        <p:tav tm="100000">
                                          <p:val>
                                            <p:strVal val="#ppt_x"/>
                                          </p:val>
                                        </p:tav>
                                      </p:tavLst>
                                    </p:anim>
                                    <p:anim calcmode="lin" valueType="num">
                                      <p:cBhvr additive="base">
                                        <p:cTn id="124" dur="500" fill="hold"/>
                                        <p:tgtEl>
                                          <p:spTgt spid="6223"/>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224"/>
                                        </p:tgtEl>
                                        <p:attrNameLst>
                                          <p:attrName>style.visibility</p:attrName>
                                        </p:attrNameLst>
                                      </p:cBhvr>
                                      <p:to>
                                        <p:strVal val="visible"/>
                                      </p:to>
                                    </p:set>
                                    <p:anim calcmode="lin" valueType="num">
                                      <p:cBhvr additive="base">
                                        <p:cTn id="129" dur="500" fill="hold"/>
                                        <p:tgtEl>
                                          <p:spTgt spid="6224"/>
                                        </p:tgtEl>
                                        <p:attrNameLst>
                                          <p:attrName>ppt_x</p:attrName>
                                        </p:attrNameLst>
                                      </p:cBhvr>
                                      <p:tavLst>
                                        <p:tav tm="0">
                                          <p:val>
                                            <p:strVal val="#ppt_x"/>
                                          </p:val>
                                        </p:tav>
                                        <p:tav tm="100000">
                                          <p:val>
                                            <p:strVal val="#ppt_x"/>
                                          </p:val>
                                        </p:tav>
                                      </p:tavLst>
                                    </p:anim>
                                    <p:anim calcmode="lin" valueType="num">
                                      <p:cBhvr additive="base">
                                        <p:cTn id="130" dur="500" fill="hold"/>
                                        <p:tgtEl>
                                          <p:spTgt spid="6224"/>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6234"/>
                                        </p:tgtEl>
                                        <p:attrNameLst>
                                          <p:attrName>style.visibility</p:attrName>
                                        </p:attrNameLst>
                                      </p:cBhvr>
                                      <p:to>
                                        <p:strVal val="visible"/>
                                      </p:to>
                                    </p:set>
                                    <p:anim calcmode="lin" valueType="num">
                                      <p:cBhvr additive="base">
                                        <p:cTn id="135" dur="500" fill="hold"/>
                                        <p:tgtEl>
                                          <p:spTgt spid="6234"/>
                                        </p:tgtEl>
                                        <p:attrNameLst>
                                          <p:attrName>ppt_x</p:attrName>
                                        </p:attrNameLst>
                                      </p:cBhvr>
                                      <p:tavLst>
                                        <p:tav tm="0">
                                          <p:val>
                                            <p:strVal val="#ppt_x"/>
                                          </p:val>
                                        </p:tav>
                                        <p:tav tm="100000">
                                          <p:val>
                                            <p:strVal val="#ppt_x"/>
                                          </p:val>
                                        </p:tav>
                                      </p:tavLst>
                                    </p:anim>
                                    <p:anim calcmode="lin" valueType="num">
                                      <p:cBhvr additive="base">
                                        <p:cTn id="136" dur="500" fill="hold"/>
                                        <p:tgtEl>
                                          <p:spTgt spid="623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235"/>
                                        </p:tgtEl>
                                        <p:attrNameLst>
                                          <p:attrName>style.visibility</p:attrName>
                                        </p:attrNameLst>
                                      </p:cBhvr>
                                      <p:to>
                                        <p:strVal val="visible"/>
                                      </p:to>
                                    </p:set>
                                    <p:anim calcmode="lin" valueType="num">
                                      <p:cBhvr additive="base">
                                        <p:cTn id="139" dur="500" fill="hold"/>
                                        <p:tgtEl>
                                          <p:spTgt spid="6235"/>
                                        </p:tgtEl>
                                        <p:attrNameLst>
                                          <p:attrName>ppt_x</p:attrName>
                                        </p:attrNameLst>
                                      </p:cBhvr>
                                      <p:tavLst>
                                        <p:tav tm="0">
                                          <p:val>
                                            <p:strVal val="#ppt_x"/>
                                          </p:val>
                                        </p:tav>
                                        <p:tav tm="100000">
                                          <p:val>
                                            <p:strVal val="#ppt_x"/>
                                          </p:val>
                                        </p:tav>
                                      </p:tavLst>
                                    </p:anim>
                                    <p:anim calcmode="lin" valueType="num">
                                      <p:cBhvr additive="base">
                                        <p:cTn id="140" dur="500" fill="hold"/>
                                        <p:tgtEl>
                                          <p:spTgt spid="6235"/>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236"/>
                                        </p:tgtEl>
                                        <p:attrNameLst>
                                          <p:attrName>style.visibility</p:attrName>
                                        </p:attrNameLst>
                                      </p:cBhvr>
                                      <p:to>
                                        <p:strVal val="visible"/>
                                      </p:to>
                                    </p:set>
                                    <p:anim calcmode="lin" valueType="num">
                                      <p:cBhvr additive="base">
                                        <p:cTn id="145" dur="500" fill="hold"/>
                                        <p:tgtEl>
                                          <p:spTgt spid="6236"/>
                                        </p:tgtEl>
                                        <p:attrNameLst>
                                          <p:attrName>ppt_x</p:attrName>
                                        </p:attrNameLst>
                                      </p:cBhvr>
                                      <p:tavLst>
                                        <p:tav tm="0">
                                          <p:val>
                                            <p:strVal val="#ppt_x"/>
                                          </p:val>
                                        </p:tav>
                                        <p:tav tm="100000">
                                          <p:val>
                                            <p:strVal val="#ppt_x"/>
                                          </p:val>
                                        </p:tav>
                                      </p:tavLst>
                                    </p:anim>
                                    <p:anim calcmode="lin" valueType="num">
                                      <p:cBhvr additive="base">
                                        <p:cTn id="146" dur="500" fill="hold"/>
                                        <p:tgtEl>
                                          <p:spTgt spid="623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6237"/>
                                        </p:tgtEl>
                                        <p:attrNameLst>
                                          <p:attrName>style.visibility</p:attrName>
                                        </p:attrNameLst>
                                      </p:cBhvr>
                                      <p:to>
                                        <p:strVal val="visible"/>
                                      </p:to>
                                    </p:set>
                                    <p:anim calcmode="lin" valueType="num">
                                      <p:cBhvr additive="base">
                                        <p:cTn id="149" dur="500" fill="hold"/>
                                        <p:tgtEl>
                                          <p:spTgt spid="6237"/>
                                        </p:tgtEl>
                                        <p:attrNameLst>
                                          <p:attrName>ppt_x</p:attrName>
                                        </p:attrNameLst>
                                      </p:cBhvr>
                                      <p:tavLst>
                                        <p:tav tm="0">
                                          <p:val>
                                            <p:strVal val="#ppt_x"/>
                                          </p:val>
                                        </p:tav>
                                        <p:tav tm="100000">
                                          <p:val>
                                            <p:strVal val="#ppt_x"/>
                                          </p:val>
                                        </p:tav>
                                      </p:tavLst>
                                    </p:anim>
                                    <p:anim calcmode="lin" valueType="num">
                                      <p:cBhvr additive="base">
                                        <p:cTn id="150" dur="500" fill="hold"/>
                                        <p:tgtEl>
                                          <p:spTgt spid="6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2" grpId="0" animBg="1"/>
      <p:bldP spid="6153" grpId="0" animBg="1"/>
      <p:bldP spid="6156" grpId="0"/>
      <p:bldP spid="6160" grpId="0" animBg="1"/>
      <p:bldP spid="6196" grpId="0" animBg="1"/>
      <p:bldP spid="6198" grpId="0" animBg="1"/>
      <p:bldP spid="6199" grpId="0" animBg="1"/>
      <p:bldP spid="6200" grpId="0" animBg="1"/>
      <p:bldP spid="6201" grpId="0" animBg="1"/>
      <p:bldP spid="6202" grpId="0" animBg="1"/>
      <p:bldP spid="6203" grpId="0"/>
      <p:bldP spid="6204" grpId="0" animBg="1"/>
      <p:bldP spid="6205" grpId="0"/>
      <p:bldP spid="6206" grpId="0" animBg="1"/>
      <p:bldP spid="6207" grpId="0" animBg="1"/>
      <p:bldP spid="6209" grpId="0" animBg="1"/>
      <p:bldP spid="6211" grpId="0" animBg="1"/>
      <p:bldP spid="6222" grpId="0" animBg="1"/>
      <p:bldP spid="6223" grpId="0"/>
      <p:bldP spid="6224" grpId="0"/>
      <p:bldP spid="6226" grpId="0" animBg="1"/>
      <p:bldP spid="6229" grpId="0" animBg="1"/>
      <p:bldP spid="6230" grpId="0"/>
      <p:bldP spid="6232" grpId="0" animBg="1"/>
      <p:bldP spid="6233" grpId="0"/>
      <p:bldP spid="6234" grpId="0" animBg="1"/>
      <p:bldP spid="6235" grpId="0"/>
      <p:bldP spid="6236" grpId="0" animBg="1"/>
      <p:bldP spid="62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304800" y="1295400"/>
            <a:ext cx="1447800" cy="1752600"/>
            <a:chOff x="240" y="0"/>
            <a:chExt cx="912" cy="1104"/>
          </a:xfrm>
        </p:grpSpPr>
        <p:sp>
          <p:nvSpPr>
            <p:cNvPr id="42058" name="Rectangle 4"/>
            <p:cNvSpPr>
              <a:spLocks noChangeArrowheads="1"/>
            </p:cNvSpPr>
            <p:nvPr/>
          </p:nvSpPr>
          <p:spPr bwMode="auto">
            <a:xfrm>
              <a:off x="240" y="240"/>
              <a:ext cx="912" cy="864"/>
            </a:xfrm>
            <a:prstGeom prst="rect">
              <a:avLst/>
            </a:prstGeom>
            <a:solidFill>
              <a:srgbClr val="CC6600"/>
            </a:solidFill>
            <a:ln w="9525">
              <a:solidFill>
                <a:schemeClr val="tx1"/>
              </a:solidFill>
              <a:miter lim="800000"/>
              <a:headEnd/>
              <a:tailEnd/>
            </a:ln>
          </p:spPr>
          <p:txBody>
            <a:bodyPr wrap="none" anchor="ctr"/>
            <a:lstStyle/>
            <a:p>
              <a:endParaRPr lang="it-IT">
                <a:latin typeface="Calibri" charset="0"/>
              </a:endParaRPr>
            </a:p>
          </p:txBody>
        </p:sp>
        <p:sp>
          <p:nvSpPr>
            <p:cNvPr id="42059" name="Text Box 6"/>
            <p:cNvSpPr txBox="1">
              <a:spLocks noChangeArrowheads="1"/>
            </p:cNvSpPr>
            <p:nvPr/>
          </p:nvSpPr>
          <p:spPr bwMode="auto">
            <a:xfrm>
              <a:off x="576" y="0"/>
              <a:ext cx="5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fegato</a:t>
              </a:r>
              <a:endParaRPr lang="en-GB" sz="1600"/>
            </a:p>
          </p:txBody>
        </p:sp>
      </p:grpSp>
      <p:sp>
        <p:nvSpPr>
          <p:cNvPr id="10264" name="Line 24"/>
          <p:cNvSpPr>
            <a:spLocks noChangeShapeType="1"/>
          </p:cNvSpPr>
          <p:nvPr/>
        </p:nvSpPr>
        <p:spPr bwMode="auto">
          <a:xfrm flipH="1">
            <a:off x="1828800" y="2286000"/>
            <a:ext cx="12192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3" name="Group 102"/>
          <p:cNvGrpSpPr>
            <a:grpSpLocks/>
          </p:cNvGrpSpPr>
          <p:nvPr/>
        </p:nvGrpSpPr>
        <p:grpSpPr bwMode="auto">
          <a:xfrm>
            <a:off x="2286000" y="4191000"/>
            <a:ext cx="1162050" cy="717550"/>
            <a:chOff x="1440" y="2640"/>
            <a:chExt cx="732" cy="452"/>
          </a:xfrm>
        </p:grpSpPr>
        <p:sp>
          <p:nvSpPr>
            <p:cNvPr id="42053" name="Text Box 22"/>
            <p:cNvSpPr txBox="1">
              <a:spLocks noChangeArrowheads="1"/>
            </p:cNvSpPr>
            <p:nvPr/>
          </p:nvSpPr>
          <p:spPr bwMode="auto">
            <a:xfrm>
              <a:off x="1440" y="2880"/>
              <a:ext cx="7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VLDL/IDL</a:t>
              </a:r>
              <a:endParaRPr lang="en-GB" sz="1600"/>
            </a:p>
          </p:txBody>
        </p:sp>
        <p:sp>
          <p:nvSpPr>
            <p:cNvPr id="42054" name="Oval 19" descr="Plaid"/>
            <p:cNvSpPr>
              <a:spLocks noChangeArrowheads="1"/>
            </p:cNvSpPr>
            <p:nvPr/>
          </p:nvSpPr>
          <p:spPr bwMode="auto">
            <a:xfrm>
              <a:off x="1824" y="2640"/>
              <a:ext cx="192" cy="192"/>
            </a:xfrm>
            <a:prstGeom prst="ellipse">
              <a:avLst/>
            </a:prstGeom>
            <a:pattFill prst="plaid">
              <a:fgClr>
                <a:srgbClr val="FFFF00"/>
              </a:fgClr>
              <a:bgClr>
                <a:srgbClr val="FFFFFF"/>
              </a:bgClr>
            </a:pattFill>
            <a:ln w="9525">
              <a:solidFill>
                <a:schemeClr val="tx1"/>
              </a:solidFill>
              <a:round/>
              <a:headEnd/>
              <a:tailEnd/>
            </a:ln>
          </p:spPr>
          <p:txBody>
            <a:bodyPr wrap="none" anchor="ctr"/>
            <a:lstStyle/>
            <a:p>
              <a:pPr algn="ctr"/>
              <a:endParaRPr lang="it-IT" sz="1600" b="1">
                <a:latin typeface="Calibri" charset="0"/>
              </a:endParaRPr>
            </a:p>
          </p:txBody>
        </p:sp>
        <p:sp>
          <p:nvSpPr>
            <p:cNvPr id="42055" name="Oval 21" descr="Wide upward diagonal"/>
            <p:cNvSpPr>
              <a:spLocks noChangeArrowheads="1"/>
            </p:cNvSpPr>
            <p:nvPr/>
          </p:nvSpPr>
          <p:spPr bwMode="auto">
            <a:xfrm>
              <a:off x="1536" y="2640"/>
              <a:ext cx="240" cy="240"/>
            </a:xfrm>
            <a:prstGeom prst="ellipse">
              <a:avLst/>
            </a:prstGeom>
            <a:pattFill prst="wdUpDiag">
              <a:fgClr>
                <a:srgbClr val="FFFF00"/>
              </a:fgClr>
              <a:bgClr>
                <a:srgbClr val="FFFFFF"/>
              </a:bgClr>
            </a:pattFill>
            <a:ln w="9525">
              <a:solidFill>
                <a:schemeClr val="tx1"/>
              </a:solidFill>
              <a:round/>
              <a:headEnd/>
              <a:tailEnd/>
            </a:ln>
          </p:spPr>
          <p:txBody>
            <a:bodyPr wrap="none" anchor="ctr"/>
            <a:lstStyle/>
            <a:p>
              <a:pPr algn="ctr"/>
              <a:endParaRPr lang="it-IT" sz="1600" b="1">
                <a:latin typeface="Calibri" charset="0"/>
              </a:endParaRPr>
            </a:p>
          </p:txBody>
        </p:sp>
        <p:sp>
          <p:nvSpPr>
            <p:cNvPr id="42056" name="Oval 27"/>
            <p:cNvSpPr>
              <a:spLocks noChangeArrowheads="1"/>
            </p:cNvSpPr>
            <p:nvPr/>
          </p:nvSpPr>
          <p:spPr bwMode="auto">
            <a:xfrm>
              <a:off x="1680" y="2640"/>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57" name="Oval 28"/>
            <p:cNvSpPr>
              <a:spLocks noChangeArrowheads="1"/>
            </p:cNvSpPr>
            <p:nvPr/>
          </p:nvSpPr>
          <p:spPr bwMode="auto">
            <a:xfrm>
              <a:off x="1968" y="273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grpSp>
      <p:sp>
        <p:nvSpPr>
          <p:cNvPr id="10269" name="Text Box 29"/>
          <p:cNvSpPr txBox="1">
            <a:spLocks noChangeArrowheads="1"/>
          </p:cNvSpPr>
          <p:nvPr/>
        </p:nvSpPr>
        <p:spPr bwMode="auto">
          <a:xfrm>
            <a:off x="2514600" y="3505200"/>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CETP*</a:t>
            </a:r>
          </a:p>
          <a:p>
            <a:endParaRPr lang="en-GB" sz="1400" b="1">
              <a:solidFill>
                <a:srgbClr val="FF3300"/>
              </a:solidFill>
            </a:endParaRPr>
          </a:p>
        </p:txBody>
      </p:sp>
      <p:grpSp>
        <p:nvGrpSpPr>
          <p:cNvPr id="4" name="Group 68"/>
          <p:cNvGrpSpPr>
            <a:grpSpLocks/>
          </p:cNvGrpSpPr>
          <p:nvPr/>
        </p:nvGrpSpPr>
        <p:grpSpPr bwMode="auto">
          <a:xfrm>
            <a:off x="1981200" y="5410200"/>
            <a:ext cx="625475" cy="703263"/>
            <a:chOff x="86" y="3384"/>
            <a:chExt cx="394" cy="443"/>
          </a:xfrm>
        </p:grpSpPr>
        <p:sp>
          <p:nvSpPr>
            <p:cNvPr id="42049" name="Oval 47"/>
            <p:cNvSpPr>
              <a:spLocks noChangeArrowheads="1"/>
            </p:cNvSpPr>
            <p:nvPr/>
          </p:nvSpPr>
          <p:spPr bwMode="auto">
            <a:xfrm>
              <a:off x="240" y="3384"/>
              <a:ext cx="240" cy="240"/>
            </a:xfrm>
            <a:prstGeom prst="ellipse">
              <a:avLst/>
            </a:prstGeom>
            <a:solidFill>
              <a:srgbClr val="FFFF00"/>
            </a:solidFill>
            <a:ln w="9525">
              <a:solidFill>
                <a:schemeClr val="tx1"/>
              </a:solidFill>
              <a:round/>
              <a:headEnd/>
              <a:tailEnd/>
            </a:ln>
          </p:spPr>
          <p:txBody>
            <a:bodyPr wrap="none" anchor="ctr"/>
            <a:lstStyle/>
            <a:p>
              <a:pPr algn="ctr"/>
              <a:endParaRPr lang="it-IT" sz="1600" b="1">
                <a:latin typeface="Calibri" charset="0"/>
              </a:endParaRPr>
            </a:p>
          </p:txBody>
        </p:sp>
        <p:sp>
          <p:nvSpPr>
            <p:cNvPr id="42050" name="Text Box 48"/>
            <p:cNvSpPr txBox="1">
              <a:spLocks noChangeArrowheads="1"/>
            </p:cNvSpPr>
            <p:nvPr/>
          </p:nvSpPr>
          <p:spPr bwMode="auto">
            <a:xfrm>
              <a:off x="86" y="3615"/>
              <a:ext cx="3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Times New Roman" charset="0"/>
                </a:rPr>
                <a:t>LDL</a:t>
              </a:r>
              <a:endParaRPr lang="en-GB" sz="1600">
                <a:latin typeface="Times New Roman" charset="0"/>
              </a:endParaRPr>
            </a:p>
          </p:txBody>
        </p:sp>
        <p:sp>
          <p:nvSpPr>
            <p:cNvPr id="42051" name="Oval 49"/>
            <p:cNvSpPr>
              <a:spLocks noChangeArrowheads="1"/>
            </p:cNvSpPr>
            <p:nvPr/>
          </p:nvSpPr>
          <p:spPr bwMode="auto">
            <a:xfrm>
              <a:off x="288" y="3384"/>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52" name="Oval 50"/>
            <p:cNvSpPr>
              <a:spLocks noChangeArrowheads="1"/>
            </p:cNvSpPr>
            <p:nvPr/>
          </p:nvSpPr>
          <p:spPr bwMode="auto">
            <a:xfrm>
              <a:off x="384" y="343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grpSp>
      <p:grpSp>
        <p:nvGrpSpPr>
          <p:cNvPr id="5" name="Group 99"/>
          <p:cNvGrpSpPr>
            <a:grpSpLocks/>
          </p:cNvGrpSpPr>
          <p:nvPr/>
        </p:nvGrpSpPr>
        <p:grpSpPr bwMode="auto">
          <a:xfrm>
            <a:off x="4114800" y="384175"/>
            <a:ext cx="4678363" cy="2054225"/>
            <a:chOff x="2592" y="242"/>
            <a:chExt cx="2947" cy="1294"/>
          </a:xfrm>
        </p:grpSpPr>
        <p:sp>
          <p:nvSpPr>
            <p:cNvPr id="42030" name="Text Box 43"/>
            <p:cNvSpPr txBox="1">
              <a:spLocks noChangeArrowheads="1"/>
            </p:cNvSpPr>
            <p:nvPr/>
          </p:nvSpPr>
          <p:spPr bwMode="auto">
            <a:xfrm>
              <a:off x="2928" y="384"/>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APO-A</a:t>
              </a:r>
              <a:endParaRPr lang="en-GB" sz="1400"/>
            </a:p>
          </p:txBody>
        </p:sp>
        <p:grpSp>
          <p:nvGrpSpPr>
            <p:cNvPr id="42031" name="Group 65"/>
            <p:cNvGrpSpPr>
              <a:grpSpLocks/>
            </p:cNvGrpSpPr>
            <p:nvPr/>
          </p:nvGrpSpPr>
          <p:grpSpPr bwMode="auto">
            <a:xfrm>
              <a:off x="3072" y="242"/>
              <a:ext cx="2467" cy="1294"/>
              <a:chOff x="3072" y="242"/>
              <a:chExt cx="2467" cy="1294"/>
            </a:xfrm>
          </p:grpSpPr>
          <p:sp>
            <p:nvSpPr>
              <p:cNvPr id="42033" name="Oval 30"/>
              <p:cNvSpPr>
                <a:spLocks noChangeArrowheads="1"/>
              </p:cNvSpPr>
              <p:nvPr/>
            </p:nvSpPr>
            <p:spPr bwMode="auto">
              <a:xfrm>
                <a:off x="3072" y="672"/>
                <a:ext cx="960" cy="864"/>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2034" name="Oval 31"/>
              <p:cNvSpPr>
                <a:spLocks noChangeArrowheads="1"/>
              </p:cNvSpPr>
              <p:nvPr/>
            </p:nvSpPr>
            <p:spPr bwMode="auto">
              <a:xfrm>
                <a:off x="3984" y="105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5" name="Oval 32"/>
              <p:cNvSpPr>
                <a:spLocks noChangeArrowheads="1"/>
              </p:cNvSpPr>
              <p:nvPr/>
            </p:nvSpPr>
            <p:spPr bwMode="auto">
              <a:xfrm>
                <a:off x="3888" y="91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6" name="Oval 33"/>
              <p:cNvSpPr>
                <a:spLocks noChangeArrowheads="1"/>
              </p:cNvSpPr>
              <p:nvPr/>
            </p:nvSpPr>
            <p:spPr bwMode="auto">
              <a:xfrm>
                <a:off x="3792" y="768"/>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7" name="Oval 34"/>
              <p:cNvSpPr>
                <a:spLocks noChangeArrowheads="1"/>
              </p:cNvSpPr>
              <p:nvPr/>
            </p:nvSpPr>
            <p:spPr bwMode="auto">
              <a:xfrm>
                <a:off x="3648" y="672"/>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8" name="Oval 35"/>
              <p:cNvSpPr>
                <a:spLocks noChangeArrowheads="1"/>
              </p:cNvSpPr>
              <p:nvPr/>
            </p:nvSpPr>
            <p:spPr bwMode="auto">
              <a:xfrm>
                <a:off x="3552" y="1104"/>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39" name="Oval 36"/>
              <p:cNvSpPr>
                <a:spLocks noChangeArrowheads="1"/>
              </p:cNvSpPr>
              <p:nvPr/>
            </p:nvSpPr>
            <p:spPr bwMode="auto">
              <a:xfrm>
                <a:off x="3552" y="1248"/>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40" name="Oval 37"/>
              <p:cNvSpPr>
                <a:spLocks noChangeArrowheads="1"/>
              </p:cNvSpPr>
              <p:nvPr/>
            </p:nvSpPr>
            <p:spPr bwMode="auto">
              <a:xfrm>
                <a:off x="3360" y="1056"/>
                <a:ext cx="96" cy="48"/>
              </a:xfrm>
              <a:prstGeom prst="ellipse">
                <a:avLst/>
              </a:prstGeom>
              <a:solidFill>
                <a:srgbClr val="333300"/>
              </a:solidFill>
              <a:ln w="9525">
                <a:solidFill>
                  <a:schemeClr val="tx1"/>
                </a:solidFill>
                <a:round/>
                <a:headEnd/>
                <a:tailEnd/>
              </a:ln>
            </p:spPr>
            <p:txBody>
              <a:bodyPr wrap="none" anchor="ctr"/>
              <a:lstStyle/>
              <a:p>
                <a:endParaRPr lang="it-IT">
                  <a:latin typeface="Calibri" charset="0"/>
                </a:endParaRPr>
              </a:p>
            </p:txBody>
          </p:sp>
          <p:sp>
            <p:nvSpPr>
              <p:cNvPr id="42041" name="Line 38"/>
              <p:cNvSpPr>
                <a:spLocks noChangeShapeType="1"/>
              </p:cNvSpPr>
              <p:nvPr/>
            </p:nvSpPr>
            <p:spPr bwMode="auto">
              <a:xfrm>
                <a:off x="3408" y="96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2" name="Line 39"/>
              <p:cNvSpPr>
                <a:spLocks noChangeShapeType="1"/>
              </p:cNvSpPr>
              <p:nvPr/>
            </p:nvSpPr>
            <p:spPr bwMode="auto">
              <a:xfrm>
                <a:off x="3648" y="100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3" name="Line 40"/>
              <p:cNvSpPr>
                <a:spLocks noChangeShapeType="1"/>
              </p:cNvSpPr>
              <p:nvPr/>
            </p:nvSpPr>
            <p:spPr bwMode="auto">
              <a:xfrm>
                <a:off x="3648" y="11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044" name="Oval 41"/>
              <p:cNvSpPr>
                <a:spLocks noChangeArrowheads="1"/>
              </p:cNvSpPr>
              <p:nvPr/>
            </p:nvSpPr>
            <p:spPr bwMode="auto">
              <a:xfrm>
                <a:off x="3456" y="480"/>
                <a:ext cx="192" cy="336"/>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2045" name="Rectangle 42"/>
              <p:cNvSpPr>
                <a:spLocks noChangeArrowheads="1"/>
              </p:cNvSpPr>
              <p:nvPr/>
            </p:nvSpPr>
            <p:spPr bwMode="auto">
              <a:xfrm>
                <a:off x="3312" y="528"/>
                <a:ext cx="144" cy="288"/>
              </a:xfrm>
              <a:prstGeom prst="rect">
                <a:avLst/>
              </a:prstGeom>
              <a:solidFill>
                <a:srgbClr val="0033CC"/>
              </a:solidFill>
              <a:ln w="9525">
                <a:solidFill>
                  <a:schemeClr val="tx1"/>
                </a:solidFill>
                <a:miter lim="800000"/>
                <a:headEnd/>
                <a:tailEnd/>
              </a:ln>
            </p:spPr>
            <p:txBody>
              <a:bodyPr wrap="none" anchor="ctr"/>
              <a:lstStyle/>
              <a:p>
                <a:endParaRPr lang="it-IT">
                  <a:latin typeface="Calibri" charset="0"/>
                </a:endParaRPr>
              </a:p>
            </p:txBody>
          </p:sp>
          <p:sp>
            <p:nvSpPr>
              <p:cNvPr id="42046" name="Text Box 44"/>
              <p:cNvSpPr txBox="1">
                <a:spLocks noChangeArrowheads="1"/>
              </p:cNvSpPr>
              <p:nvPr/>
            </p:nvSpPr>
            <p:spPr bwMode="auto">
              <a:xfrm>
                <a:off x="3504" y="242"/>
                <a:ext cx="203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LCAT</a:t>
                </a:r>
              </a:p>
              <a:p>
                <a:r>
                  <a:rPr lang="it-IT" sz="1400"/>
                  <a:t>Lecitina Colesterolo Acil Transferasi</a:t>
                </a:r>
                <a:endParaRPr lang="en-GB" sz="1400"/>
              </a:p>
            </p:txBody>
          </p:sp>
          <p:sp>
            <p:nvSpPr>
              <p:cNvPr id="42047" name="AutoShape 45"/>
              <p:cNvSpPr>
                <a:spLocks noChangeArrowheads="1"/>
              </p:cNvSpPr>
              <p:nvPr/>
            </p:nvSpPr>
            <p:spPr bwMode="auto">
              <a:xfrm rot="3774668">
                <a:off x="3480" y="696"/>
                <a:ext cx="144" cy="384"/>
              </a:xfrm>
              <a:prstGeom prst="curvedRightArrow">
                <a:avLst>
                  <a:gd name="adj1" fmla="val 40000"/>
                  <a:gd name="adj2" fmla="val 106667"/>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42048" name="Text Box 46"/>
              <p:cNvSpPr txBox="1">
                <a:spLocks noChangeArrowheads="1"/>
              </p:cNvSpPr>
              <p:nvPr/>
            </p:nvSpPr>
            <p:spPr bwMode="auto">
              <a:xfrm>
                <a:off x="3984" y="1152"/>
                <a:ext cx="5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a:latin typeface="Times New Roman" charset="0"/>
                  </a:rPr>
                  <a:t>HDL</a:t>
                </a:r>
                <a:endParaRPr lang="en-GB" sz="2400">
                  <a:latin typeface="Times New Roman" charset="0"/>
                </a:endParaRPr>
              </a:p>
            </p:txBody>
          </p:sp>
        </p:grpSp>
        <p:sp>
          <p:nvSpPr>
            <p:cNvPr id="42032" name="Oval 62"/>
            <p:cNvSpPr>
              <a:spLocks noChangeArrowheads="1"/>
            </p:cNvSpPr>
            <p:nvPr/>
          </p:nvSpPr>
          <p:spPr bwMode="auto">
            <a:xfrm>
              <a:off x="2592" y="816"/>
              <a:ext cx="528" cy="336"/>
            </a:xfrm>
            <a:prstGeom prst="ellipse">
              <a:avLst/>
            </a:prstGeom>
            <a:solidFill>
              <a:schemeClr val="accent1"/>
            </a:solidFill>
            <a:ln w="9525">
              <a:solidFill>
                <a:schemeClr val="tx1"/>
              </a:solidFill>
              <a:round/>
              <a:headEnd/>
              <a:tailEnd/>
            </a:ln>
          </p:spPr>
          <p:txBody>
            <a:bodyPr wrap="none" anchor="ctr"/>
            <a:lstStyle/>
            <a:p>
              <a:pPr algn="ctr"/>
              <a:r>
                <a:rPr lang="it-IT">
                  <a:latin typeface="Calibri" charset="0"/>
                </a:rPr>
                <a:t>CETP</a:t>
              </a:r>
            </a:p>
          </p:txBody>
        </p:sp>
      </p:grpSp>
      <p:grpSp>
        <p:nvGrpSpPr>
          <p:cNvPr id="7" name="Group 100"/>
          <p:cNvGrpSpPr>
            <a:grpSpLocks/>
          </p:cNvGrpSpPr>
          <p:nvPr/>
        </p:nvGrpSpPr>
        <p:grpSpPr bwMode="auto">
          <a:xfrm>
            <a:off x="3124200" y="2286000"/>
            <a:ext cx="1703388" cy="1031875"/>
            <a:chOff x="1968" y="1440"/>
            <a:chExt cx="1073" cy="650"/>
          </a:xfrm>
        </p:grpSpPr>
        <p:sp>
          <p:nvSpPr>
            <p:cNvPr id="42017" name="Text Box 58"/>
            <p:cNvSpPr txBox="1">
              <a:spLocks noChangeArrowheads="1"/>
            </p:cNvSpPr>
            <p:nvPr/>
          </p:nvSpPr>
          <p:spPr bwMode="auto">
            <a:xfrm>
              <a:off x="2544" y="1488"/>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grpSp>
          <p:nvGrpSpPr>
            <p:cNvPr id="42018" name="Group 66"/>
            <p:cNvGrpSpPr>
              <a:grpSpLocks/>
            </p:cNvGrpSpPr>
            <p:nvPr/>
          </p:nvGrpSpPr>
          <p:grpSpPr bwMode="auto">
            <a:xfrm>
              <a:off x="1968" y="1440"/>
              <a:ext cx="644" cy="480"/>
              <a:chOff x="1968" y="1632"/>
              <a:chExt cx="644" cy="480"/>
            </a:xfrm>
          </p:grpSpPr>
          <p:sp>
            <p:nvSpPr>
              <p:cNvPr id="42020" name="Text Box 18"/>
              <p:cNvSpPr txBox="1">
                <a:spLocks noChangeArrowheads="1"/>
              </p:cNvSpPr>
              <p:nvPr/>
            </p:nvSpPr>
            <p:spPr bwMode="auto">
              <a:xfrm>
                <a:off x="2496" y="192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GB" sz="1400" b="1"/>
              </a:p>
            </p:txBody>
          </p:sp>
          <p:sp>
            <p:nvSpPr>
              <p:cNvPr id="42021" name="Oval 52"/>
              <p:cNvSpPr>
                <a:spLocks noChangeArrowheads="1"/>
              </p:cNvSpPr>
              <p:nvPr/>
            </p:nvSpPr>
            <p:spPr bwMode="auto">
              <a:xfrm>
                <a:off x="2064" y="1632"/>
                <a:ext cx="432" cy="384"/>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2022" name="Oval 53"/>
              <p:cNvSpPr>
                <a:spLocks noChangeArrowheads="1"/>
              </p:cNvSpPr>
              <p:nvPr/>
            </p:nvSpPr>
            <p:spPr bwMode="auto">
              <a:xfrm>
                <a:off x="2304" y="1824"/>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3" name="Oval 54"/>
              <p:cNvSpPr>
                <a:spLocks noChangeArrowheads="1"/>
              </p:cNvSpPr>
              <p:nvPr/>
            </p:nvSpPr>
            <p:spPr bwMode="auto">
              <a:xfrm>
                <a:off x="2160" y="1824"/>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4" name="Oval 55"/>
              <p:cNvSpPr>
                <a:spLocks noChangeArrowheads="1"/>
              </p:cNvSpPr>
              <p:nvPr/>
            </p:nvSpPr>
            <p:spPr bwMode="auto">
              <a:xfrm>
                <a:off x="2256" y="1680"/>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5" name="Oval 56"/>
              <p:cNvSpPr>
                <a:spLocks noChangeArrowheads="1"/>
              </p:cNvSpPr>
              <p:nvPr/>
            </p:nvSpPr>
            <p:spPr bwMode="auto">
              <a:xfrm>
                <a:off x="2160" y="1632"/>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26" name="Oval 57"/>
              <p:cNvSpPr>
                <a:spLocks noChangeArrowheads="1"/>
              </p:cNvSpPr>
              <p:nvPr/>
            </p:nvSpPr>
            <p:spPr bwMode="auto">
              <a:xfrm>
                <a:off x="2448" y="1728"/>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42027" name="Oval 59"/>
              <p:cNvSpPr>
                <a:spLocks noChangeArrowheads="1"/>
              </p:cNvSpPr>
              <p:nvPr/>
            </p:nvSpPr>
            <p:spPr bwMode="auto">
              <a:xfrm>
                <a:off x="1968" y="1712"/>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28" name="Oval 60"/>
              <p:cNvSpPr>
                <a:spLocks noChangeArrowheads="1"/>
              </p:cNvSpPr>
              <p:nvPr/>
            </p:nvSpPr>
            <p:spPr bwMode="auto">
              <a:xfrm>
                <a:off x="2016" y="1824"/>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29" name="Oval 61"/>
              <p:cNvSpPr>
                <a:spLocks noChangeArrowheads="1"/>
              </p:cNvSpPr>
              <p:nvPr/>
            </p:nvSpPr>
            <p:spPr bwMode="auto">
              <a:xfrm>
                <a:off x="2112" y="1920"/>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grpSp>
        <p:sp>
          <p:nvSpPr>
            <p:cNvPr id="42019" name="Text Box 71"/>
            <p:cNvSpPr txBox="1">
              <a:spLocks noChangeArrowheads="1"/>
            </p:cNvSpPr>
            <p:nvPr/>
          </p:nvSpPr>
          <p:spPr bwMode="auto">
            <a:xfrm>
              <a:off x="2016" y="1872"/>
              <a:ext cx="542" cy="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latin typeface="Symbol" charset="0"/>
                </a:rPr>
                <a:t>a</a:t>
              </a:r>
              <a:r>
                <a:rPr lang="it-IT" sz="1600" b="1"/>
                <a:t>-HDL</a:t>
              </a:r>
              <a:endParaRPr lang="en-GB" sz="1600" b="1"/>
            </a:p>
          </p:txBody>
        </p:sp>
      </p:grpSp>
      <p:grpSp>
        <p:nvGrpSpPr>
          <p:cNvPr id="9" name="Group 82"/>
          <p:cNvGrpSpPr>
            <a:grpSpLocks/>
          </p:cNvGrpSpPr>
          <p:nvPr/>
        </p:nvGrpSpPr>
        <p:grpSpPr bwMode="auto">
          <a:xfrm>
            <a:off x="5486400" y="3886200"/>
            <a:ext cx="2465388" cy="914400"/>
            <a:chOff x="3456" y="2448"/>
            <a:chExt cx="1553" cy="576"/>
          </a:xfrm>
        </p:grpSpPr>
        <p:sp>
          <p:nvSpPr>
            <p:cNvPr id="42007" name="Text Box 70"/>
            <p:cNvSpPr txBox="1">
              <a:spLocks noChangeArrowheads="1"/>
            </p:cNvSpPr>
            <p:nvPr/>
          </p:nvSpPr>
          <p:spPr bwMode="auto">
            <a:xfrm>
              <a:off x="3792" y="2448"/>
              <a:ext cx="811" cy="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pre-</a:t>
              </a:r>
              <a:r>
                <a:rPr lang="it-IT" sz="1600" b="1">
                  <a:latin typeface="Symbol" charset="0"/>
                </a:rPr>
                <a:t>b</a:t>
              </a:r>
              <a:r>
                <a:rPr lang="it-IT" sz="1600" b="1"/>
                <a:t>-HDL</a:t>
              </a:r>
            </a:p>
          </p:txBody>
        </p:sp>
        <p:grpSp>
          <p:nvGrpSpPr>
            <p:cNvPr id="42008" name="Group 73"/>
            <p:cNvGrpSpPr>
              <a:grpSpLocks/>
            </p:cNvGrpSpPr>
            <p:nvPr/>
          </p:nvGrpSpPr>
          <p:grpSpPr bwMode="auto">
            <a:xfrm>
              <a:off x="3456" y="2640"/>
              <a:ext cx="1553" cy="384"/>
              <a:chOff x="1012" y="2333"/>
              <a:chExt cx="1553" cy="384"/>
            </a:xfrm>
          </p:grpSpPr>
          <p:sp>
            <p:nvSpPr>
              <p:cNvPr id="42009" name="Oval 74"/>
              <p:cNvSpPr>
                <a:spLocks noChangeArrowheads="1"/>
              </p:cNvSpPr>
              <p:nvPr/>
            </p:nvSpPr>
            <p:spPr bwMode="auto">
              <a:xfrm>
                <a:off x="1588" y="2429"/>
                <a:ext cx="384" cy="24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2010" name="Oval 75"/>
              <p:cNvSpPr>
                <a:spLocks noChangeArrowheads="1"/>
              </p:cNvSpPr>
              <p:nvPr/>
            </p:nvSpPr>
            <p:spPr bwMode="auto">
              <a:xfrm>
                <a:off x="1972" y="2525"/>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42011" name="Oval 76"/>
              <p:cNvSpPr>
                <a:spLocks noChangeArrowheads="1"/>
              </p:cNvSpPr>
              <p:nvPr/>
            </p:nvSpPr>
            <p:spPr bwMode="auto">
              <a:xfrm>
                <a:off x="1492" y="2525"/>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2" name="Text Box 77"/>
              <p:cNvSpPr txBox="1">
                <a:spLocks noChangeArrowheads="1"/>
              </p:cNvSpPr>
              <p:nvPr/>
            </p:nvSpPr>
            <p:spPr bwMode="auto">
              <a:xfrm>
                <a:off x="1012" y="2493"/>
                <a:ext cx="4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APO-E</a:t>
                </a:r>
                <a:endParaRPr lang="en-GB" sz="1400" b="1"/>
              </a:p>
            </p:txBody>
          </p:sp>
          <p:sp>
            <p:nvSpPr>
              <p:cNvPr id="42013" name="Text Box 78"/>
              <p:cNvSpPr txBox="1">
                <a:spLocks noChangeArrowheads="1"/>
              </p:cNvSpPr>
              <p:nvPr/>
            </p:nvSpPr>
            <p:spPr bwMode="auto">
              <a:xfrm>
                <a:off x="2068" y="2477"/>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APO-A</a:t>
                </a:r>
                <a:endParaRPr lang="en-GB" sz="1400" b="1"/>
              </a:p>
            </p:txBody>
          </p:sp>
          <p:sp>
            <p:nvSpPr>
              <p:cNvPr id="42014" name="Oval 79"/>
              <p:cNvSpPr>
                <a:spLocks noChangeArrowheads="1"/>
              </p:cNvSpPr>
              <p:nvPr/>
            </p:nvSpPr>
            <p:spPr bwMode="auto">
              <a:xfrm>
                <a:off x="1588" y="2621"/>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5" name="Oval 80"/>
              <p:cNvSpPr>
                <a:spLocks noChangeArrowheads="1"/>
              </p:cNvSpPr>
              <p:nvPr/>
            </p:nvSpPr>
            <p:spPr bwMode="auto">
              <a:xfrm>
                <a:off x="1588" y="2381"/>
                <a:ext cx="96" cy="96"/>
              </a:xfrm>
              <a:prstGeom prst="ellipse">
                <a:avLst/>
              </a:prstGeom>
              <a:solidFill>
                <a:srgbClr val="336600"/>
              </a:solidFill>
              <a:ln w="9525">
                <a:solidFill>
                  <a:schemeClr val="tx1"/>
                </a:solidFill>
                <a:round/>
                <a:headEnd/>
                <a:tailEnd/>
              </a:ln>
            </p:spPr>
            <p:txBody>
              <a:bodyPr wrap="none" anchor="ctr"/>
              <a:lstStyle/>
              <a:p>
                <a:endParaRPr lang="it-IT">
                  <a:latin typeface="Calibri" charset="0"/>
                </a:endParaRPr>
              </a:p>
            </p:txBody>
          </p:sp>
          <p:sp>
            <p:nvSpPr>
              <p:cNvPr id="42016" name="Oval 81"/>
              <p:cNvSpPr>
                <a:spLocks noChangeArrowheads="1"/>
              </p:cNvSpPr>
              <p:nvPr/>
            </p:nvSpPr>
            <p:spPr bwMode="auto">
              <a:xfrm>
                <a:off x="1780" y="2333"/>
                <a:ext cx="96" cy="96"/>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grpSp>
      </p:grpSp>
      <p:sp>
        <p:nvSpPr>
          <p:cNvPr id="10326" name="Line 86"/>
          <p:cNvSpPr>
            <a:spLocks noChangeShapeType="1"/>
          </p:cNvSpPr>
          <p:nvPr/>
        </p:nvSpPr>
        <p:spPr bwMode="auto">
          <a:xfrm flipH="1">
            <a:off x="2895600" y="3505200"/>
            <a:ext cx="3810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27" name="Line 87"/>
          <p:cNvSpPr>
            <a:spLocks noChangeShapeType="1"/>
          </p:cNvSpPr>
          <p:nvPr/>
        </p:nvSpPr>
        <p:spPr bwMode="auto">
          <a:xfrm flipH="1">
            <a:off x="2514600" y="4953000"/>
            <a:ext cx="1524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32" name="Text Box 92"/>
          <p:cNvSpPr txBox="1">
            <a:spLocks noChangeArrowheads="1"/>
          </p:cNvSpPr>
          <p:nvPr/>
        </p:nvSpPr>
        <p:spPr bwMode="auto">
          <a:xfrm>
            <a:off x="4876800" y="3124200"/>
            <a:ext cx="59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solidFill>
                  <a:srgbClr val="FF3300"/>
                </a:solidFill>
              </a:rPr>
              <a:t>PLTP</a:t>
            </a:r>
          </a:p>
        </p:txBody>
      </p:sp>
      <p:grpSp>
        <p:nvGrpSpPr>
          <p:cNvPr id="11" name="Group 103"/>
          <p:cNvGrpSpPr>
            <a:grpSpLocks/>
          </p:cNvGrpSpPr>
          <p:nvPr/>
        </p:nvGrpSpPr>
        <p:grpSpPr bwMode="auto">
          <a:xfrm>
            <a:off x="4572000" y="4800600"/>
            <a:ext cx="3581400" cy="1752600"/>
            <a:chOff x="2880" y="3024"/>
            <a:chExt cx="2256" cy="1104"/>
          </a:xfrm>
        </p:grpSpPr>
        <p:sp>
          <p:nvSpPr>
            <p:cNvPr id="42002" name="Rectangle 84"/>
            <p:cNvSpPr>
              <a:spLocks noChangeArrowheads="1"/>
            </p:cNvSpPr>
            <p:nvPr/>
          </p:nvSpPr>
          <p:spPr bwMode="auto">
            <a:xfrm>
              <a:off x="4176" y="3312"/>
              <a:ext cx="960" cy="816"/>
            </a:xfrm>
            <a:prstGeom prst="rect">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42003" name="Text Box 85"/>
            <p:cNvSpPr txBox="1">
              <a:spLocks noChangeArrowheads="1"/>
            </p:cNvSpPr>
            <p:nvPr/>
          </p:nvSpPr>
          <p:spPr bwMode="auto">
            <a:xfrm>
              <a:off x="2880" y="3888"/>
              <a:ext cx="11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Tessuti periferici</a:t>
              </a:r>
            </a:p>
          </p:txBody>
        </p:sp>
        <p:sp>
          <p:nvSpPr>
            <p:cNvPr id="42004" name="Line 93"/>
            <p:cNvSpPr>
              <a:spLocks noChangeShapeType="1"/>
            </p:cNvSpPr>
            <p:nvPr/>
          </p:nvSpPr>
          <p:spPr bwMode="auto">
            <a:xfrm flipH="1" flipV="1">
              <a:off x="4368" y="3024"/>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5" name="Oval 94"/>
            <p:cNvSpPr>
              <a:spLocks noChangeArrowheads="1"/>
            </p:cNvSpPr>
            <p:nvPr/>
          </p:nvSpPr>
          <p:spPr bwMode="auto">
            <a:xfrm>
              <a:off x="4128" y="3408"/>
              <a:ext cx="96" cy="144"/>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2006" name="AutoShape 95"/>
            <p:cNvSpPr>
              <a:spLocks noChangeArrowheads="1"/>
            </p:cNvSpPr>
            <p:nvPr/>
          </p:nvSpPr>
          <p:spPr bwMode="auto">
            <a:xfrm rot="10562081">
              <a:off x="3984" y="3024"/>
              <a:ext cx="139" cy="517"/>
            </a:xfrm>
            <a:prstGeom prst="curvedLeftArrow">
              <a:avLst>
                <a:gd name="adj1" fmla="val 105005"/>
                <a:gd name="adj2" fmla="val 179393"/>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grpSp>
      <p:sp>
        <p:nvSpPr>
          <p:cNvPr id="10336" name="Oval 96"/>
          <p:cNvSpPr>
            <a:spLocks noChangeArrowheads="1"/>
          </p:cNvSpPr>
          <p:nvPr/>
        </p:nvSpPr>
        <p:spPr bwMode="auto">
          <a:xfrm>
            <a:off x="6553200" y="4495800"/>
            <a:ext cx="152400" cy="22860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10337" name="Line 97"/>
          <p:cNvSpPr>
            <a:spLocks noChangeShapeType="1"/>
          </p:cNvSpPr>
          <p:nvPr/>
        </p:nvSpPr>
        <p:spPr bwMode="auto">
          <a:xfrm flipH="1" flipV="1">
            <a:off x="4419600" y="3200400"/>
            <a:ext cx="14478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38" name="Line 98"/>
          <p:cNvSpPr>
            <a:spLocks noChangeShapeType="1"/>
          </p:cNvSpPr>
          <p:nvPr/>
        </p:nvSpPr>
        <p:spPr bwMode="auto">
          <a:xfrm flipV="1">
            <a:off x="1905000" y="1600200"/>
            <a:ext cx="2133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341" name="Text Box 101"/>
          <p:cNvSpPr txBox="1">
            <a:spLocks noChangeArrowheads="1"/>
          </p:cNvSpPr>
          <p:nvPr/>
        </p:nvSpPr>
        <p:spPr bwMode="auto">
          <a:xfrm>
            <a:off x="441325" y="6289675"/>
            <a:ext cx="3402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solidFill>
                  <a:srgbClr val="FF3300"/>
                </a:solidFill>
              </a:rPr>
              <a:t>*</a:t>
            </a:r>
            <a:r>
              <a:rPr lang="it-IT"/>
              <a:t> </a:t>
            </a:r>
            <a:r>
              <a:rPr lang="it-IT" sz="1400" b="1">
                <a:solidFill>
                  <a:srgbClr val="FF3300"/>
                </a:solidFill>
              </a:rPr>
              <a:t>Colesteryl Esther Transfer Protein</a:t>
            </a:r>
          </a:p>
        </p:txBody>
      </p:sp>
    </p:spTree>
    <p:extLst>
      <p:ext uri="{BB962C8B-B14F-4D97-AF65-F5344CB8AC3E}">
        <p14:creationId xmlns:p14="http://schemas.microsoft.com/office/powerpoint/2010/main" val="592196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38"/>
                                        </p:tgtEl>
                                        <p:attrNameLst>
                                          <p:attrName>style.visibility</p:attrName>
                                        </p:attrNameLst>
                                      </p:cBhvr>
                                      <p:to>
                                        <p:strVal val="visible"/>
                                      </p:to>
                                    </p:set>
                                    <p:animEffect transition="in" filter="box(in)">
                                      <p:cBhvr>
                                        <p:cTn id="12" dur="500"/>
                                        <p:tgtEl>
                                          <p:spTgt spid="103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4"/>
                                        </p:tgtEl>
                                        <p:attrNameLst>
                                          <p:attrName>style.visibility</p:attrName>
                                        </p:attrNameLst>
                                      </p:cBhvr>
                                      <p:to>
                                        <p:strVal val="visible"/>
                                      </p:to>
                                    </p:set>
                                    <p:animEffect transition="in" filter="box(in)">
                                      <p:cBhvr>
                                        <p:cTn id="27" dur="500"/>
                                        <p:tgtEl>
                                          <p:spTgt spid="10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326"/>
                                        </p:tgtEl>
                                        <p:attrNameLst>
                                          <p:attrName>style.visibility</p:attrName>
                                        </p:attrNameLst>
                                      </p:cBhvr>
                                      <p:to>
                                        <p:strVal val="visible"/>
                                      </p:to>
                                    </p:set>
                                    <p:animEffect transition="in" filter="box(in)">
                                      <p:cBhvr>
                                        <p:cTn id="32" dur="500"/>
                                        <p:tgtEl>
                                          <p:spTgt spid="10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327"/>
                                        </p:tgtEl>
                                        <p:attrNameLst>
                                          <p:attrName>style.visibility</p:attrName>
                                        </p:attrNameLst>
                                      </p:cBhvr>
                                      <p:to>
                                        <p:strVal val="visible"/>
                                      </p:to>
                                    </p:set>
                                    <p:animEffect transition="in" filter="box(in)">
                                      <p:cBhvr>
                                        <p:cTn id="42" dur="500"/>
                                        <p:tgtEl>
                                          <p:spTgt spid="103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ox(in)">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269"/>
                                        </p:tgtEl>
                                        <p:attrNameLst>
                                          <p:attrName>style.visibility</p:attrName>
                                        </p:attrNameLst>
                                      </p:cBhvr>
                                      <p:to>
                                        <p:strVal val="visible"/>
                                      </p:to>
                                    </p:set>
                                    <p:animEffect transition="in" filter="box(in)">
                                      <p:cBhvr>
                                        <p:cTn id="52" dur="500"/>
                                        <p:tgtEl>
                                          <p:spTgt spid="1026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341"/>
                                        </p:tgtEl>
                                        <p:attrNameLst>
                                          <p:attrName>style.visibility</p:attrName>
                                        </p:attrNameLst>
                                      </p:cBhvr>
                                      <p:to>
                                        <p:strVal val="visible"/>
                                      </p:to>
                                    </p:set>
                                    <p:animEffect transition="in" filter="box(in)">
                                      <p:cBhvr>
                                        <p:cTn id="57" dur="500"/>
                                        <p:tgtEl>
                                          <p:spTgt spid="103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332"/>
                                        </p:tgtEl>
                                        <p:attrNameLst>
                                          <p:attrName>style.visibility</p:attrName>
                                        </p:attrNameLst>
                                      </p:cBhvr>
                                      <p:to>
                                        <p:strVal val="visible"/>
                                      </p:to>
                                    </p:set>
                                    <p:animEffect transition="in" filter="box(in)">
                                      <p:cBhvr>
                                        <p:cTn id="72" dur="500"/>
                                        <p:tgtEl>
                                          <p:spTgt spid="103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0337"/>
                                        </p:tgtEl>
                                        <p:attrNameLst>
                                          <p:attrName>style.visibility</p:attrName>
                                        </p:attrNameLst>
                                      </p:cBhvr>
                                      <p:to>
                                        <p:strVal val="visible"/>
                                      </p:to>
                                    </p:set>
                                    <p:animEffect transition="in" filter="box(in)">
                                      <p:cBhvr>
                                        <p:cTn id="77" dur="500"/>
                                        <p:tgtEl>
                                          <p:spTgt spid="1033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0336"/>
                                        </p:tgtEl>
                                        <p:attrNameLst>
                                          <p:attrName>style.visibility</p:attrName>
                                        </p:attrNameLst>
                                      </p:cBhvr>
                                      <p:to>
                                        <p:strVal val="visible"/>
                                      </p:to>
                                    </p:set>
                                    <p:animEffect transition="in" filter="box(in)">
                                      <p:cBhvr>
                                        <p:cTn id="82" dur="500"/>
                                        <p:tgtEl>
                                          <p:spTgt spid="10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4" grpId="0" animBg="1"/>
      <p:bldP spid="10269" grpId="0" autoUpdateAnimBg="0"/>
      <p:bldP spid="10326" grpId="0" animBg="1"/>
      <p:bldP spid="10327" grpId="0" animBg="1"/>
      <p:bldP spid="10332" grpId="0" autoUpdateAnimBg="0"/>
      <p:bldP spid="10336" grpId="0" animBg="1"/>
      <p:bldP spid="10337" grpId="0" animBg="1"/>
      <p:bldP spid="10338" grpId="0" animBg="1"/>
      <p:bldP spid="103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ature067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33375"/>
            <a:ext cx="648176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323850" y="4149725"/>
            <a:ext cx="83518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1000" b="1"/>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901857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967038" y="4800600"/>
          <a:ext cx="2663825" cy="871538"/>
        </p:xfrm>
        <a:graphic>
          <a:graphicData uri="http://schemas.openxmlformats.org/presentationml/2006/ole">
            <mc:AlternateContent xmlns:mc="http://schemas.openxmlformats.org/markup-compatibility/2006">
              <mc:Choice xmlns:v="urn:schemas-microsoft-com:vml" Requires="v">
                <p:oleObj spid="_x0000_s30723" name="Fotografia Photo Editor" r:id="rId3" imgW="3552381" imgH="1162212" progId="">
                  <p:embed/>
                </p:oleObj>
              </mc:Choice>
              <mc:Fallback>
                <p:oleObj name="Fotografia Photo Editor" r:id="rId3" imgW="3552381" imgH="116221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4800600"/>
                        <a:ext cx="266382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3067050" y="2114550"/>
          <a:ext cx="2665413" cy="871538"/>
        </p:xfrm>
        <a:graphic>
          <a:graphicData uri="http://schemas.openxmlformats.org/presentationml/2006/ole">
            <mc:AlternateContent xmlns:mc="http://schemas.openxmlformats.org/markup-compatibility/2006">
              <mc:Choice xmlns:v="urn:schemas-microsoft-com:vml" Requires="v">
                <p:oleObj spid="_x0000_s30724" name="Fotografia Photo Editor" r:id="rId5" imgW="3552381" imgH="1162212" progId="">
                  <p:embed/>
                </p:oleObj>
              </mc:Choice>
              <mc:Fallback>
                <p:oleObj name="Fotografia Photo Editor" r:id="rId5" imgW="3552381" imgH="116221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114550"/>
                        <a:ext cx="26654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6" name="Line 4"/>
          <p:cNvSpPr>
            <a:spLocks noChangeShapeType="1"/>
          </p:cNvSpPr>
          <p:nvPr/>
        </p:nvSpPr>
        <p:spPr bwMode="auto">
          <a:xfrm>
            <a:off x="1930400" y="1657350"/>
            <a:ext cx="426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7" name="Text Box 5"/>
          <p:cNvSpPr txBox="1">
            <a:spLocks noChangeArrowheads="1"/>
          </p:cNvSpPr>
          <p:nvPr/>
        </p:nvSpPr>
        <p:spPr bwMode="auto">
          <a:xfrm>
            <a:off x="4876800" y="1657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Times New Roman" charset="0"/>
              </a:rPr>
              <a:t>LUME INTESTINO</a:t>
            </a:r>
          </a:p>
        </p:txBody>
      </p:sp>
      <p:sp>
        <p:nvSpPr>
          <p:cNvPr id="44038" name="Text Box 6"/>
          <p:cNvSpPr txBox="1">
            <a:spLocks noChangeArrowheads="1"/>
          </p:cNvSpPr>
          <p:nvPr/>
        </p:nvSpPr>
        <p:spPr bwMode="auto">
          <a:xfrm>
            <a:off x="4572000" y="2914650"/>
            <a:ext cx="3582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latin typeface="Times New Roman" charset="0"/>
              </a:rPr>
              <a:t>ABCG5/ABCG8 </a:t>
            </a:r>
            <a:r>
              <a:rPr lang="it-IT" b="1">
                <a:solidFill>
                  <a:srgbClr val="993300"/>
                </a:solidFill>
                <a:latin typeface="Times New Roman" charset="0"/>
              </a:rPr>
              <a:t>(Sitosterolemia)</a:t>
            </a:r>
          </a:p>
        </p:txBody>
      </p:sp>
      <p:sp>
        <p:nvSpPr>
          <p:cNvPr id="44039" name="Line 7"/>
          <p:cNvSpPr>
            <a:spLocks noChangeShapeType="1"/>
          </p:cNvSpPr>
          <p:nvPr/>
        </p:nvSpPr>
        <p:spPr bwMode="auto">
          <a:xfrm>
            <a:off x="2133600" y="4343400"/>
            <a:ext cx="426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40" name="Text Box 8"/>
          <p:cNvSpPr txBox="1">
            <a:spLocks noChangeArrowheads="1"/>
          </p:cNvSpPr>
          <p:nvPr/>
        </p:nvSpPr>
        <p:spPr bwMode="auto">
          <a:xfrm>
            <a:off x="4572000" y="5657850"/>
            <a:ext cx="3582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latin typeface="Times New Roman" charset="0"/>
              </a:rPr>
              <a:t>ABCG5/ABCG8 </a:t>
            </a:r>
            <a:r>
              <a:rPr lang="it-IT" b="1">
                <a:solidFill>
                  <a:srgbClr val="993300"/>
                </a:solidFill>
                <a:latin typeface="Times New Roman" charset="0"/>
              </a:rPr>
              <a:t>(Sitosterolemia)</a:t>
            </a:r>
          </a:p>
        </p:txBody>
      </p:sp>
      <p:sp>
        <p:nvSpPr>
          <p:cNvPr id="44041" name="Text Box 9"/>
          <p:cNvSpPr txBox="1">
            <a:spLocks noChangeArrowheads="1"/>
          </p:cNvSpPr>
          <p:nvPr/>
        </p:nvSpPr>
        <p:spPr bwMode="auto">
          <a:xfrm>
            <a:off x="4572000" y="4400550"/>
            <a:ext cx="3509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latin typeface="Times New Roman" charset="0"/>
              </a:rPr>
              <a:t>LUME CANALICOLO BILIARE</a:t>
            </a:r>
          </a:p>
        </p:txBody>
      </p:sp>
      <p:sp>
        <p:nvSpPr>
          <p:cNvPr id="44042" name="AutoShape 10"/>
          <p:cNvSpPr>
            <a:spLocks noChangeArrowheads="1"/>
          </p:cNvSpPr>
          <p:nvPr/>
        </p:nvSpPr>
        <p:spPr bwMode="auto">
          <a:xfrm flipH="1" flipV="1">
            <a:off x="3149600" y="1885950"/>
            <a:ext cx="406400" cy="911225"/>
          </a:xfrm>
          <a:prstGeom prst="curvedLeftArrow">
            <a:avLst>
              <a:gd name="adj1" fmla="val 44844"/>
              <a:gd name="adj2" fmla="val 89688"/>
              <a:gd name="adj3" fmla="val 33333"/>
            </a:avLst>
          </a:prstGeom>
          <a:solidFill>
            <a:schemeClr val="accent2"/>
          </a:solidFill>
          <a:ln w="9525">
            <a:solidFill>
              <a:schemeClr val="tx1"/>
            </a:solidFill>
            <a:miter lim="800000"/>
            <a:headEnd/>
            <a:tailEnd/>
          </a:ln>
        </p:spPr>
        <p:txBody>
          <a:bodyPr wrap="none" anchor="ctr"/>
          <a:lstStyle/>
          <a:p>
            <a:endParaRPr lang="it-IT">
              <a:latin typeface="Calibri" charset="0"/>
            </a:endParaRPr>
          </a:p>
        </p:txBody>
      </p:sp>
      <p:sp>
        <p:nvSpPr>
          <p:cNvPr id="44043" name="AutoShape 11"/>
          <p:cNvSpPr>
            <a:spLocks noChangeArrowheads="1"/>
          </p:cNvSpPr>
          <p:nvPr/>
        </p:nvSpPr>
        <p:spPr bwMode="auto">
          <a:xfrm flipH="1" flipV="1">
            <a:off x="3251200" y="4572000"/>
            <a:ext cx="406400" cy="911225"/>
          </a:xfrm>
          <a:prstGeom prst="curvedLeftArrow">
            <a:avLst>
              <a:gd name="adj1" fmla="val 44844"/>
              <a:gd name="adj2" fmla="val 89688"/>
              <a:gd name="adj3" fmla="val 33333"/>
            </a:avLst>
          </a:prstGeom>
          <a:solidFill>
            <a:schemeClr val="accent2"/>
          </a:solidFill>
          <a:ln w="9525">
            <a:solidFill>
              <a:schemeClr val="tx1"/>
            </a:solidFill>
            <a:miter lim="800000"/>
            <a:headEnd/>
            <a:tailEnd/>
          </a:ln>
        </p:spPr>
        <p:txBody>
          <a:bodyPr wrap="none" anchor="ctr"/>
          <a:lstStyle/>
          <a:p>
            <a:endParaRPr lang="it-IT">
              <a:latin typeface="Calibri" charset="0"/>
            </a:endParaRPr>
          </a:p>
        </p:txBody>
      </p:sp>
      <p:sp>
        <p:nvSpPr>
          <p:cNvPr id="44044" name="Oval 12"/>
          <p:cNvSpPr>
            <a:spLocks noChangeArrowheads="1"/>
          </p:cNvSpPr>
          <p:nvPr/>
        </p:nvSpPr>
        <p:spPr bwMode="auto">
          <a:xfrm>
            <a:off x="2946400" y="29146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5" name="Oval 13"/>
          <p:cNvSpPr>
            <a:spLocks noChangeArrowheads="1"/>
          </p:cNvSpPr>
          <p:nvPr/>
        </p:nvSpPr>
        <p:spPr bwMode="auto">
          <a:xfrm>
            <a:off x="3556000" y="20002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6" name="Oval 14"/>
          <p:cNvSpPr>
            <a:spLocks noChangeArrowheads="1"/>
          </p:cNvSpPr>
          <p:nvPr/>
        </p:nvSpPr>
        <p:spPr bwMode="auto">
          <a:xfrm>
            <a:off x="3149600" y="297180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7" name="Oval 15"/>
          <p:cNvSpPr>
            <a:spLocks noChangeArrowheads="1"/>
          </p:cNvSpPr>
          <p:nvPr/>
        </p:nvSpPr>
        <p:spPr bwMode="auto">
          <a:xfrm>
            <a:off x="3149600" y="285750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8" name="Oval 16"/>
          <p:cNvSpPr>
            <a:spLocks noChangeArrowheads="1"/>
          </p:cNvSpPr>
          <p:nvPr/>
        </p:nvSpPr>
        <p:spPr bwMode="auto">
          <a:xfrm>
            <a:off x="3352800" y="29146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49" name="Oval 17"/>
          <p:cNvSpPr>
            <a:spLocks noChangeArrowheads="1"/>
          </p:cNvSpPr>
          <p:nvPr/>
        </p:nvSpPr>
        <p:spPr bwMode="auto">
          <a:xfrm>
            <a:off x="3759200" y="18859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0" name="Oval 18"/>
          <p:cNvSpPr>
            <a:spLocks noChangeArrowheads="1"/>
          </p:cNvSpPr>
          <p:nvPr/>
        </p:nvSpPr>
        <p:spPr bwMode="auto">
          <a:xfrm>
            <a:off x="3860800" y="20002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1" name="Oval 19"/>
          <p:cNvSpPr>
            <a:spLocks noChangeArrowheads="1"/>
          </p:cNvSpPr>
          <p:nvPr/>
        </p:nvSpPr>
        <p:spPr bwMode="auto">
          <a:xfrm>
            <a:off x="4064000" y="18859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2" name="Oval 20"/>
          <p:cNvSpPr>
            <a:spLocks noChangeArrowheads="1"/>
          </p:cNvSpPr>
          <p:nvPr/>
        </p:nvSpPr>
        <p:spPr bwMode="auto">
          <a:xfrm>
            <a:off x="3657600" y="47434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3" name="Oval 21"/>
          <p:cNvSpPr>
            <a:spLocks noChangeArrowheads="1"/>
          </p:cNvSpPr>
          <p:nvPr/>
        </p:nvSpPr>
        <p:spPr bwMode="auto">
          <a:xfrm>
            <a:off x="3860800" y="46291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4" name="Oval 22"/>
          <p:cNvSpPr>
            <a:spLocks noChangeArrowheads="1"/>
          </p:cNvSpPr>
          <p:nvPr/>
        </p:nvSpPr>
        <p:spPr bwMode="auto">
          <a:xfrm>
            <a:off x="3962400" y="47434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5" name="Oval 23"/>
          <p:cNvSpPr>
            <a:spLocks noChangeArrowheads="1"/>
          </p:cNvSpPr>
          <p:nvPr/>
        </p:nvSpPr>
        <p:spPr bwMode="auto">
          <a:xfrm>
            <a:off x="4165600" y="46291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6" name="Oval 24"/>
          <p:cNvSpPr>
            <a:spLocks noChangeArrowheads="1"/>
          </p:cNvSpPr>
          <p:nvPr/>
        </p:nvSpPr>
        <p:spPr bwMode="auto">
          <a:xfrm>
            <a:off x="3048000" y="56578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7" name="Oval 25"/>
          <p:cNvSpPr>
            <a:spLocks noChangeArrowheads="1"/>
          </p:cNvSpPr>
          <p:nvPr/>
        </p:nvSpPr>
        <p:spPr bwMode="auto">
          <a:xfrm>
            <a:off x="3251200" y="55435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8" name="Oval 26"/>
          <p:cNvSpPr>
            <a:spLocks noChangeArrowheads="1"/>
          </p:cNvSpPr>
          <p:nvPr/>
        </p:nvSpPr>
        <p:spPr bwMode="auto">
          <a:xfrm>
            <a:off x="3352800" y="56578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44059" name="Oval 27"/>
          <p:cNvSpPr>
            <a:spLocks noChangeArrowheads="1"/>
          </p:cNvSpPr>
          <p:nvPr/>
        </p:nvSpPr>
        <p:spPr bwMode="auto">
          <a:xfrm>
            <a:off x="3556000" y="5543550"/>
            <a:ext cx="203200" cy="57150"/>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38608991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957263"/>
            <a:ext cx="7915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p:cNvSpPr>
            <a:spLocks noChangeArrowheads="1"/>
          </p:cNvSpPr>
          <p:nvPr/>
        </p:nvSpPr>
        <p:spPr bwMode="auto">
          <a:xfrm>
            <a:off x="1042988" y="1052513"/>
            <a:ext cx="720725" cy="215900"/>
          </a:xfrm>
          <a:prstGeom prst="rect">
            <a:avLst/>
          </a:prstGeom>
          <a:solidFill>
            <a:srgbClr val="FFCC00"/>
          </a:solidFill>
          <a:ln w="9525">
            <a:solidFill>
              <a:srgbClr val="FFCC00"/>
            </a:solidFill>
            <a:miter lim="800000"/>
            <a:headEnd/>
            <a:tailEnd/>
          </a:ln>
        </p:spPr>
        <p:txBody>
          <a:bodyPr wrap="none" anchor="ctr"/>
          <a:lstStyle/>
          <a:p>
            <a:endParaRPr lang="it-IT">
              <a:latin typeface="Calibri" charset="0"/>
            </a:endParaRPr>
          </a:p>
        </p:txBody>
      </p:sp>
      <p:sp>
        <p:nvSpPr>
          <p:cNvPr id="110598" name="Rectangle 6"/>
          <p:cNvSpPr>
            <a:spLocks noChangeArrowheads="1"/>
          </p:cNvSpPr>
          <p:nvPr/>
        </p:nvSpPr>
        <p:spPr bwMode="auto">
          <a:xfrm>
            <a:off x="971550" y="3933825"/>
            <a:ext cx="1079500" cy="358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599" name="Rectangle 7"/>
          <p:cNvSpPr>
            <a:spLocks noChangeArrowheads="1"/>
          </p:cNvSpPr>
          <p:nvPr/>
        </p:nvSpPr>
        <p:spPr bwMode="auto">
          <a:xfrm>
            <a:off x="6659563" y="2133600"/>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0" name="Rectangle 8"/>
          <p:cNvSpPr>
            <a:spLocks noChangeArrowheads="1"/>
          </p:cNvSpPr>
          <p:nvPr/>
        </p:nvSpPr>
        <p:spPr bwMode="auto">
          <a:xfrm>
            <a:off x="1042988" y="4365625"/>
            <a:ext cx="9366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1" name="Rectangle 9"/>
          <p:cNvSpPr>
            <a:spLocks noChangeArrowheads="1"/>
          </p:cNvSpPr>
          <p:nvPr/>
        </p:nvSpPr>
        <p:spPr bwMode="auto">
          <a:xfrm>
            <a:off x="6877050" y="3500438"/>
            <a:ext cx="720725" cy="2889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2" name="Rectangle 10"/>
          <p:cNvSpPr>
            <a:spLocks noChangeArrowheads="1"/>
          </p:cNvSpPr>
          <p:nvPr/>
        </p:nvSpPr>
        <p:spPr bwMode="auto">
          <a:xfrm>
            <a:off x="6948488" y="2852738"/>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3" name="Rectangle 11"/>
          <p:cNvSpPr>
            <a:spLocks noChangeArrowheads="1"/>
          </p:cNvSpPr>
          <p:nvPr/>
        </p:nvSpPr>
        <p:spPr bwMode="auto">
          <a:xfrm>
            <a:off x="6948488" y="3860800"/>
            <a:ext cx="647700" cy="3603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4" name="Rectangle 12"/>
          <p:cNvSpPr>
            <a:spLocks noChangeArrowheads="1"/>
          </p:cNvSpPr>
          <p:nvPr/>
        </p:nvSpPr>
        <p:spPr bwMode="auto">
          <a:xfrm>
            <a:off x="1187450" y="1844675"/>
            <a:ext cx="863600" cy="360363"/>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5" name="Text Box 13"/>
          <p:cNvSpPr txBox="1">
            <a:spLocks noChangeArrowheads="1"/>
          </p:cNvSpPr>
          <p:nvPr/>
        </p:nvSpPr>
        <p:spPr bwMode="auto">
          <a:xfrm>
            <a:off x="5867400" y="1462088"/>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a:latin typeface="Arial Rounded MT Bold" charset="0"/>
              </a:rPr>
              <a:t>Cytoplasm</a:t>
            </a:r>
          </a:p>
        </p:txBody>
      </p:sp>
      <p:sp>
        <p:nvSpPr>
          <p:cNvPr id="110606" name="Line 14"/>
          <p:cNvSpPr>
            <a:spLocks noChangeShapeType="1"/>
          </p:cNvSpPr>
          <p:nvPr/>
        </p:nvSpPr>
        <p:spPr bwMode="auto">
          <a:xfrm flipV="1">
            <a:off x="4716463" y="1628775"/>
            <a:ext cx="1223962" cy="431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07" name="Rectangle 15"/>
          <p:cNvSpPr>
            <a:spLocks noChangeArrowheads="1"/>
          </p:cNvSpPr>
          <p:nvPr/>
        </p:nvSpPr>
        <p:spPr bwMode="auto">
          <a:xfrm>
            <a:off x="5867400" y="1412875"/>
            <a:ext cx="792163" cy="360363"/>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10608" name="Text Box 16"/>
          <p:cNvSpPr txBox="1">
            <a:spLocks noChangeArrowheads="1"/>
          </p:cNvSpPr>
          <p:nvPr/>
        </p:nvSpPr>
        <p:spPr bwMode="auto">
          <a:xfrm>
            <a:off x="250825" y="620713"/>
            <a:ext cx="7727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latin typeface="Arial" charset="0"/>
              </a:rPr>
              <a:t>Ogni cellula è composta da diverse unità elementari rappresentate dagli organelli che ne consentono la funzione</a:t>
            </a:r>
          </a:p>
        </p:txBody>
      </p:sp>
      <p:sp>
        <p:nvSpPr>
          <p:cNvPr id="110609" name="Text Box 17"/>
          <p:cNvSpPr txBox="1">
            <a:spLocks noChangeArrowheads="1"/>
          </p:cNvSpPr>
          <p:nvPr/>
        </p:nvSpPr>
        <p:spPr bwMode="auto">
          <a:xfrm>
            <a:off x="179388" y="594995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latin typeface="Arial" charset="0"/>
              </a:rPr>
              <a:t>Lesioni (ereditate o acquisite) di specifiche molecole alterano la funzione di organelli con conseguente danno, </a:t>
            </a:r>
          </a:p>
          <a:p>
            <a:pPr algn="ctr"/>
            <a:r>
              <a:rPr lang="it-IT" sz="1200" b="1">
                <a:latin typeface="Arial" charset="0"/>
              </a:rPr>
              <a:t>ed eventualmente morte cellulare.</a:t>
            </a:r>
          </a:p>
        </p:txBody>
      </p:sp>
    </p:spTree>
    <p:extLst>
      <p:ext uri="{BB962C8B-B14F-4D97-AF65-F5344CB8AC3E}">
        <p14:creationId xmlns:p14="http://schemas.microsoft.com/office/powerpoint/2010/main" val="1629087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ppt_x"/>
                                          </p:val>
                                        </p:tav>
                                        <p:tav tm="100000">
                                          <p:val>
                                            <p:strVal val="#ppt_x"/>
                                          </p:val>
                                        </p:tav>
                                      </p:tavLst>
                                    </p:anim>
                                    <p:anim calcmode="lin" valueType="num">
                                      <p:cBhvr additive="base">
                                        <p:cTn id="8" dur="500" fill="hold"/>
                                        <p:tgtEl>
                                          <p:spTgt spid="11060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gtEl>
                                        <p:attrNameLst>
                                          <p:attrName>style.visibility</p:attrName>
                                        </p:attrNameLst>
                                      </p:cBhvr>
                                      <p:to>
                                        <p:strVal val="visible"/>
                                      </p:to>
                                    </p:set>
                                    <p:anim calcmode="lin" valueType="num">
                                      <p:cBhvr additive="base">
                                        <p:cTn id="13" dur="500" fill="hold"/>
                                        <p:tgtEl>
                                          <p:spTgt spid="110596"/>
                                        </p:tgtEl>
                                        <p:attrNameLst>
                                          <p:attrName>ppt_x</p:attrName>
                                        </p:attrNameLst>
                                      </p:cBhvr>
                                      <p:tavLst>
                                        <p:tav tm="0">
                                          <p:val>
                                            <p:strVal val="#ppt_x"/>
                                          </p:val>
                                        </p:tav>
                                        <p:tav tm="100000">
                                          <p:val>
                                            <p:strVal val="#ppt_x"/>
                                          </p:val>
                                        </p:tav>
                                      </p:tavLst>
                                    </p:anim>
                                    <p:anim calcmode="lin" valueType="num">
                                      <p:cBhvr additive="base">
                                        <p:cTn id="14" dur="500" fill="hold"/>
                                        <p:tgtEl>
                                          <p:spTgt spid="11059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0597"/>
                                        </p:tgtEl>
                                        <p:attrNameLst>
                                          <p:attrName>style.visibility</p:attrName>
                                        </p:attrNameLst>
                                      </p:cBhvr>
                                      <p:to>
                                        <p:strVal val="visible"/>
                                      </p:to>
                                    </p:set>
                                    <p:anim calcmode="lin" valueType="num">
                                      <p:cBhvr additive="base">
                                        <p:cTn id="17" dur="500" fill="hold"/>
                                        <p:tgtEl>
                                          <p:spTgt spid="110597"/>
                                        </p:tgtEl>
                                        <p:attrNameLst>
                                          <p:attrName>ppt_x</p:attrName>
                                        </p:attrNameLst>
                                      </p:cBhvr>
                                      <p:tavLst>
                                        <p:tav tm="0">
                                          <p:val>
                                            <p:strVal val="#ppt_x"/>
                                          </p:val>
                                        </p:tav>
                                        <p:tav tm="100000">
                                          <p:val>
                                            <p:strVal val="#ppt_x"/>
                                          </p:val>
                                        </p:tav>
                                      </p:tavLst>
                                    </p:anim>
                                    <p:anim calcmode="lin" valueType="num">
                                      <p:cBhvr additive="base">
                                        <p:cTn id="18" dur="500" fill="hold"/>
                                        <p:tgtEl>
                                          <p:spTgt spid="1105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0598"/>
                                        </p:tgtEl>
                                        <p:attrNameLst>
                                          <p:attrName>style.visibility</p:attrName>
                                        </p:attrNameLst>
                                      </p:cBhvr>
                                      <p:to>
                                        <p:strVal val="visible"/>
                                      </p:to>
                                    </p:set>
                                    <p:anim calcmode="lin" valueType="num">
                                      <p:cBhvr additive="base">
                                        <p:cTn id="21" dur="500" fill="hold"/>
                                        <p:tgtEl>
                                          <p:spTgt spid="110598"/>
                                        </p:tgtEl>
                                        <p:attrNameLst>
                                          <p:attrName>ppt_x</p:attrName>
                                        </p:attrNameLst>
                                      </p:cBhvr>
                                      <p:tavLst>
                                        <p:tav tm="0">
                                          <p:val>
                                            <p:strVal val="#ppt_x"/>
                                          </p:val>
                                        </p:tav>
                                        <p:tav tm="100000">
                                          <p:val>
                                            <p:strVal val="#ppt_x"/>
                                          </p:val>
                                        </p:tav>
                                      </p:tavLst>
                                    </p:anim>
                                    <p:anim calcmode="lin" valueType="num">
                                      <p:cBhvr additive="base">
                                        <p:cTn id="22" dur="500" fill="hold"/>
                                        <p:tgtEl>
                                          <p:spTgt spid="1105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0599"/>
                                        </p:tgtEl>
                                        <p:attrNameLst>
                                          <p:attrName>style.visibility</p:attrName>
                                        </p:attrNameLst>
                                      </p:cBhvr>
                                      <p:to>
                                        <p:strVal val="visible"/>
                                      </p:to>
                                    </p:set>
                                    <p:anim calcmode="lin" valueType="num">
                                      <p:cBhvr additive="base">
                                        <p:cTn id="25" dur="500" fill="hold"/>
                                        <p:tgtEl>
                                          <p:spTgt spid="110599"/>
                                        </p:tgtEl>
                                        <p:attrNameLst>
                                          <p:attrName>ppt_x</p:attrName>
                                        </p:attrNameLst>
                                      </p:cBhvr>
                                      <p:tavLst>
                                        <p:tav tm="0">
                                          <p:val>
                                            <p:strVal val="#ppt_x"/>
                                          </p:val>
                                        </p:tav>
                                        <p:tav tm="100000">
                                          <p:val>
                                            <p:strVal val="#ppt_x"/>
                                          </p:val>
                                        </p:tav>
                                      </p:tavLst>
                                    </p:anim>
                                    <p:anim calcmode="lin" valueType="num">
                                      <p:cBhvr additive="base">
                                        <p:cTn id="26" dur="500" fill="hold"/>
                                        <p:tgtEl>
                                          <p:spTgt spid="11059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0600"/>
                                        </p:tgtEl>
                                        <p:attrNameLst>
                                          <p:attrName>style.visibility</p:attrName>
                                        </p:attrNameLst>
                                      </p:cBhvr>
                                      <p:to>
                                        <p:strVal val="visible"/>
                                      </p:to>
                                    </p:set>
                                    <p:anim calcmode="lin" valueType="num">
                                      <p:cBhvr additive="base">
                                        <p:cTn id="29" dur="500" fill="hold"/>
                                        <p:tgtEl>
                                          <p:spTgt spid="110600"/>
                                        </p:tgtEl>
                                        <p:attrNameLst>
                                          <p:attrName>ppt_x</p:attrName>
                                        </p:attrNameLst>
                                      </p:cBhvr>
                                      <p:tavLst>
                                        <p:tav tm="0">
                                          <p:val>
                                            <p:strVal val="#ppt_x"/>
                                          </p:val>
                                        </p:tav>
                                        <p:tav tm="100000">
                                          <p:val>
                                            <p:strVal val="#ppt_x"/>
                                          </p:val>
                                        </p:tav>
                                      </p:tavLst>
                                    </p:anim>
                                    <p:anim calcmode="lin" valueType="num">
                                      <p:cBhvr additive="base">
                                        <p:cTn id="30" dur="500" fill="hold"/>
                                        <p:tgtEl>
                                          <p:spTgt spid="1106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0601"/>
                                        </p:tgtEl>
                                        <p:attrNameLst>
                                          <p:attrName>style.visibility</p:attrName>
                                        </p:attrNameLst>
                                      </p:cBhvr>
                                      <p:to>
                                        <p:strVal val="visible"/>
                                      </p:to>
                                    </p:set>
                                    <p:anim calcmode="lin" valueType="num">
                                      <p:cBhvr additive="base">
                                        <p:cTn id="33" dur="500" fill="hold"/>
                                        <p:tgtEl>
                                          <p:spTgt spid="110601"/>
                                        </p:tgtEl>
                                        <p:attrNameLst>
                                          <p:attrName>ppt_x</p:attrName>
                                        </p:attrNameLst>
                                      </p:cBhvr>
                                      <p:tavLst>
                                        <p:tav tm="0">
                                          <p:val>
                                            <p:strVal val="#ppt_x"/>
                                          </p:val>
                                        </p:tav>
                                        <p:tav tm="100000">
                                          <p:val>
                                            <p:strVal val="#ppt_x"/>
                                          </p:val>
                                        </p:tav>
                                      </p:tavLst>
                                    </p:anim>
                                    <p:anim calcmode="lin" valueType="num">
                                      <p:cBhvr additive="base">
                                        <p:cTn id="34" dur="500" fill="hold"/>
                                        <p:tgtEl>
                                          <p:spTgt spid="11060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0602"/>
                                        </p:tgtEl>
                                        <p:attrNameLst>
                                          <p:attrName>style.visibility</p:attrName>
                                        </p:attrNameLst>
                                      </p:cBhvr>
                                      <p:to>
                                        <p:strVal val="visible"/>
                                      </p:to>
                                    </p:set>
                                    <p:anim calcmode="lin" valueType="num">
                                      <p:cBhvr additive="base">
                                        <p:cTn id="37" dur="500" fill="hold"/>
                                        <p:tgtEl>
                                          <p:spTgt spid="110602"/>
                                        </p:tgtEl>
                                        <p:attrNameLst>
                                          <p:attrName>ppt_x</p:attrName>
                                        </p:attrNameLst>
                                      </p:cBhvr>
                                      <p:tavLst>
                                        <p:tav tm="0">
                                          <p:val>
                                            <p:strVal val="#ppt_x"/>
                                          </p:val>
                                        </p:tav>
                                        <p:tav tm="100000">
                                          <p:val>
                                            <p:strVal val="#ppt_x"/>
                                          </p:val>
                                        </p:tav>
                                      </p:tavLst>
                                    </p:anim>
                                    <p:anim calcmode="lin" valueType="num">
                                      <p:cBhvr additive="base">
                                        <p:cTn id="38" dur="500" fill="hold"/>
                                        <p:tgtEl>
                                          <p:spTgt spid="11060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0603"/>
                                        </p:tgtEl>
                                        <p:attrNameLst>
                                          <p:attrName>style.visibility</p:attrName>
                                        </p:attrNameLst>
                                      </p:cBhvr>
                                      <p:to>
                                        <p:strVal val="visible"/>
                                      </p:to>
                                    </p:set>
                                    <p:anim calcmode="lin" valueType="num">
                                      <p:cBhvr additive="base">
                                        <p:cTn id="41" dur="500" fill="hold"/>
                                        <p:tgtEl>
                                          <p:spTgt spid="110603"/>
                                        </p:tgtEl>
                                        <p:attrNameLst>
                                          <p:attrName>ppt_x</p:attrName>
                                        </p:attrNameLst>
                                      </p:cBhvr>
                                      <p:tavLst>
                                        <p:tav tm="0">
                                          <p:val>
                                            <p:strVal val="#ppt_x"/>
                                          </p:val>
                                        </p:tav>
                                        <p:tav tm="100000">
                                          <p:val>
                                            <p:strVal val="#ppt_x"/>
                                          </p:val>
                                        </p:tav>
                                      </p:tavLst>
                                    </p:anim>
                                    <p:anim calcmode="lin" valueType="num">
                                      <p:cBhvr additive="base">
                                        <p:cTn id="42" dur="500" fill="hold"/>
                                        <p:tgtEl>
                                          <p:spTgt spid="11060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0604"/>
                                        </p:tgtEl>
                                        <p:attrNameLst>
                                          <p:attrName>style.visibility</p:attrName>
                                        </p:attrNameLst>
                                      </p:cBhvr>
                                      <p:to>
                                        <p:strVal val="visible"/>
                                      </p:to>
                                    </p:set>
                                    <p:anim calcmode="lin" valueType="num">
                                      <p:cBhvr additive="base">
                                        <p:cTn id="45" dur="500" fill="hold"/>
                                        <p:tgtEl>
                                          <p:spTgt spid="110604"/>
                                        </p:tgtEl>
                                        <p:attrNameLst>
                                          <p:attrName>ppt_x</p:attrName>
                                        </p:attrNameLst>
                                      </p:cBhvr>
                                      <p:tavLst>
                                        <p:tav tm="0">
                                          <p:val>
                                            <p:strVal val="#ppt_x"/>
                                          </p:val>
                                        </p:tav>
                                        <p:tav tm="100000">
                                          <p:val>
                                            <p:strVal val="#ppt_x"/>
                                          </p:val>
                                        </p:tav>
                                      </p:tavLst>
                                    </p:anim>
                                    <p:anim calcmode="lin" valueType="num">
                                      <p:cBhvr additive="base">
                                        <p:cTn id="46" dur="500" fill="hold"/>
                                        <p:tgtEl>
                                          <p:spTgt spid="1106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0605"/>
                                        </p:tgtEl>
                                        <p:attrNameLst>
                                          <p:attrName>style.visibility</p:attrName>
                                        </p:attrNameLst>
                                      </p:cBhvr>
                                      <p:to>
                                        <p:strVal val="visible"/>
                                      </p:to>
                                    </p:set>
                                    <p:anim calcmode="lin" valueType="num">
                                      <p:cBhvr additive="base">
                                        <p:cTn id="49" dur="500" fill="hold"/>
                                        <p:tgtEl>
                                          <p:spTgt spid="110605"/>
                                        </p:tgtEl>
                                        <p:attrNameLst>
                                          <p:attrName>ppt_x</p:attrName>
                                        </p:attrNameLst>
                                      </p:cBhvr>
                                      <p:tavLst>
                                        <p:tav tm="0">
                                          <p:val>
                                            <p:strVal val="#ppt_x"/>
                                          </p:val>
                                        </p:tav>
                                        <p:tav tm="100000">
                                          <p:val>
                                            <p:strVal val="#ppt_x"/>
                                          </p:val>
                                        </p:tav>
                                      </p:tavLst>
                                    </p:anim>
                                    <p:anim calcmode="lin" valueType="num">
                                      <p:cBhvr additive="base">
                                        <p:cTn id="50" dur="500" fill="hold"/>
                                        <p:tgtEl>
                                          <p:spTgt spid="11060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0606"/>
                                        </p:tgtEl>
                                        <p:attrNameLst>
                                          <p:attrName>style.visibility</p:attrName>
                                        </p:attrNameLst>
                                      </p:cBhvr>
                                      <p:to>
                                        <p:strVal val="visible"/>
                                      </p:to>
                                    </p:set>
                                    <p:anim calcmode="lin" valueType="num">
                                      <p:cBhvr additive="base">
                                        <p:cTn id="53" dur="500" fill="hold"/>
                                        <p:tgtEl>
                                          <p:spTgt spid="110606"/>
                                        </p:tgtEl>
                                        <p:attrNameLst>
                                          <p:attrName>ppt_x</p:attrName>
                                        </p:attrNameLst>
                                      </p:cBhvr>
                                      <p:tavLst>
                                        <p:tav tm="0">
                                          <p:val>
                                            <p:strVal val="#ppt_x"/>
                                          </p:val>
                                        </p:tav>
                                        <p:tav tm="100000">
                                          <p:val>
                                            <p:strVal val="#ppt_x"/>
                                          </p:val>
                                        </p:tav>
                                      </p:tavLst>
                                    </p:anim>
                                    <p:anim calcmode="lin" valueType="num">
                                      <p:cBhvr additive="base">
                                        <p:cTn id="54" dur="500" fill="hold"/>
                                        <p:tgtEl>
                                          <p:spTgt spid="11060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0607"/>
                                        </p:tgtEl>
                                        <p:attrNameLst>
                                          <p:attrName>style.visibility</p:attrName>
                                        </p:attrNameLst>
                                      </p:cBhvr>
                                      <p:to>
                                        <p:strVal val="visible"/>
                                      </p:to>
                                    </p:set>
                                    <p:anim calcmode="lin" valueType="num">
                                      <p:cBhvr additive="base">
                                        <p:cTn id="57" dur="500" fill="hold"/>
                                        <p:tgtEl>
                                          <p:spTgt spid="110607"/>
                                        </p:tgtEl>
                                        <p:attrNameLst>
                                          <p:attrName>ppt_x</p:attrName>
                                        </p:attrNameLst>
                                      </p:cBhvr>
                                      <p:tavLst>
                                        <p:tav tm="0">
                                          <p:val>
                                            <p:strVal val="#ppt_x"/>
                                          </p:val>
                                        </p:tav>
                                        <p:tav tm="100000">
                                          <p:val>
                                            <p:strVal val="#ppt_x"/>
                                          </p:val>
                                        </p:tav>
                                      </p:tavLst>
                                    </p:anim>
                                    <p:anim calcmode="lin" valueType="num">
                                      <p:cBhvr additive="base">
                                        <p:cTn id="58" dur="500" fill="hold"/>
                                        <p:tgtEl>
                                          <p:spTgt spid="11060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0609"/>
                                        </p:tgtEl>
                                        <p:attrNameLst>
                                          <p:attrName>style.visibility</p:attrName>
                                        </p:attrNameLst>
                                      </p:cBhvr>
                                      <p:to>
                                        <p:strVal val="visible"/>
                                      </p:to>
                                    </p:set>
                                    <p:anim calcmode="lin" valueType="num">
                                      <p:cBhvr additive="base">
                                        <p:cTn id="63" dur="500" fill="hold"/>
                                        <p:tgtEl>
                                          <p:spTgt spid="110609"/>
                                        </p:tgtEl>
                                        <p:attrNameLst>
                                          <p:attrName>ppt_x</p:attrName>
                                        </p:attrNameLst>
                                      </p:cBhvr>
                                      <p:tavLst>
                                        <p:tav tm="0">
                                          <p:val>
                                            <p:strVal val="#ppt_x"/>
                                          </p:val>
                                        </p:tav>
                                        <p:tav tm="100000">
                                          <p:val>
                                            <p:strVal val="#ppt_x"/>
                                          </p:val>
                                        </p:tav>
                                      </p:tavLst>
                                    </p:anim>
                                    <p:anim calcmode="lin" valueType="num">
                                      <p:cBhvr additive="base">
                                        <p:cTn id="64" dur="500" fill="hold"/>
                                        <p:tgtEl>
                                          <p:spTgt spid="110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110598" grpId="0" animBg="1"/>
      <p:bldP spid="110599" grpId="0" animBg="1"/>
      <p:bldP spid="110600" grpId="0" animBg="1"/>
      <p:bldP spid="110601" grpId="0" animBg="1"/>
      <p:bldP spid="110602" grpId="0" animBg="1"/>
      <p:bldP spid="110603" grpId="0" animBg="1"/>
      <p:bldP spid="110604" grpId="0" animBg="1"/>
      <p:bldP spid="110605" grpId="0"/>
      <p:bldP spid="110606" grpId="0" animBg="1"/>
      <p:bldP spid="110607" grpId="0" animBg="1"/>
      <p:bldP spid="110608" grpId="0"/>
      <p:bldP spid="1106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l ab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0"/>
            <a:ext cx="4191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376238" y="1919288"/>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solidFill>
                  <a:srgbClr val="99FF33"/>
                </a:solidFill>
              </a:rPr>
              <a:t>PS</a:t>
            </a:r>
            <a:r>
              <a:rPr lang="it-IT"/>
              <a:t>: steroli vegetali</a:t>
            </a:r>
          </a:p>
        </p:txBody>
      </p:sp>
      <p:sp>
        <p:nvSpPr>
          <p:cNvPr id="45060" name="Text Box 4"/>
          <p:cNvSpPr txBox="1">
            <a:spLocks noChangeArrowheads="1"/>
          </p:cNvSpPr>
          <p:nvPr/>
        </p:nvSpPr>
        <p:spPr bwMode="auto">
          <a:xfrm>
            <a:off x="6640513" y="2278063"/>
            <a:ext cx="2401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solidFill>
                  <a:srgbClr val="FF0000"/>
                </a:solidFill>
              </a:rPr>
              <a:t>MTP</a:t>
            </a:r>
            <a:r>
              <a:rPr lang="it-IT"/>
              <a:t>: microsomal transfer </a:t>
            </a:r>
          </a:p>
          <a:p>
            <a:r>
              <a:rPr lang="it-IT"/>
              <a:t>protrein</a:t>
            </a:r>
          </a:p>
        </p:txBody>
      </p:sp>
      <p:sp>
        <p:nvSpPr>
          <p:cNvPr id="45061" name="Line 5"/>
          <p:cNvSpPr>
            <a:spLocks noChangeShapeType="1"/>
          </p:cNvSpPr>
          <p:nvPr/>
        </p:nvSpPr>
        <p:spPr bwMode="auto">
          <a:xfrm flipV="1">
            <a:off x="5219700" y="981075"/>
            <a:ext cx="2016125"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062" name="Text Box 6"/>
          <p:cNvSpPr txBox="1">
            <a:spLocks noChangeArrowheads="1"/>
          </p:cNvSpPr>
          <p:nvPr/>
        </p:nvSpPr>
        <p:spPr bwMode="auto">
          <a:xfrm>
            <a:off x="6424613" y="477838"/>
            <a:ext cx="2627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Trasportatori steroli vegetali</a:t>
            </a:r>
          </a:p>
        </p:txBody>
      </p:sp>
    </p:spTree>
    <p:extLst>
      <p:ext uri="{BB962C8B-B14F-4D97-AF65-F5344CB8AC3E}">
        <p14:creationId xmlns:p14="http://schemas.microsoft.com/office/powerpoint/2010/main" val="4244192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nSpc>
                <a:spcPct val="97000"/>
              </a:lnSpc>
              <a:spcBef>
                <a:spcPts val="750"/>
              </a:spcBef>
              <a:buClr>
                <a:srgbClr val="000000"/>
              </a:buClr>
              <a:buSzPct val="100000"/>
              <a:buFont typeface="Arial" charset="0"/>
              <a:buNone/>
            </a:pPr>
            <a:r>
              <a:rPr lang="en-GB" sz="1200">
                <a:latin typeface="sans-serif" charset="0"/>
              </a:rPr>
              <a:t>Published by AAAS</a:t>
            </a:r>
          </a:p>
        </p:txBody>
      </p:sp>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1317625"/>
            <a:ext cx="65881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564832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ctr" eaLnBrk="0" hangingPunct="0">
              <a:lnSpc>
                <a:spcPct val="97000"/>
              </a:lnSpc>
              <a:buClr>
                <a:srgbClr val="000000"/>
              </a:buClr>
              <a:buSzPct val="100000"/>
              <a:buFont typeface="Times New Roman" charset="0"/>
              <a:buNone/>
            </a:pPr>
            <a:r>
              <a:rPr lang="en-GB" b="1">
                <a:latin typeface="sans-serif" charset="0"/>
              </a:rPr>
              <a:t> J.  Couzin-Frankel  Science  324, 1504 -1507 (2009)    </a:t>
            </a:r>
          </a:p>
        </p:txBody>
      </p:sp>
      <p:sp>
        <p:nvSpPr>
          <p:cNvPr id="46086" name="Text Box 6"/>
          <p:cNvSpPr txBox="1">
            <a:spLocks noChangeArrowheads="1"/>
          </p:cNvSpPr>
          <p:nvPr/>
        </p:nvSpPr>
        <p:spPr bwMode="auto">
          <a:xfrm>
            <a:off x="179388" y="179388"/>
            <a:ext cx="878363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Tree>
    <p:extLst>
      <p:ext uri="{BB962C8B-B14F-4D97-AF65-F5344CB8AC3E}">
        <p14:creationId xmlns:p14="http://schemas.microsoft.com/office/powerpoint/2010/main" val="32797740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nSpc>
                <a:spcPct val="97000"/>
              </a:lnSpc>
              <a:spcBef>
                <a:spcPts val="750"/>
              </a:spcBef>
              <a:buClr>
                <a:srgbClr val="000000"/>
              </a:buClr>
              <a:buSzPct val="100000"/>
              <a:buFont typeface="Arial" charset="0"/>
              <a:buNone/>
            </a:pPr>
            <a:r>
              <a:rPr lang="en-GB" sz="1200">
                <a:latin typeface="sans-serif" charset="0"/>
              </a:rPr>
              <a:t>Published by AAAS</a:t>
            </a:r>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0"/>
            <a:ext cx="5395912"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1793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ctr" eaLnBrk="0" hangingPunct="0">
              <a:lnSpc>
                <a:spcPct val="97000"/>
              </a:lnSpc>
              <a:buClr>
                <a:srgbClr val="000000"/>
              </a:buClr>
              <a:buSzPct val="100000"/>
              <a:buFont typeface="Times New Roman" charset="0"/>
              <a:buNone/>
            </a:pPr>
            <a:r>
              <a:rPr lang="en-GB" b="1">
                <a:latin typeface="sans-serif" charset="0"/>
              </a:rPr>
              <a:t> J.  Couzin-Frankel  Science  324, 1504 -1507 (2009)    </a:t>
            </a:r>
          </a:p>
        </p:txBody>
      </p:sp>
      <p:sp>
        <p:nvSpPr>
          <p:cNvPr id="48134" name="Text Box 6"/>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Tree>
    <p:extLst>
      <p:ext uri="{BB962C8B-B14F-4D97-AF65-F5344CB8AC3E}">
        <p14:creationId xmlns:p14="http://schemas.microsoft.com/office/powerpoint/2010/main" val="23667968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 Pathophysiology of cystic fib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81075"/>
            <a:ext cx="4762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74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F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65350"/>
            <a:ext cx="5029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2319338" y="5302250"/>
            <a:ext cx="2382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N</a:t>
            </a:r>
            <a:r>
              <a:rPr lang="it-IT"/>
              <a:t>ucleotide </a:t>
            </a:r>
            <a:r>
              <a:rPr lang="it-IT" b="1"/>
              <a:t>B</a:t>
            </a:r>
            <a:r>
              <a:rPr lang="it-IT"/>
              <a:t>inding </a:t>
            </a:r>
            <a:r>
              <a:rPr lang="it-IT" b="1"/>
              <a:t>D</a:t>
            </a:r>
            <a:r>
              <a:rPr lang="it-IT"/>
              <a:t>omain</a:t>
            </a:r>
          </a:p>
        </p:txBody>
      </p:sp>
      <p:sp>
        <p:nvSpPr>
          <p:cNvPr id="51204" name="Line 5"/>
          <p:cNvSpPr>
            <a:spLocks noChangeShapeType="1"/>
          </p:cNvSpPr>
          <p:nvPr/>
        </p:nvSpPr>
        <p:spPr bwMode="auto">
          <a:xfrm flipH="1">
            <a:off x="3059113" y="4365625"/>
            <a:ext cx="576262"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Text Box 6"/>
          <p:cNvSpPr txBox="1">
            <a:spLocks noChangeArrowheads="1"/>
          </p:cNvSpPr>
          <p:nvPr/>
        </p:nvSpPr>
        <p:spPr bwMode="auto">
          <a:xfrm>
            <a:off x="5487988" y="523081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Regulatory</a:t>
            </a:r>
          </a:p>
        </p:txBody>
      </p:sp>
      <p:sp>
        <p:nvSpPr>
          <p:cNvPr id="51206" name="Line 7"/>
          <p:cNvSpPr>
            <a:spLocks noChangeShapeType="1"/>
          </p:cNvSpPr>
          <p:nvPr/>
        </p:nvSpPr>
        <p:spPr bwMode="auto">
          <a:xfrm>
            <a:off x="5148263" y="4508500"/>
            <a:ext cx="64770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93282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f robb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9400"/>
            <a:ext cx="4572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1181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2.37 - Le 4 classi delle principali mutazioni del trasportatore ABC.</a:t>
            </a:r>
          </a:p>
        </p:txBody>
      </p:sp>
      <p:sp>
        <p:nvSpPr>
          <p:cNvPr id="53252"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53253"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53254" name="Picture 5" descr="cap02_0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431925"/>
            <a:ext cx="89535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0" name="Object 2"/>
          <p:cNvGraphicFramePr>
            <a:graphicFrameLocks noChangeAspect="1"/>
          </p:cNvGraphicFramePr>
          <p:nvPr/>
        </p:nvGraphicFramePr>
        <p:xfrm>
          <a:off x="7977188" y="98425"/>
          <a:ext cx="1065212" cy="1450975"/>
        </p:xfrm>
        <a:graphic>
          <a:graphicData uri="http://schemas.openxmlformats.org/presentationml/2006/ole">
            <mc:AlternateContent xmlns:mc="http://schemas.openxmlformats.org/markup-compatibility/2006">
              <mc:Choice xmlns:v="urn:schemas-microsoft-com:vml" Requires="v">
                <p:oleObj spid="_x0000_s39938"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188" y="98425"/>
                        <a:ext cx="1065212"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5" name="Text Box 7"/>
          <p:cNvSpPr txBox="1">
            <a:spLocks noChangeArrowheads="1"/>
          </p:cNvSpPr>
          <p:nvPr/>
        </p:nvSpPr>
        <p:spPr bwMode="auto">
          <a:xfrm>
            <a:off x="4572000" y="1628775"/>
            <a:ext cx="3968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IV</a:t>
            </a:r>
          </a:p>
        </p:txBody>
      </p:sp>
      <p:sp>
        <p:nvSpPr>
          <p:cNvPr id="56329" name="Line 9"/>
          <p:cNvSpPr>
            <a:spLocks noChangeShapeType="1"/>
          </p:cNvSpPr>
          <p:nvPr/>
        </p:nvSpPr>
        <p:spPr bwMode="auto">
          <a:xfrm flipV="1">
            <a:off x="4067175" y="4652963"/>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0" name="Line 10"/>
          <p:cNvSpPr>
            <a:spLocks noChangeShapeType="1"/>
          </p:cNvSpPr>
          <p:nvPr/>
        </p:nvSpPr>
        <p:spPr bwMode="auto">
          <a:xfrm flipV="1">
            <a:off x="755650" y="4652963"/>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1" name="Line 11"/>
          <p:cNvSpPr>
            <a:spLocks noChangeShapeType="1"/>
          </p:cNvSpPr>
          <p:nvPr/>
        </p:nvSpPr>
        <p:spPr bwMode="auto">
          <a:xfrm flipV="1">
            <a:off x="900113" y="2565400"/>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6332" name="Line 12"/>
          <p:cNvSpPr>
            <a:spLocks noChangeShapeType="1"/>
          </p:cNvSpPr>
          <p:nvPr/>
        </p:nvSpPr>
        <p:spPr bwMode="auto">
          <a:xfrm flipV="1">
            <a:off x="3779838" y="1773238"/>
            <a:ext cx="288925" cy="215900"/>
          </a:xfrm>
          <a:prstGeom prst="line">
            <a:avLst/>
          </a:prstGeom>
          <a:noFill/>
          <a:ln w="28575">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605658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500" fill="hold"/>
                                        <p:tgtEl>
                                          <p:spTgt spid="56329"/>
                                        </p:tgtEl>
                                        <p:attrNameLst>
                                          <p:attrName>ppt_x</p:attrName>
                                        </p:attrNameLst>
                                      </p:cBhvr>
                                      <p:tavLst>
                                        <p:tav tm="0">
                                          <p:val>
                                            <p:strVal val="#ppt_x"/>
                                          </p:val>
                                        </p:tav>
                                        <p:tav tm="100000">
                                          <p:val>
                                            <p:strVal val="#ppt_x"/>
                                          </p:val>
                                        </p:tav>
                                      </p:tavLst>
                                    </p:anim>
                                    <p:anim calcmode="lin" valueType="num">
                                      <p:cBhvr additive="base">
                                        <p:cTn id="8"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30"/>
                                        </p:tgtEl>
                                        <p:attrNameLst>
                                          <p:attrName>style.visibility</p:attrName>
                                        </p:attrNameLst>
                                      </p:cBhvr>
                                      <p:to>
                                        <p:strVal val="visible"/>
                                      </p:to>
                                    </p:set>
                                    <p:anim calcmode="lin" valueType="num">
                                      <p:cBhvr additive="base">
                                        <p:cTn id="13" dur="500" fill="hold"/>
                                        <p:tgtEl>
                                          <p:spTgt spid="56330"/>
                                        </p:tgtEl>
                                        <p:attrNameLst>
                                          <p:attrName>ppt_x</p:attrName>
                                        </p:attrNameLst>
                                      </p:cBhvr>
                                      <p:tavLst>
                                        <p:tav tm="0">
                                          <p:val>
                                            <p:strVal val="#ppt_x"/>
                                          </p:val>
                                        </p:tav>
                                        <p:tav tm="100000">
                                          <p:val>
                                            <p:strVal val="#ppt_x"/>
                                          </p:val>
                                        </p:tav>
                                      </p:tavLst>
                                    </p:anim>
                                    <p:anim calcmode="lin" valueType="num">
                                      <p:cBhvr additive="base">
                                        <p:cTn id="14"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31"/>
                                        </p:tgtEl>
                                        <p:attrNameLst>
                                          <p:attrName>style.visibility</p:attrName>
                                        </p:attrNameLst>
                                      </p:cBhvr>
                                      <p:to>
                                        <p:strVal val="visible"/>
                                      </p:to>
                                    </p:set>
                                    <p:anim calcmode="lin" valueType="num">
                                      <p:cBhvr additive="base">
                                        <p:cTn id="19" dur="500" fill="hold"/>
                                        <p:tgtEl>
                                          <p:spTgt spid="56331"/>
                                        </p:tgtEl>
                                        <p:attrNameLst>
                                          <p:attrName>ppt_x</p:attrName>
                                        </p:attrNameLst>
                                      </p:cBhvr>
                                      <p:tavLst>
                                        <p:tav tm="0">
                                          <p:val>
                                            <p:strVal val="#ppt_x"/>
                                          </p:val>
                                        </p:tav>
                                        <p:tav tm="100000">
                                          <p:val>
                                            <p:strVal val="#ppt_x"/>
                                          </p:val>
                                        </p:tav>
                                      </p:tavLst>
                                    </p:anim>
                                    <p:anim calcmode="lin" valueType="num">
                                      <p:cBhvr additive="base">
                                        <p:cTn id="20"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32"/>
                                        </p:tgtEl>
                                        <p:attrNameLst>
                                          <p:attrName>style.visibility</p:attrName>
                                        </p:attrNameLst>
                                      </p:cBhvr>
                                      <p:to>
                                        <p:strVal val="visible"/>
                                      </p:to>
                                    </p:set>
                                    <p:anim calcmode="lin" valueType="num">
                                      <p:cBhvr additive="base">
                                        <p:cTn id="25" dur="500" fill="hold"/>
                                        <p:tgtEl>
                                          <p:spTgt spid="56332"/>
                                        </p:tgtEl>
                                        <p:attrNameLst>
                                          <p:attrName>ppt_x</p:attrName>
                                        </p:attrNameLst>
                                      </p:cBhvr>
                                      <p:tavLst>
                                        <p:tav tm="0">
                                          <p:val>
                                            <p:strVal val="#ppt_x"/>
                                          </p:val>
                                        </p:tav>
                                        <p:tav tm="100000">
                                          <p:val>
                                            <p:strVal val="#ppt_x"/>
                                          </p:val>
                                        </p:tav>
                                      </p:tavLst>
                                    </p:anim>
                                    <p:anim calcmode="lin" valueType="num">
                                      <p:cBhvr additive="base">
                                        <p:cTn id="26"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1" grpId="0" animBg="1"/>
      <p:bldP spid="563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JCI0525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57150"/>
            <a:ext cx="8961437"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6"/>
          <p:cNvSpPr>
            <a:spLocks noChangeArrowheads="1"/>
          </p:cNvSpPr>
          <p:nvPr/>
        </p:nvSpPr>
        <p:spPr bwMode="auto">
          <a:xfrm>
            <a:off x="5364163" y="-819150"/>
            <a:ext cx="6553200" cy="8569325"/>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12733664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lung robb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823913"/>
            <a:ext cx="70389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915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571625"/>
            <a:ext cx="66484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011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879475" y="1101725"/>
            <a:ext cx="5740400" cy="369888"/>
          </a:xfrm>
          <a:prstGeom prst="rect">
            <a:avLst/>
          </a:prstGeom>
          <a:solidFill>
            <a:schemeClr val="accent5">
              <a:lumMod val="60000"/>
              <a:lumOff val="40000"/>
            </a:schemeClr>
          </a:solidFill>
          <a:ln w="9525">
            <a:noFill/>
            <a:miter lim="800000"/>
            <a:headEnd/>
            <a:tailEnd/>
          </a:ln>
        </p:spPr>
        <p:txBody>
          <a:bodyPr wrap="none">
            <a:spAutoFit/>
          </a:bodyPr>
          <a:lstStyle/>
          <a:p>
            <a:pPr fontAlgn="auto">
              <a:spcBef>
                <a:spcPts val="0"/>
              </a:spcBef>
              <a:spcAft>
                <a:spcPts val="0"/>
              </a:spcAft>
              <a:defRPr/>
            </a:pPr>
            <a:r>
              <a:rPr lang="it-IT" b="1">
                <a:latin typeface="+mn-lt"/>
                <a:ea typeface="+mn-ea"/>
                <a:cs typeface="+mn-cs"/>
              </a:rPr>
              <a:t>PRINCIPALI ALTERAZIONI DELLA MEMBRANA PLASMATICA</a:t>
            </a:r>
          </a:p>
        </p:txBody>
      </p:sp>
      <p:sp>
        <p:nvSpPr>
          <p:cNvPr id="47109" name="Text Box 5"/>
          <p:cNvSpPr txBox="1">
            <a:spLocks noChangeArrowheads="1"/>
          </p:cNvSpPr>
          <p:nvPr/>
        </p:nvSpPr>
        <p:spPr bwMode="auto">
          <a:xfrm>
            <a:off x="1166813" y="2062163"/>
            <a:ext cx="4330700" cy="314325"/>
          </a:xfrm>
          <a:prstGeom prst="rect">
            <a:avLst/>
          </a:prstGeom>
          <a:solidFill>
            <a:schemeClr val="accent5">
              <a:lumMod val="60000"/>
              <a:lumOff val="40000"/>
            </a:schemeClr>
          </a:solidFill>
          <a:ln w="9525">
            <a:solidFill>
              <a:schemeClr val="hlink"/>
            </a:solid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GROSSOLANE </a:t>
            </a:r>
            <a:r>
              <a:rPr lang="it-IT" b="1" dirty="0" err="1">
                <a:latin typeface="+mn-lt"/>
                <a:ea typeface="+mn-ea"/>
                <a:cs typeface="+mn-cs"/>
              </a:rPr>
              <a:t>DI</a:t>
            </a:r>
            <a:r>
              <a:rPr lang="it-IT" b="1" dirty="0">
                <a:latin typeface="+mn-lt"/>
                <a:ea typeface="+mn-ea"/>
                <a:cs typeface="+mn-cs"/>
              </a:rPr>
              <a:t> STRUTTURA</a:t>
            </a:r>
          </a:p>
        </p:txBody>
      </p:sp>
      <p:sp>
        <p:nvSpPr>
          <p:cNvPr id="47110" name="Text Box 6"/>
          <p:cNvSpPr txBox="1">
            <a:spLocks noChangeArrowheads="1"/>
          </p:cNvSpPr>
          <p:nvPr/>
        </p:nvSpPr>
        <p:spPr bwMode="auto">
          <a:xfrm>
            <a:off x="1187450" y="2782888"/>
            <a:ext cx="3097213" cy="304800"/>
          </a:xfrm>
          <a:prstGeom prst="rect">
            <a:avLst/>
          </a:prstGeom>
          <a:solidFill>
            <a:schemeClr val="accent5">
              <a:lumMod val="75000"/>
            </a:schemeClr>
          </a:solidFill>
          <a:ln w="9525">
            <a:no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DEL TRASPORTO</a:t>
            </a:r>
          </a:p>
        </p:txBody>
      </p:sp>
      <p:sp>
        <p:nvSpPr>
          <p:cNvPr id="47111" name="Text Box 7"/>
          <p:cNvSpPr txBox="1">
            <a:spLocks noChangeArrowheads="1"/>
          </p:cNvSpPr>
          <p:nvPr/>
        </p:nvSpPr>
        <p:spPr bwMode="auto">
          <a:xfrm>
            <a:off x="1184275" y="3646488"/>
            <a:ext cx="4313238" cy="304800"/>
          </a:xfrm>
          <a:prstGeom prst="rect">
            <a:avLst/>
          </a:prstGeom>
          <a:solidFill>
            <a:schemeClr val="accent5">
              <a:lumMod val="50000"/>
            </a:schemeClr>
          </a:solidFill>
          <a:ln w="9525">
            <a:noFill/>
            <a:miter lim="800000"/>
            <a:headEnd/>
            <a:tailEnd/>
          </a:ln>
        </p:spPr>
        <p:txBody>
          <a:bodyPr wrap="none">
            <a:spAutoFit/>
          </a:bodyPr>
          <a:lstStyle/>
          <a:p>
            <a:pPr fontAlgn="auto">
              <a:spcBef>
                <a:spcPts val="0"/>
              </a:spcBef>
              <a:spcAft>
                <a:spcPts val="0"/>
              </a:spcAft>
              <a:defRPr/>
            </a:pPr>
            <a:r>
              <a:rPr lang="it-IT" b="1" dirty="0">
                <a:latin typeface="+mn-lt"/>
                <a:ea typeface="+mn-ea"/>
                <a:cs typeface="+mn-cs"/>
              </a:rPr>
              <a:t>ALTERAZIONI </a:t>
            </a:r>
            <a:r>
              <a:rPr lang="it-IT" b="1" dirty="0" err="1">
                <a:latin typeface="+mn-lt"/>
                <a:ea typeface="+mn-ea"/>
                <a:cs typeface="+mn-cs"/>
              </a:rPr>
              <a:t>DI</a:t>
            </a:r>
            <a:r>
              <a:rPr lang="it-IT" b="1" dirty="0">
                <a:latin typeface="+mn-lt"/>
                <a:ea typeface="+mn-ea"/>
                <a:cs typeface="+mn-cs"/>
              </a:rPr>
              <a:t> FUNZIONI RECETTORIALI</a:t>
            </a:r>
          </a:p>
        </p:txBody>
      </p:sp>
    </p:spTree>
    <p:extLst>
      <p:ext uri="{BB962C8B-B14F-4D97-AF65-F5344CB8AC3E}">
        <p14:creationId xmlns:p14="http://schemas.microsoft.com/office/powerpoint/2010/main" val="1953370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ppt_x"/>
                                          </p:val>
                                        </p:tav>
                                        <p:tav tm="100000">
                                          <p:val>
                                            <p:strVal val="#ppt_x"/>
                                          </p:val>
                                        </p:tav>
                                      </p:tavLst>
                                    </p:anim>
                                    <p:anim calcmode="lin" valueType="num">
                                      <p:cBhvr additive="base">
                                        <p:cTn id="1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0"/>
                                        </p:tgtEl>
                                        <p:attrNameLst>
                                          <p:attrName>style.visibility</p:attrName>
                                        </p:attrNameLst>
                                      </p:cBhvr>
                                      <p:to>
                                        <p:strVal val="visible"/>
                                      </p:to>
                                    </p:set>
                                    <p:anim calcmode="lin" valueType="num">
                                      <p:cBhvr additive="base">
                                        <p:cTn id="19" dur="500" fill="hold"/>
                                        <p:tgtEl>
                                          <p:spTgt spid="47110"/>
                                        </p:tgtEl>
                                        <p:attrNameLst>
                                          <p:attrName>ppt_x</p:attrName>
                                        </p:attrNameLst>
                                      </p:cBhvr>
                                      <p:tavLst>
                                        <p:tav tm="0">
                                          <p:val>
                                            <p:strVal val="#ppt_x"/>
                                          </p:val>
                                        </p:tav>
                                        <p:tav tm="100000">
                                          <p:val>
                                            <p:strVal val="#ppt_x"/>
                                          </p:val>
                                        </p:tav>
                                      </p:tavLst>
                                    </p:anim>
                                    <p:anim calcmode="lin" valueType="num">
                                      <p:cBhvr additive="base">
                                        <p:cTn id="20"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11"/>
                                        </p:tgtEl>
                                        <p:attrNameLst>
                                          <p:attrName>style.visibility</p:attrName>
                                        </p:attrNameLst>
                                      </p:cBhvr>
                                      <p:to>
                                        <p:strVal val="visible"/>
                                      </p:to>
                                    </p:set>
                                    <p:anim calcmode="lin" valueType="num">
                                      <p:cBhvr additive="base">
                                        <p:cTn id="25" dur="500" fill="hold"/>
                                        <p:tgtEl>
                                          <p:spTgt spid="47111"/>
                                        </p:tgtEl>
                                        <p:attrNameLst>
                                          <p:attrName>ppt_x</p:attrName>
                                        </p:attrNameLst>
                                      </p:cBhvr>
                                      <p:tavLst>
                                        <p:tav tm="0">
                                          <p:val>
                                            <p:strVal val="#ppt_x"/>
                                          </p:val>
                                        </p:tav>
                                        <p:tav tm="100000">
                                          <p:val>
                                            <p:strVal val="#ppt_x"/>
                                          </p:val>
                                        </p:tav>
                                      </p:tavLst>
                                    </p:anim>
                                    <p:anim calcmode="lin" valueType="num">
                                      <p:cBhvr additive="base">
                                        <p:cTn id="26"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762000" y="1243013"/>
          <a:ext cx="7966075" cy="4371975"/>
        </p:xfrm>
        <a:graphic>
          <a:graphicData uri="http://schemas.openxmlformats.org/presentationml/2006/ole">
            <mc:AlternateContent xmlns:mc="http://schemas.openxmlformats.org/markup-compatibility/2006">
              <mc:Choice xmlns:v="urn:schemas-microsoft-com:vml" Requires="v">
                <p:oleObj spid="_x0000_s58369" name="Documento" r:id="rId3" imgW="6332400" imgH="3475800" progId="Word.Document.8">
                  <p:embed/>
                </p:oleObj>
              </mc:Choice>
              <mc:Fallback>
                <p:oleObj name="Documento" r:id="rId3" imgW="6332400" imgH="3475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43013"/>
                        <a:ext cx="79660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1" name="Line 2"/>
          <p:cNvSpPr>
            <a:spLocks noChangeShapeType="1"/>
          </p:cNvSpPr>
          <p:nvPr/>
        </p:nvSpPr>
        <p:spPr bwMode="auto">
          <a:xfrm>
            <a:off x="4716463" y="55165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492" name="Text Box 3"/>
          <p:cNvSpPr txBox="1">
            <a:spLocks noChangeArrowheads="1"/>
          </p:cNvSpPr>
          <p:nvPr/>
        </p:nvSpPr>
        <p:spPr bwMode="auto">
          <a:xfrm>
            <a:off x="4067175" y="587692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37931725" indent="-37474525" eaLnBrk="0" hangingPunct="0">
              <a:defRPr sz="1400">
                <a:solidFill>
                  <a:schemeClr val="tx1"/>
                </a:solidFill>
                <a:latin typeface="Comic Sans MS" charset="0"/>
                <a:ea typeface="ＭＳ Ｐゴシック" charset="0"/>
              </a:defRPr>
            </a:lvl2pPr>
            <a:lvl3pPr eaLnBrk="0" hangingPunct="0">
              <a:defRPr sz="1400">
                <a:solidFill>
                  <a:schemeClr val="tx1"/>
                </a:solidFill>
                <a:latin typeface="Comic Sans MS" charset="0"/>
                <a:ea typeface="ＭＳ Ｐゴシック" charset="0"/>
              </a:defRPr>
            </a:lvl3pPr>
            <a:lvl4pPr eaLnBrk="0" hangingPunct="0">
              <a:defRPr sz="1400">
                <a:solidFill>
                  <a:schemeClr val="tx1"/>
                </a:solidFill>
                <a:latin typeface="Comic Sans MS" charset="0"/>
                <a:ea typeface="ＭＳ Ｐゴシック" charset="0"/>
              </a:defRPr>
            </a:lvl4pPr>
            <a:lvl5pPr eaLnBrk="0" hangingPunct="0">
              <a:defRPr sz="1400">
                <a:solidFill>
                  <a:schemeClr val="tx1"/>
                </a:solidFill>
                <a:latin typeface="Comic Sans MS" charset="0"/>
                <a:ea typeface="ＭＳ Ｐゴシック" charset="0"/>
              </a:defRPr>
            </a:lvl5pPr>
            <a:lvl6pPr marL="457200" eaLnBrk="0" fontAlgn="base" hangingPunct="0">
              <a:spcBef>
                <a:spcPct val="0"/>
              </a:spcBef>
              <a:spcAft>
                <a:spcPct val="0"/>
              </a:spcAft>
              <a:defRPr sz="1400">
                <a:solidFill>
                  <a:schemeClr val="tx1"/>
                </a:solidFill>
                <a:latin typeface="Comic Sans MS" charset="0"/>
                <a:ea typeface="ＭＳ Ｐゴシック" charset="0"/>
              </a:defRPr>
            </a:lvl6pPr>
            <a:lvl7pPr marL="914400" eaLnBrk="0" fontAlgn="base" hangingPunct="0">
              <a:spcBef>
                <a:spcPct val="0"/>
              </a:spcBef>
              <a:spcAft>
                <a:spcPct val="0"/>
              </a:spcAft>
              <a:defRPr sz="1400">
                <a:solidFill>
                  <a:schemeClr val="tx1"/>
                </a:solidFill>
                <a:latin typeface="Comic Sans MS" charset="0"/>
                <a:ea typeface="ＭＳ Ｐゴシック" charset="0"/>
              </a:defRPr>
            </a:lvl7pPr>
            <a:lvl8pPr marL="1371600" eaLnBrk="0" fontAlgn="base" hangingPunct="0">
              <a:spcBef>
                <a:spcPct val="0"/>
              </a:spcBef>
              <a:spcAft>
                <a:spcPct val="0"/>
              </a:spcAft>
              <a:defRPr sz="1400">
                <a:solidFill>
                  <a:schemeClr val="tx1"/>
                </a:solidFill>
                <a:latin typeface="Comic Sans MS" charset="0"/>
                <a:ea typeface="ＭＳ Ｐゴシック" charset="0"/>
              </a:defRPr>
            </a:lvl8pPr>
            <a:lvl9pPr marL="18288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it-IT"/>
              <a:t>Cuore polmonare</a:t>
            </a:r>
          </a:p>
        </p:txBody>
      </p:sp>
      <p:sp>
        <p:nvSpPr>
          <p:cNvPr id="66564" name="AutoShape 4"/>
          <p:cNvSpPr>
            <a:spLocks noChangeArrowheads="1"/>
          </p:cNvSpPr>
          <p:nvPr/>
        </p:nvSpPr>
        <p:spPr bwMode="auto">
          <a:xfrm>
            <a:off x="5867400" y="2276475"/>
            <a:ext cx="1382713" cy="2663825"/>
          </a:xfrm>
          <a:prstGeom prst="curvedLeftArrow">
            <a:avLst>
              <a:gd name="adj1" fmla="val 14609"/>
              <a:gd name="adj2" fmla="val 77061"/>
              <a:gd name="adj3" fmla="val 33333"/>
            </a:avLst>
          </a:prstGeom>
          <a:solidFill>
            <a:schemeClr val="accent1"/>
          </a:solidFill>
          <a:ln w="9525">
            <a:solidFill>
              <a:schemeClr val="tx1"/>
            </a:solidFill>
            <a:miter lim="800000"/>
            <a:headEnd/>
            <a:tailEnd/>
          </a:ln>
        </p:spPr>
        <p:txBody>
          <a:bodyPr wrap="none" anchor="ctr"/>
          <a:lstStyle/>
          <a:p>
            <a:endParaRPr lang="it-IT"/>
          </a:p>
        </p:txBody>
      </p:sp>
      <p:sp>
        <p:nvSpPr>
          <p:cNvPr id="66565" name="Text Box 5"/>
          <p:cNvSpPr txBox="1">
            <a:spLocks noChangeArrowheads="1"/>
          </p:cNvSpPr>
          <p:nvPr/>
        </p:nvSpPr>
        <p:spPr bwMode="auto">
          <a:xfrm>
            <a:off x="6011863" y="5013325"/>
            <a:ext cx="3214687" cy="523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37931725" indent="-37474525" eaLnBrk="0" hangingPunct="0">
              <a:defRPr sz="1400">
                <a:solidFill>
                  <a:schemeClr val="tx1"/>
                </a:solidFill>
                <a:latin typeface="Comic Sans MS" charset="0"/>
                <a:ea typeface="ＭＳ Ｐゴシック" charset="0"/>
              </a:defRPr>
            </a:lvl2pPr>
            <a:lvl3pPr eaLnBrk="0" hangingPunct="0">
              <a:defRPr sz="1400">
                <a:solidFill>
                  <a:schemeClr val="tx1"/>
                </a:solidFill>
                <a:latin typeface="Comic Sans MS" charset="0"/>
                <a:ea typeface="ＭＳ Ｐゴシック" charset="0"/>
              </a:defRPr>
            </a:lvl3pPr>
            <a:lvl4pPr eaLnBrk="0" hangingPunct="0">
              <a:defRPr sz="1400">
                <a:solidFill>
                  <a:schemeClr val="tx1"/>
                </a:solidFill>
                <a:latin typeface="Comic Sans MS" charset="0"/>
                <a:ea typeface="ＭＳ Ｐゴシック" charset="0"/>
              </a:defRPr>
            </a:lvl4pPr>
            <a:lvl5pPr eaLnBrk="0" hangingPunct="0">
              <a:defRPr sz="1400">
                <a:solidFill>
                  <a:schemeClr val="tx1"/>
                </a:solidFill>
                <a:latin typeface="Comic Sans MS" charset="0"/>
                <a:ea typeface="ＭＳ Ｐゴシック" charset="0"/>
              </a:defRPr>
            </a:lvl5pPr>
            <a:lvl6pPr marL="457200" eaLnBrk="0" fontAlgn="base" hangingPunct="0">
              <a:spcBef>
                <a:spcPct val="0"/>
              </a:spcBef>
              <a:spcAft>
                <a:spcPct val="0"/>
              </a:spcAft>
              <a:defRPr sz="1400">
                <a:solidFill>
                  <a:schemeClr val="tx1"/>
                </a:solidFill>
                <a:latin typeface="Comic Sans MS" charset="0"/>
                <a:ea typeface="ＭＳ Ｐゴシック" charset="0"/>
              </a:defRPr>
            </a:lvl6pPr>
            <a:lvl7pPr marL="914400" eaLnBrk="0" fontAlgn="base" hangingPunct="0">
              <a:spcBef>
                <a:spcPct val="0"/>
              </a:spcBef>
              <a:spcAft>
                <a:spcPct val="0"/>
              </a:spcAft>
              <a:defRPr sz="1400">
                <a:solidFill>
                  <a:schemeClr val="tx1"/>
                </a:solidFill>
                <a:latin typeface="Comic Sans MS" charset="0"/>
                <a:ea typeface="ＭＳ Ｐゴシック" charset="0"/>
              </a:defRPr>
            </a:lvl7pPr>
            <a:lvl8pPr marL="1371600" eaLnBrk="0" fontAlgn="base" hangingPunct="0">
              <a:spcBef>
                <a:spcPct val="0"/>
              </a:spcBef>
              <a:spcAft>
                <a:spcPct val="0"/>
              </a:spcAft>
              <a:defRPr sz="1400">
                <a:solidFill>
                  <a:schemeClr val="tx1"/>
                </a:solidFill>
                <a:latin typeface="Comic Sans MS" charset="0"/>
                <a:ea typeface="ＭＳ Ｐゴシック" charset="0"/>
              </a:defRPr>
            </a:lvl8pPr>
            <a:lvl9pPr marL="18288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it-IT" b="1"/>
              <a:t>CFTR mutata induce infiammazione</a:t>
            </a:r>
          </a:p>
          <a:p>
            <a:pPr eaLnBrk="1" hangingPunct="1"/>
            <a:r>
              <a:rPr lang="it-IT" b="1"/>
              <a:t>polmonare</a:t>
            </a:r>
          </a:p>
        </p:txBody>
      </p:sp>
    </p:spTree>
    <p:extLst>
      <p:ext uri="{BB962C8B-B14F-4D97-AF65-F5344CB8AC3E}">
        <p14:creationId xmlns:p14="http://schemas.microsoft.com/office/powerpoint/2010/main" val="219077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1+#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6565"/>
                                        </p:tgtEl>
                                        <p:attrNameLst>
                                          <p:attrName>style.visibility</p:attrName>
                                        </p:attrNameLst>
                                      </p:cBhvr>
                                      <p:to>
                                        <p:strVal val="visible"/>
                                      </p:to>
                                    </p:set>
                                    <p:anim calcmode="lin" valueType="num">
                                      <p:cBhvr additive="base">
                                        <p:cTn id="11" dur="500" fill="hold"/>
                                        <p:tgtEl>
                                          <p:spTgt spid="66565"/>
                                        </p:tgtEl>
                                        <p:attrNameLst>
                                          <p:attrName>ppt_x</p:attrName>
                                        </p:attrNameLst>
                                      </p:cBhvr>
                                      <p:tavLst>
                                        <p:tav tm="0">
                                          <p:val>
                                            <p:strVal val="1+#ppt_w/2"/>
                                          </p:val>
                                        </p:tav>
                                        <p:tav tm="100000">
                                          <p:val>
                                            <p:strVal val="#ppt_x"/>
                                          </p:val>
                                        </p:tav>
                                      </p:tavLst>
                                    </p:anim>
                                    <p:anim calcmode="lin" valueType="num">
                                      <p:cBhvr additive="base">
                                        <p:cTn id="12"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obbins c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035050"/>
            <a:ext cx="7645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408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 Cholera toxin activation of ion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4762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Oval 6"/>
          <p:cNvSpPr>
            <a:spLocks noChangeArrowheads="1"/>
          </p:cNvSpPr>
          <p:nvPr/>
        </p:nvSpPr>
        <p:spPr bwMode="auto">
          <a:xfrm>
            <a:off x="4427538" y="1700213"/>
            <a:ext cx="144462" cy="287337"/>
          </a:xfrm>
          <a:prstGeom prst="ellipse">
            <a:avLst/>
          </a:prstGeom>
          <a:solidFill>
            <a:schemeClr val="accent1"/>
          </a:solidFill>
          <a:ln w="9525">
            <a:solidFill>
              <a:schemeClr val="tx1"/>
            </a:solidFill>
            <a:round/>
            <a:headEnd/>
            <a:tailEnd/>
          </a:ln>
        </p:spPr>
        <p:txBody>
          <a:bodyPr wrap="none" anchor="ctr"/>
          <a:lstStyle/>
          <a:p>
            <a:pPr algn="ctr"/>
            <a:endParaRPr lang="it-IT">
              <a:latin typeface="Calibri" charset="0"/>
            </a:endParaRPr>
          </a:p>
        </p:txBody>
      </p:sp>
      <p:sp>
        <p:nvSpPr>
          <p:cNvPr id="101384" name="Text Box 8"/>
          <p:cNvSpPr txBox="1">
            <a:spLocks noChangeArrowheads="1"/>
          </p:cNvSpPr>
          <p:nvPr/>
        </p:nvSpPr>
        <p:spPr bwMode="auto">
          <a:xfrm>
            <a:off x="4500563" y="1557338"/>
            <a:ext cx="5730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solidFill>
                  <a:schemeClr val="accent1"/>
                </a:solidFill>
              </a:rPr>
              <a:t>CFTR</a:t>
            </a:r>
          </a:p>
        </p:txBody>
      </p:sp>
      <p:sp>
        <p:nvSpPr>
          <p:cNvPr id="64517" name="Rectangle 9"/>
          <p:cNvSpPr>
            <a:spLocks noChangeArrowheads="1"/>
          </p:cNvSpPr>
          <p:nvPr/>
        </p:nvSpPr>
        <p:spPr bwMode="auto">
          <a:xfrm>
            <a:off x="4067175" y="2205038"/>
            <a:ext cx="433388" cy="215900"/>
          </a:xfrm>
          <a:prstGeom prst="rect">
            <a:avLst/>
          </a:prstGeom>
          <a:solidFill>
            <a:srgbClr val="FFCC66"/>
          </a:solidFill>
          <a:ln w="9525">
            <a:solidFill>
              <a:srgbClr val="FFCC66"/>
            </a:solidFill>
            <a:miter lim="800000"/>
            <a:headEnd/>
            <a:tailEnd/>
          </a:ln>
        </p:spPr>
        <p:txBody>
          <a:bodyPr wrap="none" anchor="ctr"/>
          <a:lstStyle/>
          <a:p>
            <a:endParaRPr lang="it-IT">
              <a:latin typeface="Calibri" charset="0"/>
            </a:endParaRPr>
          </a:p>
        </p:txBody>
      </p:sp>
      <p:sp>
        <p:nvSpPr>
          <p:cNvPr id="101386" name="Text Box 10"/>
          <p:cNvSpPr txBox="1">
            <a:spLocks noChangeArrowheads="1"/>
          </p:cNvSpPr>
          <p:nvPr/>
        </p:nvSpPr>
        <p:spPr bwMode="auto">
          <a:xfrm>
            <a:off x="4067175" y="2181225"/>
            <a:ext cx="469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PKA</a:t>
            </a:r>
          </a:p>
        </p:txBody>
      </p:sp>
      <p:sp>
        <p:nvSpPr>
          <p:cNvPr id="101387" name="Text Box 11"/>
          <p:cNvSpPr txBox="1">
            <a:spLocks noChangeArrowheads="1"/>
          </p:cNvSpPr>
          <p:nvPr/>
        </p:nvSpPr>
        <p:spPr bwMode="auto">
          <a:xfrm>
            <a:off x="3924300" y="2565400"/>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cAMP</a:t>
            </a:r>
          </a:p>
        </p:txBody>
      </p:sp>
      <p:sp>
        <p:nvSpPr>
          <p:cNvPr id="101388" name="Line 12"/>
          <p:cNvSpPr>
            <a:spLocks noChangeShapeType="1"/>
          </p:cNvSpPr>
          <p:nvPr/>
        </p:nvSpPr>
        <p:spPr bwMode="auto">
          <a:xfrm flipV="1">
            <a:off x="4140200" y="2420938"/>
            <a:ext cx="144463" cy="1444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01389" name="Picture 13" descr="7TM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4813"/>
            <a:ext cx="6858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4"/>
          <p:cNvSpPr>
            <a:spLocks noChangeArrowheads="1"/>
          </p:cNvSpPr>
          <p:nvPr/>
        </p:nvSpPr>
        <p:spPr bwMode="auto">
          <a:xfrm>
            <a:off x="7885113" y="260350"/>
            <a:ext cx="4103687" cy="6192838"/>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101391" name="Line 15"/>
          <p:cNvSpPr>
            <a:spLocks noChangeShapeType="1"/>
          </p:cNvSpPr>
          <p:nvPr/>
        </p:nvSpPr>
        <p:spPr bwMode="auto">
          <a:xfrm>
            <a:off x="6300788" y="1196975"/>
            <a:ext cx="64770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1392" name="Text Box 16"/>
          <p:cNvSpPr txBox="1">
            <a:spLocks noChangeArrowheads="1"/>
          </p:cNvSpPr>
          <p:nvPr/>
        </p:nvSpPr>
        <p:spPr bwMode="auto">
          <a:xfrm>
            <a:off x="5272088" y="261938"/>
            <a:ext cx="34020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Inattivazione di attività GTPasica della</a:t>
            </a:r>
          </a:p>
          <a:p>
            <a:r>
              <a:rPr lang="it-IT"/>
              <a:t>G</a:t>
            </a:r>
            <a:r>
              <a:rPr lang="it-IT">
                <a:latin typeface="Symbol" charset="0"/>
              </a:rPr>
              <a:t>a</a:t>
            </a:r>
            <a:r>
              <a:rPr lang="it-IT" baseline="-25000"/>
              <a:t>s</a:t>
            </a:r>
            <a:r>
              <a:rPr lang="it-IT"/>
              <a:t> da parte della tossina colerica</a:t>
            </a:r>
          </a:p>
        </p:txBody>
      </p:sp>
      <p:sp>
        <p:nvSpPr>
          <p:cNvPr id="64525" name="Text Box 17"/>
          <p:cNvSpPr txBox="1">
            <a:spLocks noChangeArrowheads="1"/>
          </p:cNvSpPr>
          <p:nvPr/>
        </p:nvSpPr>
        <p:spPr bwMode="auto">
          <a:xfrm>
            <a:off x="376238" y="5086350"/>
            <a:ext cx="4802187" cy="830263"/>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Un</a:t>
            </a:r>
            <a:r>
              <a:rPr lang="ja-JP" altLang="it-IT" sz="1600" b="1"/>
              <a:t>’</a:t>
            </a:r>
            <a:r>
              <a:rPr lang="it-IT" sz="1600" b="1"/>
              <a:t>eccessiva apertura della CFTR indotta dalla tossina</a:t>
            </a:r>
          </a:p>
          <a:p>
            <a:r>
              <a:rPr lang="it-IT" sz="1600" b="1"/>
              <a:t>colerica è alla base della diarrea acquosa caratteristica</a:t>
            </a:r>
          </a:p>
          <a:p>
            <a:r>
              <a:rPr lang="it-IT" sz="1600" b="1"/>
              <a:t>Dell</a:t>
            </a:r>
            <a:r>
              <a:rPr lang="ja-JP" altLang="it-IT" sz="1600" b="1"/>
              <a:t>’</a:t>
            </a:r>
            <a:r>
              <a:rPr lang="it-IT" sz="1600" b="1"/>
              <a:t>infezione con </a:t>
            </a:r>
            <a:r>
              <a:rPr lang="it-IT" sz="1600" b="1" i="1"/>
              <a:t>Vibrio cholerae</a:t>
            </a:r>
          </a:p>
        </p:txBody>
      </p:sp>
    </p:spTree>
    <p:extLst>
      <p:ext uri="{BB962C8B-B14F-4D97-AF65-F5344CB8AC3E}">
        <p14:creationId xmlns:p14="http://schemas.microsoft.com/office/powerpoint/2010/main" val="410476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92"/>
                                        </p:tgtEl>
                                        <p:attrNameLst>
                                          <p:attrName>style.visibility</p:attrName>
                                        </p:attrNameLst>
                                      </p:cBhvr>
                                      <p:to>
                                        <p:strVal val="visible"/>
                                      </p:to>
                                    </p:set>
                                    <p:anim calcmode="lin" valueType="num">
                                      <p:cBhvr additive="base">
                                        <p:cTn id="7" dur="500" fill="hold"/>
                                        <p:tgtEl>
                                          <p:spTgt spid="101392"/>
                                        </p:tgtEl>
                                        <p:attrNameLst>
                                          <p:attrName>ppt_x</p:attrName>
                                        </p:attrNameLst>
                                      </p:cBhvr>
                                      <p:tavLst>
                                        <p:tav tm="0">
                                          <p:val>
                                            <p:strVal val="1+#ppt_w/2"/>
                                          </p:val>
                                        </p:tav>
                                        <p:tav tm="100000">
                                          <p:val>
                                            <p:strVal val="#ppt_x"/>
                                          </p:val>
                                        </p:tav>
                                      </p:tavLst>
                                    </p:anim>
                                    <p:anim calcmode="lin" valueType="num">
                                      <p:cBhvr additive="base">
                                        <p:cTn id="8" dur="500" fill="hold"/>
                                        <p:tgtEl>
                                          <p:spTgt spid="10139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1391"/>
                                        </p:tgtEl>
                                        <p:attrNameLst>
                                          <p:attrName>style.visibility</p:attrName>
                                        </p:attrNameLst>
                                      </p:cBhvr>
                                      <p:to>
                                        <p:strVal val="visible"/>
                                      </p:to>
                                    </p:set>
                                    <p:anim calcmode="lin" valueType="num">
                                      <p:cBhvr additive="base">
                                        <p:cTn id="11" dur="500" fill="hold"/>
                                        <p:tgtEl>
                                          <p:spTgt spid="101391"/>
                                        </p:tgtEl>
                                        <p:attrNameLst>
                                          <p:attrName>ppt_x</p:attrName>
                                        </p:attrNameLst>
                                      </p:cBhvr>
                                      <p:tavLst>
                                        <p:tav tm="0">
                                          <p:val>
                                            <p:strVal val="1+#ppt_w/2"/>
                                          </p:val>
                                        </p:tav>
                                        <p:tav tm="100000">
                                          <p:val>
                                            <p:strVal val="#ppt_x"/>
                                          </p:val>
                                        </p:tav>
                                      </p:tavLst>
                                    </p:anim>
                                    <p:anim calcmode="lin" valueType="num">
                                      <p:cBhvr additive="base">
                                        <p:cTn id="12" dur="500" fill="hold"/>
                                        <p:tgtEl>
                                          <p:spTgt spid="10139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1389"/>
                                        </p:tgtEl>
                                        <p:attrNameLst>
                                          <p:attrName>style.visibility</p:attrName>
                                        </p:attrNameLst>
                                      </p:cBhvr>
                                      <p:to>
                                        <p:strVal val="visible"/>
                                      </p:to>
                                    </p:set>
                                    <p:anim calcmode="lin" valueType="num">
                                      <p:cBhvr additive="base">
                                        <p:cTn id="15" dur="500" fill="hold"/>
                                        <p:tgtEl>
                                          <p:spTgt spid="101389"/>
                                        </p:tgtEl>
                                        <p:attrNameLst>
                                          <p:attrName>ppt_x</p:attrName>
                                        </p:attrNameLst>
                                      </p:cBhvr>
                                      <p:tavLst>
                                        <p:tav tm="0">
                                          <p:val>
                                            <p:strVal val="1+#ppt_w/2"/>
                                          </p:val>
                                        </p:tav>
                                        <p:tav tm="100000">
                                          <p:val>
                                            <p:strVal val="#ppt_x"/>
                                          </p:val>
                                        </p:tav>
                                      </p:tavLst>
                                    </p:anim>
                                    <p:anim calcmode="lin" valueType="num">
                                      <p:cBhvr additive="base">
                                        <p:cTn id="16" dur="500" fill="hold"/>
                                        <p:tgtEl>
                                          <p:spTgt spid="10138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1381"/>
                                        </p:tgtEl>
                                        <p:attrNameLst>
                                          <p:attrName>style.visibility</p:attrName>
                                        </p:attrNameLst>
                                      </p:cBhvr>
                                      <p:to>
                                        <p:strVal val="visible"/>
                                      </p:to>
                                    </p:set>
                                    <p:anim calcmode="lin" valueType="num">
                                      <p:cBhvr additive="base">
                                        <p:cTn id="21" dur="500" fill="hold"/>
                                        <p:tgtEl>
                                          <p:spTgt spid="101381"/>
                                        </p:tgtEl>
                                        <p:attrNameLst>
                                          <p:attrName>ppt_x</p:attrName>
                                        </p:attrNameLst>
                                      </p:cBhvr>
                                      <p:tavLst>
                                        <p:tav tm="0">
                                          <p:val>
                                            <p:strVal val="#ppt_x"/>
                                          </p:val>
                                        </p:tav>
                                        <p:tav tm="100000">
                                          <p:val>
                                            <p:strVal val="#ppt_x"/>
                                          </p:val>
                                        </p:tav>
                                      </p:tavLst>
                                    </p:anim>
                                    <p:anim calcmode="lin" valueType="num">
                                      <p:cBhvr additive="base">
                                        <p:cTn id="22" dur="500" fill="hold"/>
                                        <p:tgtEl>
                                          <p:spTgt spid="10138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1387"/>
                                        </p:tgtEl>
                                        <p:attrNameLst>
                                          <p:attrName>style.visibility</p:attrName>
                                        </p:attrNameLst>
                                      </p:cBhvr>
                                      <p:to>
                                        <p:strVal val="visible"/>
                                      </p:to>
                                    </p:set>
                                    <p:anim calcmode="lin" valueType="num">
                                      <p:cBhvr additive="base">
                                        <p:cTn id="25" dur="500" fill="hold"/>
                                        <p:tgtEl>
                                          <p:spTgt spid="101387"/>
                                        </p:tgtEl>
                                        <p:attrNameLst>
                                          <p:attrName>ppt_x</p:attrName>
                                        </p:attrNameLst>
                                      </p:cBhvr>
                                      <p:tavLst>
                                        <p:tav tm="0">
                                          <p:val>
                                            <p:strVal val="#ppt_x"/>
                                          </p:val>
                                        </p:tav>
                                        <p:tav tm="100000">
                                          <p:val>
                                            <p:strVal val="#ppt_x"/>
                                          </p:val>
                                        </p:tav>
                                      </p:tavLst>
                                    </p:anim>
                                    <p:anim calcmode="lin" valueType="num">
                                      <p:cBhvr additive="base">
                                        <p:cTn id="26" dur="500" fill="hold"/>
                                        <p:tgtEl>
                                          <p:spTgt spid="10138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1388"/>
                                        </p:tgtEl>
                                        <p:attrNameLst>
                                          <p:attrName>style.visibility</p:attrName>
                                        </p:attrNameLst>
                                      </p:cBhvr>
                                      <p:to>
                                        <p:strVal val="visible"/>
                                      </p:to>
                                    </p:set>
                                    <p:anim calcmode="lin" valueType="num">
                                      <p:cBhvr additive="base">
                                        <p:cTn id="29" dur="500" fill="hold"/>
                                        <p:tgtEl>
                                          <p:spTgt spid="101388"/>
                                        </p:tgtEl>
                                        <p:attrNameLst>
                                          <p:attrName>ppt_x</p:attrName>
                                        </p:attrNameLst>
                                      </p:cBhvr>
                                      <p:tavLst>
                                        <p:tav tm="0">
                                          <p:val>
                                            <p:strVal val="#ppt_x"/>
                                          </p:val>
                                        </p:tav>
                                        <p:tav tm="100000">
                                          <p:val>
                                            <p:strVal val="#ppt_x"/>
                                          </p:val>
                                        </p:tav>
                                      </p:tavLst>
                                    </p:anim>
                                    <p:anim calcmode="lin" valueType="num">
                                      <p:cBhvr additive="base">
                                        <p:cTn id="30" dur="500" fill="hold"/>
                                        <p:tgtEl>
                                          <p:spTgt spid="10138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1386"/>
                                        </p:tgtEl>
                                        <p:attrNameLst>
                                          <p:attrName>style.visibility</p:attrName>
                                        </p:attrNameLst>
                                      </p:cBhvr>
                                      <p:to>
                                        <p:strVal val="visible"/>
                                      </p:to>
                                    </p:set>
                                    <p:anim calcmode="lin" valueType="num">
                                      <p:cBhvr additive="base">
                                        <p:cTn id="33" dur="500" fill="hold"/>
                                        <p:tgtEl>
                                          <p:spTgt spid="101386"/>
                                        </p:tgtEl>
                                        <p:attrNameLst>
                                          <p:attrName>ppt_x</p:attrName>
                                        </p:attrNameLst>
                                      </p:cBhvr>
                                      <p:tavLst>
                                        <p:tav tm="0">
                                          <p:val>
                                            <p:strVal val="#ppt_x"/>
                                          </p:val>
                                        </p:tav>
                                        <p:tav tm="100000">
                                          <p:val>
                                            <p:strVal val="#ppt_x"/>
                                          </p:val>
                                        </p:tav>
                                      </p:tavLst>
                                    </p:anim>
                                    <p:anim calcmode="lin" valueType="num">
                                      <p:cBhvr additive="base">
                                        <p:cTn id="34" dur="500" fill="hold"/>
                                        <p:tgtEl>
                                          <p:spTgt spid="10138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1384"/>
                                        </p:tgtEl>
                                        <p:attrNameLst>
                                          <p:attrName>style.visibility</p:attrName>
                                        </p:attrNameLst>
                                      </p:cBhvr>
                                      <p:to>
                                        <p:strVal val="visible"/>
                                      </p:to>
                                    </p:set>
                                    <p:anim calcmode="lin" valueType="num">
                                      <p:cBhvr additive="base">
                                        <p:cTn id="37" dur="500" fill="hold"/>
                                        <p:tgtEl>
                                          <p:spTgt spid="101384"/>
                                        </p:tgtEl>
                                        <p:attrNameLst>
                                          <p:attrName>ppt_x</p:attrName>
                                        </p:attrNameLst>
                                      </p:cBhvr>
                                      <p:tavLst>
                                        <p:tav tm="0">
                                          <p:val>
                                            <p:strVal val="#ppt_x"/>
                                          </p:val>
                                        </p:tav>
                                        <p:tav tm="100000">
                                          <p:val>
                                            <p:strVal val="#ppt_x"/>
                                          </p:val>
                                        </p:tav>
                                      </p:tavLst>
                                    </p:anim>
                                    <p:anim calcmode="lin" valueType="num">
                                      <p:cBhvr additive="base">
                                        <p:cTn id="38" dur="500" fill="hold"/>
                                        <p:tgtEl>
                                          <p:spTgt spid="10138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1382"/>
                                        </p:tgtEl>
                                        <p:attrNameLst>
                                          <p:attrName>style.visibility</p:attrName>
                                        </p:attrNameLst>
                                      </p:cBhvr>
                                      <p:to>
                                        <p:strVal val="visible"/>
                                      </p:to>
                                    </p:set>
                                    <p:anim calcmode="lin" valueType="num">
                                      <p:cBhvr additive="base">
                                        <p:cTn id="41" dur="500" fill="hold"/>
                                        <p:tgtEl>
                                          <p:spTgt spid="101382"/>
                                        </p:tgtEl>
                                        <p:attrNameLst>
                                          <p:attrName>ppt_x</p:attrName>
                                        </p:attrNameLst>
                                      </p:cBhvr>
                                      <p:tavLst>
                                        <p:tav tm="0">
                                          <p:val>
                                            <p:strVal val="#ppt_x"/>
                                          </p:val>
                                        </p:tav>
                                        <p:tav tm="100000">
                                          <p:val>
                                            <p:strVal val="#ppt_x"/>
                                          </p:val>
                                        </p:tav>
                                      </p:tavLst>
                                    </p:anim>
                                    <p:anim calcmode="lin" valueType="num">
                                      <p:cBhvr additive="base">
                                        <p:cTn id="42"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4" grpId="0"/>
      <p:bldP spid="101386" grpId="0"/>
      <p:bldP spid="101387" grpId="0"/>
      <p:bldP spid="101388" grpId="0" animBg="1"/>
      <p:bldP spid="101391" grpId="0" animBg="1"/>
      <p:bldP spid="1013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3251" name="Acrobat Document" r:id="rId3" imgW="0" imgH="0" progId="">
                  <p:embed/>
                </p:oleObj>
              </mc:Choice>
              <mc:Fallback>
                <p:oleObj name="Acrobat Document" r:id="rId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499" name="Object 3"/>
          <p:cNvGraphicFramePr>
            <a:graphicFrameLocks noChangeAspect="1"/>
          </p:cNvGraphicFramePr>
          <p:nvPr/>
        </p:nvGraphicFramePr>
        <p:xfrm>
          <a:off x="900113" y="333375"/>
          <a:ext cx="7583487" cy="10367963"/>
        </p:xfrm>
        <a:graphic>
          <a:graphicData uri="http://schemas.openxmlformats.org/presentationml/2006/ole">
            <mc:AlternateContent xmlns:mc="http://schemas.openxmlformats.org/markup-compatibility/2006">
              <mc:Choice xmlns:v="urn:schemas-microsoft-com:vml" Requires="v">
                <p:oleObj spid="_x0000_s53252" name="Acrobat Document" r:id="rId4" imgW="5668166" imgH="8019048" progId="">
                  <p:embed/>
                </p:oleObj>
              </mc:Choice>
              <mc:Fallback>
                <p:oleObj name="Acrobat Document" r:id="rId4" imgW="5668166" imgH="8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33375"/>
                        <a:ext cx="7583487" cy="1036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4" name="Line 4"/>
          <p:cNvSpPr>
            <a:spLocks noChangeShapeType="1"/>
          </p:cNvSpPr>
          <p:nvPr/>
        </p:nvSpPr>
        <p:spPr bwMode="auto">
          <a:xfrm>
            <a:off x="611188" y="1773238"/>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5" name="Line 5"/>
          <p:cNvSpPr>
            <a:spLocks noChangeShapeType="1"/>
          </p:cNvSpPr>
          <p:nvPr/>
        </p:nvSpPr>
        <p:spPr bwMode="auto">
          <a:xfrm>
            <a:off x="611188" y="3789363"/>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6" name="Line 6"/>
          <p:cNvSpPr>
            <a:spLocks noChangeShapeType="1"/>
          </p:cNvSpPr>
          <p:nvPr/>
        </p:nvSpPr>
        <p:spPr bwMode="auto">
          <a:xfrm>
            <a:off x="611188" y="4076700"/>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6567" name="Line 7"/>
          <p:cNvSpPr>
            <a:spLocks noChangeShapeType="1"/>
          </p:cNvSpPr>
          <p:nvPr/>
        </p:nvSpPr>
        <p:spPr bwMode="auto">
          <a:xfrm>
            <a:off x="539750" y="4941888"/>
            <a:ext cx="93503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6504" name="Text Box 8"/>
          <p:cNvSpPr txBox="1">
            <a:spLocks noChangeArrowheads="1"/>
          </p:cNvSpPr>
          <p:nvPr/>
        </p:nvSpPr>
        <p:spPr bwMode="auto">
          <a:xfrm>
            <a:off x="447675" y="6094413"/>
            <a:ext cx="413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Uitto J, TRENDS in Mol Med 11, 341-343, 2005</a:t>
            </a:r>
          </a:p>
        </p:txBody>
      </p:sp>
      <p:sp>
        <p:nvSpPr>
          <p:cNvPr id="106505" name="Text Box 9"/>
          <p:cNvSpPr txBox="1">
            <a:spLocks noChangeArrowheads="1"/>
          </p:cNvSpPr>
          <p:nvPr/>
        </p:nvSpPr>
        <p:spPr bwMode="auto">
          <a:xfrm>
            <a:off x="1023938" y="190500"/>
            <a:ext cx="5537200" cy="584200"/>
          </a:xfrm>
          <a:prstGeom prst="rect">
            <a:avLst/>
          </a:prstGeom>
          <a:solidFill>
            <a:schemeClr val="accent5">
              <a:lumMod val="60000"/>
              <a:lumOff val="40000"/>
            </a:schemeClr>
          </a:solidFill>
          <a:ln w="9525">
            <a:solidFill>
              <a:schemeClr val="accent5">
                <a:lumMod val="60000"/>
                <a:lumOff val="40000"/>
              </a:schemeClr>
            </a:solidFill>
            <a:miter lim="800000"/>
            <a:headEnd/>
            <a:tailEnd/>
          </a:ln>
        </p:spPr>
        <p:txBody>
          <a:bodyPr wrap="none">
            <a:spAutoFit/>
          </a:bodyPr>
          <a:lstStyle/>
          <a:p>
            <a:pPr fontAlgn="auto">
              <a:spcBef>
                <a:spcPts val="0"/>
              </a:spcBef>
              <a:spcAft>
                <a:spcPts val="0"/>
              </a:spcAft>
              <a:defRPr/>
            </a:pPr>
            <a:r>
              <a:rPr lang="it-IT" sz="1600" b="1" dirty="0">
                <a:latin typeface="+mn-lt"/>
                <a:ea typeface="+mn-ea"/>
                <a:cs typeface="+mn-cs"/>
              </a:rPr>
              <a:t>MALATTIE CAUSATE DA ALTERAZIONI </a:t>
            </a:r>
            <a:r>
              <a:rPr lang="it-IT" sz="1600" b="1" dirty="0" err="1">
                <a:latin typeface="+mn-lt"/>
                <a:ea typeface="+mn-ea"/>
                <a:cs typeface="+mn-cs"/>
              </a:rPr>
              <a:t>DI</a:t>
            </a:r>
            <a:r>
              <a:rPr lang="it-IT" sz="1600" b="1" dirty="0">
                <a:latin typeface="+mn-lt"/>
                <a:ea typeface="+mn-ea"/>
                <a:cs typeface="+mn-cs"/>
              </a:rPr>
              <a:t> GENI CODIFICANTI PER</a:t>
            </a:r>
          </a:p>
          <a:p>
            <a:pPr fontAlgn="auto">
              <a:spcBef>
                <a:spcPts val="0"/>
              </a:spcBef>
              <a:spcAft>
                <a:spcPts val="0"/>
              </a:spcAft>
              <a:defRPr/>
            </a:pPr>
            <a:r>
              <a:rPr lang="it-IT" sz="1600" b="1" dirty="0">
                <a:latin typeface="+mn-lt"/>
                <a:ea typeface="+mn-ea"/>
                <a:cs typeface="+mn-cs"/>
              </a:rPr>
              <a:t>TRASPORTATORI ABC (“ATP-BINDING CASSETTE”)</a:t>
            </a:r>
          </a:p>
        </p:txBody>
      </p:sp>
    </p:spTree>
    <p:extLst>
      <p:ext uri="{BB962C8B-B14F-4D97-AF65-F5344CB8AC3E}">
        <p14:creationId xmlns:p14="http://schemas.microsoft.com/office/powerpoint/2010/main" val="3885620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5"/>
                                        </p:tgtEl>
                                        <p:attrNameLst>
                                          <p:attrName>style.visibility</p:attrName>
                                        </p:attrNameLst>
                                      </p:cBhvr>
                                      <p:to>
                                        <p:strVal val="visible"/>
                                      </p:to>
                                    </p:set>
                                    <p:anim calcmode="lin" valueType="num">
                                      <p:cBhvr additive="base">
                                        <p:cTn id="7" dur="500" fill="hold"/>
                                        <p:tgtEl>
                                          <p:spTgt spid="106505"/>
                                        </p:tgtEl>
                                        <p:attrNameLst>
                                          <p:attrName>ppt_x</p:attrName>
                                        </p:attrNameLst>
                                      </p:cBhvr>
                                      <p:tavLst>
                                        <p:tav tm="0">
                                          <p:val>
                                            <p:strVal val="#ppt_x"/>
                                          </p:val>
                                        </p:tav>
                                        <p:tav tm="100000">
                                          <p:val>
                                            <p:strVal val="#ppt_x"/>
                                          </p:val>
                                        </p:tav>
                                      </p:tavLst>
                                    </p:anim>
                                    <p:anim calcmode="lin" valueType="num">
                                      <p:cBhvr additive="base">
                                        <p:cTn id="8"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4"/>
                                        </p:tgtEl>
                                        <p:attrNameLst>
                                          <p:attrName>style.visibility</p:attrName>
                                        </p:attrNameLst>
                                      </p:cBhvr>
                                      <p:to>
                                        <p:strVal val="visible"/>
                                      </p:to>
                                    </p:set>
                                    <p:anim calcmode="lin" valueType="num">
                                      <p:cBhvr additive="base">
                                        <p:cTn id="19" dur="500" fill="hold"/>
                                        <p:tgtEl>
                                          <p:spTgt spid="106504"/>
                                        </p:tgtEl>
                                        <p:attrNameLst>
                                          <p:attrName>ppt_x</p:attrName>
                                        </p:attrNameLst>
                                      </p:cBhvr>
                                      <p:tavLst>
                                        <p:tav tm="0">
                                          <p:val>
                                            <p:strVal val="#ppt_x"/>
                                          </p:val>
                                        </p:tav>
                                        <p:tav tm="100000">
                                          <p:val>
                                            <p:strVal val="#ppt_x"/>
                                          </p:val>
                                        </p:tav>
                                      </p:tavLst>
                                    </p:anim>
                                    <p:anim calcmode="lin" valueType="num">
                                      <p:cBhvr additive="base">
                                        <p:cTn id="20" dur="500" fill="hold"/>
                                        <p:tgtEl>
                                          <p:spTgt spid="106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p:bldP spid="10650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00113" y="333375"/>
            <a:ext cx="7632700" cy="3095625"/>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pic>
        <p:nvPicPr>
          <p:cNvPr id="67587" name="Picture 3" descr="SUR K 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119812"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1042988" y="2276475"/>
            <a:ext cx="6408737" cy="1008063"/>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67589" name="Text Box 5"/>
          <p:cNvSpPr txBox="1">
            <a:spLocks noChangeArrowheads="1"/>
          </p:cNvSpPr>
          <p:nvPr/>
        </p:nvSpPr>
        <p:spPr bwMode="auto">
          <a:xfrm>
            <a:off x="4500563" y="476250"/>
            <a:ext cx="877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i="1"/>
              <a:t>(ABCC8)</a:t>
            </a:r>
          </a:p>
        </p:txBody>
      </p:sp>
    </p:spTree>
    <p:extLst>
      <p:ext uri="{BB962C8B-B14F-4D97-AF65-F5344CB8AC3E}">
        <p14:creationId xmlns:p14="http://schemas.microsoft.com/office/powerpoint/2010/main" val="40909691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JCI05254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8410575"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6"/>
          <p:cNvSpPr>
            <a:spLocks noChangeArrowheads="1"/>
          </p:cNvSpPr>
          <p:nvPr/>
        </p:nvSpPr>
        <p:spPr bwMode="auto">
          <a:xfrm>
            <a:off x="250825" y="4581525"/>
            <a:ext cx="8893175" cy="4535488"/>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
        <p:nvSpPr>
          <p:cNvPr id="95239" name="Text Box 7"/>
          <p:cNvSpPr txBox="1">
            <a:spLocks noChangeArrowheads="1"/>
          </p:cNvSpPr>
          <p:nvPr/>
        </p:nvSpPr>
        <p:spPr bwMode="auto">
          <a:xfrm>
            <a:off x="4572000" y="5373688"/>
            <a:ext cx="259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Sulfunilurea</a:t>
            </a:r>
          </a:p>
          <a:p>
            <a:r>
              <a:rPr lang="it-IT" b="1"/>
              <a:t>(tolbutamide, glibenclamide)</a:t>
            </a:r>
          </a:p>
        </p:txBody>
      </p:sp>
      <p:sp>
        <p:nvSpPr>
          <p:cNvPr id="95240" name="Line 8"/>
          <p:cNvSpPr>
            <a:spLocks noChangeShapeType="1"/>
          </p:cNvSpPr>
          <p:nvPr/>
        </p:nvSpPr>
        <p:spPr bwMode="auto">
          <a:xfrm flipV="1">
            <a:off x="5508625" y="3860800"/>
            <a:ext cx="144463" cy="1225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5241" name="Line 9"/>
          <p:cNvSpPr>
            <a:spLocks noChangeShapeType="1"/>
          </p:cNvSpPr>
          <p:nvPr/>
        </p:nvSpPr>
        <p:spPr bwMode="auto">
          <a:xfrm>
            <a:off x="5508625" y="3860800"/>
            <a:ext cx="287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5242" name="Text Box 10"/>
          <p:cNvSpPr txBox="1">
            <a:spLocks noChangeArrowheads="1"/>
          </p:cNvSpPr>
          <p:nvPr/>
        </p:nvSpPr>
        <p:spPr bwMode="auto">
          <a:xfrm>
            <a:off x="5219700" y="378936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2400" b="1"/>
              <a:t>-</a:t>
            </a:r>
          </a:p>
        </p:txBody>
      </p:sp>
    </p:spTree>
    <p:extLst>
      <p:ext uri="{BB962C8B-B14F-4D97-AF65-F5344CB8AC3E}">
        <p14:creationId xmlns:p14="http://schemas.microsoft.com/office/powerpoint/2010/main" val="68319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additive="base">
                                        <p:cTn id="7" dur="500" fill="hold"/>
                                        <p:tgtEl>
                                          <p:spTgt spid="95239"/>
                                        </p:tgtEl>
                                        <p:attrNameLst>
                                          <p:attrName>ppt_x</p:attrName>
                                        </p:attrNameLst>
                                      </p:cBhvr>
                                      <p:tavLst>
                                        <p:tav tm="0">
                                          <p:val>
                                            <p:strVal val="#ppt_x"/>
                                          </p:val>
                                        </p:tav>
                                        <p:tav tm="100000">
                                          <p:val>
                                            <p:strVal val="#ppt_x"/>
                                          </p:val>
                                        </p:tav>
                                      </p:tavLst>
                                    </p:anim>
                                    <p:anim calcmode="lin" valueType="num">
                                      <p:cBhvr additive="base">
                                        <p:cTn id="8" dur="500" fill="hold"/>
                                        <p:tgtEl>
                                          <p:spTgt spid="952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240"/>
                                        </p:tgtEl>
                                        <p:attrNameLst>
                                          <p:attrName>style.visibility</p:attrName>
                                        </p:attrNameLst>
                                      </p:cBhvr>
                                      <p:to>
                                        <p:strVal val="visible"/>
                                      </p:to>
                                    </p:set>
                                    <p:anim calcmode="lin" valueType="num">
                                      <p:cBhvr additive="base">
                                        <p:cTn id="11" dur="500" fill="hold"/>
                                        <p:tgtEl>
                                          <p:spTgt spid="95240"/>
                                        </p:tgtEl>
                                        <p:attrNameLst>
                                          <p:attrName>ppt_x</p:attrName>
                                        </p:attrNameLst>
                                      </p:cBhvr>
                                      <p:tavLst>
                                        <p:tav tm="0">
                                          <p:val>
                                            <p:strVal val="#ppt_x"/>
                                          </p:val>
                                        </p:tav>
                                        <p:tav tm="100000">
                                          <p:val>
                                            <p:strVal val="#ppt_x"/>
                                          </p:val>
                                        </p:tav>
                                      </p:tavLst>
                                    </p:anim>
                                    <p:anim calcmode="lin" valueType="num">
                                      <p:cBhvr additive="base">
                                        <p:cTn id="12" dur="500" fill="hold"/>
                                        <p:tgtEl>
                                          <p:spTgt spid="952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5242"/>
                                        </p:tgtEl>
                                        <p:attrNameLst>
                                          <p:attrName>style.visibility</p:attrName>
                                        </p:attrNameLst>
                                      </p:cBhvr>
                                      <p:to>
                                        <p:strVal val="visible"/>
                                      </p:to>
                                    </p:set>
                                    <p:anim calcmode="lin" valueType="num">
                                      <p:cBhvr additive="base">
                                        <p:cTn id="15" dur="500" fill="hold"/>
                                        <p:tgtEl>
                                          <p:spTgt spid="95242"/>
                                        </p:tgtEl>
                                        <p:attrNameLst>
                                          <p:attrName>ppt_x</p:attrName>
                                        </p:attrNameLst>
                                      </p:cBhvr>
                                      <p:tavLst>
                                        <p:tav tm="0">
                                          <p:val>
                                            <p:strVal val="#ppt_x"/>
                                          </p:val>
                                        </p:tav>
                                        <p:tav tm="100000">
                                          <p:val>
                                            <p:strVal val="#ppt_x"/>
                                          </p:val>
                                        </p:tav>
                                      </p:tavLst>
                                    </p:anim>
                                    <p:anim calcmode="lin" valueType="num">
                                      <p:cBhvr additive="base">
                                        <p:cTn id="16" dur="500" fill="hold"/>
                                        <p:tgtEl>
                                          <p:spTgt spid="952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241"/>
                                        </p:tgtEl>
                                        <p:attrNameLst>
                                          <p:attrName>style.visibility</p:attrName>
                                        </p:attrNameLst>
                                      </p:cBhvr>
                                      <p:to>
                                        <p:strVal val="visible"/>
                                      </p:to>
                                    </p:set>
                                    <p:anim calcmode="lin" valueType="num">
                                      <p:cBhvr additive="base">
                                        <p:cTn id="19" dur="500" fill="hold"/>
                                        <p:tgtEl>
                                          <p:spTgt spid="95241"/>
                                        </p:tgtEl>
                                        <p:attrNameLst>
                                          <p:attrName>ppt_x</p:attrName>
                                        </p:attrNameLst>
                                      </p:cBhvr>
                                      <p:tavLst>
                                        <p:tav tm="0">
                                          <p:val>
                                            <p:strVal val="#ppt_x"/>
                                          </p:val>
                                        </p:tav>
                                        <p:tav tm="100000">
                                          <p:val>
                                            <p:strVal val="#ppt_x"/>
                                          </p:val>
                                        </p:tav>
                                      </p:tavLst>
                                    </p:anim>
                                    <p:anim calcmode="lin" valueType="num">
                                      <p:cBhvr additive="base">
                                        <p:cTn id="20" dur="500" fill="hold"/>
                                        <p:tgtEl>
                                          <p:spTgt spid="95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40" grpId="0" animBg="1"/>
      <p:bldP spid="95241" grpId="0" animBg="1"/>
      <p:bldP spid="952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9" descr="JCI05254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55775"/>
            <a:ext cx="8410575"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10"/>
          <p:cNvSpPr>
            <a:spLocks noChangeArrowheads="1"/>
          </p:cNvSpPr>
          <p:nvPr/>
        </p:nvSpPr>
        <p:spPr bwMode="auto">
          <a:xfrm>
            <a:off x="611188" y="-1971675"/>
            <a:ext cx="8064500" cy="3816350"/>
          </a:xfrm>
          <a:prstGeom prst="rect">
            <a:avLst/>
          </a:prstGeom>
          <a:solidFill>
            <a:schemeClr val="bg1"/>
          </a:solidFill>
          <a:ln w="9525">
            <a:solidFill>
              <a:schemeClr val="bg1"/>
            </a:solidFill>
            <a:miter lim="800000"/>
            <a:headEnd/>
            <a:tailEnd/>
          </a:ln>
        </p:spPr>
        <p:txBody>
          <a:bodyPr wrap="none" anchor="ctr"/>
          <a:lstStyle/>
          <a:p>
            <a:endParaRPr lang="it-IT">
              <a:latin typeface="Calibri" charset="0"/>
            </a:endParaRPr>
          </a:p>
        </p:txBody>
      </p:sp>
    </p:spTree>
    <p:extLst>
      <p:ext uri="{BB962C8B-B14F-4D97-AF65-F5344CB8AC3E}">
        <p14:creationId xmlns:p14="http://schemas.microsoft.com/office/powerpoint/2010/main" val="3224688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spholip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6962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58750" y="404813"/>
            <a:ext cx="8783638" cy="646112"/>
          </a:xfrm>
          <a:prstGeom prst="rect">
            <a:avLst/>
          </a:prstGeom>
          <a:solidFill>
            <a:schemeClr val="accent1">
              <a:lumMod val="40000"/>
              <a:lumOff val="60000"/>
            </a:schemeClr>
          </a:solidFill>
          <a:ln w="9525">
            <a:no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Fosfolipasi batteriche, rilasciate da cellule infiammatorie o rilasciate in seguito a pancreatiti  possono alterare lipidi della membrana e causare lisi cellulare</a:t>
            </a:r>
          </a:p>
        </p:txBody>
      </p:sp>
    </p:spTree>
    <p:extLst>
      <p:ext uri="{BB962C8B-B14F-4D97-AF65-F5344CB8AC3E}">
        <p14:creationId xmlns:p14="http://schemas.microsoft.com/office/powerpoint/2010/main" val="417099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195513" y="1773238"/>
            <a:ext cx="3529012" cy="3024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8435" name="Line 6"/>
          <p:cNvSpPr>
            <a:spLocks noChangeShapeType="1"/>
          </p:cNvSpPr>
          <p:nvPr/>
        </p:nvSpPr>
        <p:spPr bwMode="auto">
          <a:xfrm flipV="1">
            <a:off x="5724525" y="1557338"/>
            <a:ext cx="8636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1" name="Text Box 7"/>
          <p:cNvSpPr txBox="1">
            <a:spLocks noChangeArrowheads="1"/>
          </p:cNvSpPr>
          <p:nvPr/>
        </p:nvSpPr>
        <p:spPr bwMode="auto">
          <a:xfrm>
            <a:off x="5292725" y="981075"/>
            <a:ext cx="3482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1. Membrana plasmatica</a:t>
            </a:r>
          </a:p>
          <a:p>
            <a:r>
              <a:rPr lang="it-IT"/>
              <a:t>(inducono alterazioni della permeabilità)</a:t>
            </a:r>
          </a:p>
        </p:txBody>
      </p:sp>
      <p:sp>
        <p:nvSpPr>
          <p:cNvPr id="93192" name="Oval 8"/>
          <p:cNvSpPr>
            <a:spLocks noChangeArrowheads="1"/>
          </p:cNvSpPr>
          <p:nvPr/>
        </p:nvSpPr>
        <p:spPr bwMode="auto">
          <a:xfrm>
            <a:off x="3132138" y="2852738"/>
            <a:ext cx="431800" cy="431800"/>
          </a:xfrm>
          <a:prstGeom prst="ellipse">
            <a:avLst/>
          </a:prstGeom>
          <a:solidFill>
            <a:schemeClr val="bg1"/>
          </a:solidFill>
          <a:ln w="9525">
            <a:solidFill>
              <a:schemeClr val="tx1"/>
            </a:solidFill>
            <a:round/>
            <a:headEnd/>
            <a:tailEnd/>
          </a:ln>
        </p:spPr>
        <p:txBody>
          <a:bodyPr wrap="none" anchor="ctr"/>
          <a:lstStyle/>
          <a:p>
            <a:endParaRPr lang="it-IT">
              <a:latin typeface="Calibri" charset="0"/>
            </a:endParaRPr>
          </a:p>
        </p:txBody>
      </p:sp>
      <p:sp>
        <p:nvSpPr>
          <p:cNvPr id="93193" name="AutoShape 9"/>
          <p:cNvSpPr>
            <a:spLocks noChangeArrowheads="1"/>
          </p:cNvSpPr>
          <p:nvPr/>
        </p:nvSpPr>
        <p:spPr bwMode="auto">
          <a:xfrm rot="10800000">
            <a:off x="2195513" y="2852738"/>
            <a:ext cx="360362" cy="504825"/>
          </a:xfrm>
          <a:prstGeom prst="moon">
            <a:avLst>
              <a:gd name="adj" fmla="val 87500"/>
            </a:avLst>
          </a:prstGeom>
          <a:solidFill>
            <a:schemeClr val="bg1"/>
          </a:solidFill>
          <a:ln w="9525">
            <a:solidFill>
              <a:schemeClr val="tx1"/>
            </a:solidFill>
            <a:miter lim="800000"/>
            <a:headEnd/>
            <a:tailEnd/>
          </a:ln>
        </p:spPr>
        <p:txBody>
          <a:bodyPr wrap="none" anchor="ctr"/>
          <a:lstStyle/>
          <a:p>
            <a:endParaRPr lang="it-IT">
              <a:latin typeface="Calibri" charset="0"/>
            </a:endParaRPr>
          </a:p>
        </p:txBody>
      </p:sp>
      <p:sp>
        <p:nvSpPr>
          <p:cNvPr id="93194" name="Line 10"/>
          <p:cNvSpPr>
            <a:spLocks noChangeShapeType="1"/>
          </p:cNvSpPr>
          <p:nvPr/>
        </p:nvSpPr>
        <p:spPr bwMode="auto">
          <a:xfrm flipH="1">
            <a:off x="2700338" y="3068638"/>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3195" name="Line 11"/>
          <p:cNvSpPr>
            <a:spLocks noChangeShapeType="1"/>
          </p:cNvSpPr>
          <p:nvPr/>
        </p:nvSpPr>
        <p:spPr bwMode="auto">
          <a:xfrm>
            <a:off x="2195513" y="2852738"/>
            <a:ext cx="0" cy="504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6" name="Line 12"/>
          <p:cNvSpPr>
            <a:spLocks noChangeShapeType="1"/>
          </p:cNvSpPr>
          <p:nvPr/>
        </p:nvSpPr>
        <p:spPr bwMode="auto">
          <a:xfrm>
            <a:off x="2214563" y="29972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7" name="Line 13"/>
          <p:cNvSpPr>
            <a:spLocks noChangeShapeType="1"/>
          </p:cNvSpPr>
          <p:nvPr/>
        </p:nvSpPr>
        <p:spPr bwMode="auto">
          <a:xfrm flipH="1" flipV="1">
            <a:off x="1835150" y="1557338"/>
            <a:ext cx="10080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198" name="Text Box 14"/>
          <p:cNvSpPr txBox="1">
            <a:spLocks noChangeArrowheads="1"/>
          </p:cNvSpPr>
          <p:nvPr/>
        </p:nvSpPr>
        <p:spPr bwMode="auto">
          <a:xfrm>
            <a:off x="179388" y="1052513"/>
            <a:ext cx="4381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2. Componenti dell</a:t>
            </a:r>
            <a:r>
              <a:rPr lang="ja-JP" altLang="it-IT"/>
              <a:t>’</a:t>
            </a:r>
            <a:r>
              <a:rPr lang="it-IT"/>
              <a:t>apparato vescicolare</a:t>
            </a:r>
          </a:p>
          <a:p>
            <a:r>
              <a:rPr lang="it-IT"/>
              <a:t>(inibiscono fusione vescicole membrana plasmatica)</a:t>
            </a:r>
          </a:p>
        </p:txBody>
      </p:sp>
      <p:sp>
        <p:nvSpPr>
          <p:cNvPr id="93199" name="Oval 15"/>
          <p:cNvSpPr>
            <a:spLocks noChangeArrowheads="1"/>
          </p:cNvSpPr>
          <p:nvPr/>
        </p:nvSpPr>
        <p:spPr bwMode="auto">
          <a:xfrm>
            <a:off x="5003800" y="4292600"/>
            <a:ext cx="144463" cy="144463"/>
          </a:xfrm>
          <a:prstGeom prst="ellipse">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3200" name="Oval 16"/>
          <p:cNvSpPr>
            <a:spLocks noChangeArrowheads="1"/>
          </p:cNvSpPr>
          <p:nvPr/>
        </p:nvSpPr>
        <p:spPr bwMode="auto">
          <a:xfrm>
            <a:off x="4572000" y="4365625"/>
            <a:ext cx="144463" cy="142875"/>
          </a:xfrm>
          <a:prstGeom prst="ellipse">
            <a:avLst/>
          </a:prstGeom>
          <a:solidFill>
            <a:srgbClr val="FFFF00"/>
          </a:solidFill>
          <a:ln w="9525">
            <a:solidFill>
              <a:schemeClr val="tx1"/>
            </a:solidFill>
            <a:round/>
            <a:headEnd/>
            <a:tailEnd/>
          </a:ln>
        </p:spPr>
        <p:txBody>
          <a:bodyPr wrap="none" anchor="ctr"/>
          <a:lstStyle/>
          <a:p>
            <a:endParaRPr lang="it-IT">
              <a:latin typeface="Calibri" charset="0"/>
            </a:endParaRPr>
          </a:p>
        </p:txBody>
      </p:sp>
      <p:sp>
        <p:nvSpPr>
          <p:cNvPr id="93201" name="Oval 17"/>
          <p:cNvSpPr>
            <a:spLocks noChangeArrowheads="1"/>
          </p:cNvSpPr>
          <p:nvPr/>
        </p:nvSpPr>
        <p:spPr bwMode="auto">
          <a:xfrm>
            <a:off x="4787900" y="4221163"/>
            <a:ext cx="144463" cy="142875"/>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93203" name="AutoShape 19"/>
          <p:cNvSpPr>
            <a:spLocks noChangeArrowheads="1"/>
          </p:cNvSpPr>
          <p:nvPr/>
        </p:nvSpPr>
        <p:spPr bwMode="auto">
          <a:xfrm rot="5268304">
            <a:off x="4777582" y="4807743"/>
            <a:ext cx="203200" cy="182563"/>
          </a:xfrm>
          <a:prstGeom prst="moon">
            <a:avLst>
              <a:gd name="adj" fmla="val 50000"/>
            </a:avLst>
          </a:prstGeom>
          <a:solidFill>
            <a:srgbClr val="FF0000"/>
          </a:solidFill>
          <a:ln w="9525">
            <a:solidFill>
              <a:schemeClr val="tx1"/>
            </a:solidFill>
            <a:miter lim="800000"/>
            <a:headEnd/>
            <a:tailEnd/>
          </a:ln>
        </p:spPr>
        <p:txBody>
          <a:bodyPr wrap="none" anchor="ctr"/>
          <a:lstStyle/>
          <a:p>
            <a:endParaRPr lang="it-IT">
              <a:latin typeface="Calibri" charset="0"/>
            </a:endParaRPr>
          </a:p>
        </p:txBody>
      </p:sp>
      <p:sp>
        <p:nvSpPr>
          <p:cNvPr id="93204" name="Line 20"/>
          <p:cNvSpPr>
            <a:spLocks noChangeShapeType="1"/>
          </p:cNvSpPr>
          <p:nvPr/>
        </p:nvSpPr>
        <p:spPr bwMode="auto">
          <a:xfrm>
            <a:off x="4876800" y="4573588"/>
            <a:ext cx="0" cy="287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5" name="Line 21"/>
          <p:cNvSpPr>
            <a:spLocks noChangeShapeType="1"/>
          </p:cNvSpPr>
          <p:nvPr/>
        </p:nvSpPr>
        <p:spPr bwMode="auto">
          <a:xfrm>
            <a:off x="5076825" y="4437063"/>
            <a:ext cx="358775"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6" name="Text Box 22"/>
          <p:cNvSpPr txBox="1">
            <a:spLocks noChangeArrowheads="1"/>
          </p:cNvSpPr>
          <p:nvPr/>
        </p:nvSpPr>
        <p:spPr bwMode="auto">
          <a:xfrm>
            <a:off x="4427538" y="5589588"/>
            <a:ext cx="463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a:t>3. Componenti di vie di trasduzione del segnale</a:t>
            </a:r>
          </a:p>
          <a:p>
            <a:pPr algn="ctr"/>
            <a:r>
              <a:rPr lang="it-IT"/>
              <a:t>(inibizione o attivazione della trasduzione del segnale)</a:t>
            </a:r>
          </a:p>
        </p:txBody>
      </p:sp>
      <p:sp>
        <p:nvSpPr>
          <p:cNvPr id="93207" name="Line 23"/>
          <p:cNvSpPr>
            <a:spLocks noChangeShapeType="1"/>
          </p:cNvSpPr>
          <p:nvPr/>
        </p:nvSpPr>
        <p:spPr bwMode="auto">
          <a:xfrm flipV="1">
            <a:off x="2268538" y="4076700"/>
            <a:ext cx="71437" cy="504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8" name="Line 24"/>
          <p:cNvSpPr>
            <a:spLocks noChangeShapeType="1"/>
          </p:cNvSpPr>
          <p:nvPr/>
        </p:nvSpPr>
        <p:spPr bwMode="auto">
          <a:xfrm flipV="1">
            <a:off x="2268538" y="4149725"/>
            <a:ext cx="574675"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09" name="Line 25"/>
          <p:cNvSpPr>
            <a:spLocks noChangeShapeType="1"/>
          </p:cNvSpPr>
          <p:nvPr/>
        </p:nvSpPr>
        <p:spPr bwMode="auto">
          <a:xfrm flipH="1">
            <a:off x="2268538" y="4076700"/>
            <a:ext cx="21590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0" name="Line 26"/>
          <p:cNvSpPr>
            <a:spLocks noChangeShapeType="1"/>
          </p:cNvSpPr>
          <p:nvPr/>
        </p:nvSpPr>
        <p:spPr bwMode="auto">
          <a:xfrm flipH="1">
            <a:off x="2339975" y="4149725"/>
            <a:ext cx="215900"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1" name="Line 27"/>
          <p:cNvSpPr>
            <a:spLocks noChangeShapeType="1"/>
          </p:cNvSpPr>
          <p:nvPr/>
        </p:nvSpPr>
        <p:spPr bwMode="auto">
          <a:xfrm flipV="1">
            <a:off x="2411413" y="4437063"/>
            <a:ext cx="936625"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2" name="Line 28"/>
          <p:cNvSpPr>
            <a:spLocks noChangeShapeType="1"/>
          </p:cNvSpPr>
          <p:nvPr/>
        </p:nvSpPr>
        <p:spPr bwMode="auto">
          <a:xfrm flipV="1">
            <a:off x="2411413" y="4149725"/>
            <a:ext cx="865187" cy="5032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3" name="Line 29"/>
          <p:cNvSpPr>
            <a:spLocks noChangeShapeType="1"/>
          </p:cNvSpPr>
          <p:nvPr/>
        </p:nvSpPr>
        <p:spPr bwMode="auto">
          <a:xfrm>
            <a:off x="2484438" y="4292600"/>
            <a:ext cx="86360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4" name="Line 30"/>
          <p:cNvSpPr>
            <a:spLocks noChangeShapeType="1"/>
          </p:cNvSpPr>
          <p:nvPr/>
        </p:nvSpPr>
        <p:spPr bwMode="auto">
          <a:xfrm flipH="1">
            <a:off x="1619250" y="4724400"/>
            <a:ext cx="7207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3215" name="Text Box 31"/>
          <p:cNvSpPr txBox="1">
            <a:spLocks noChangeArrowheads="1"/>
          </p:cNvSpPr>
          <p:nvPr/>
        </p:nvSpPr>
        <p:spPr bwMode="auto">
          <a:xfrm>
            <a:off x="808038" y="5735638"/>
            <a:ext cx="279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4. Componenti del citoscheletro</a:t>
            </a:r>
          </a:p>
        </p:txBody>
      </p:sp>
      <p:sp>
        <p:nvSpPr>
          <p:cNvPr id="18460" name="Text Box 32"/>
          <p:cNvSpPr txBox="1">
            <a:spLocks noChangeArrowheads="1"/>
          </p:cNvSpPr>
          <p:nvPr/>
        </p:nvSpPr>
        <p:spPr bwMode="auto">
          <a:xfrm>
            <a:off x="250825" y="188913"/>
            <a:ext cx="7005638" cy="369887"/>
          </a:xfrm>
          <a:prstGeom prst="rect">
            <a:avLst/>
          </a:prstGeom>
          <a:solidFill>
            <a:srgbClr val="B9CDE5"/>
          </a:solidFill>
          <a:ln w="9525">
            <a:solidFill>
              <a:srgbClr val="4F81BD"/>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Tossine batteriche inducono danno cellulare con diversi meccanismi</a:t>
            </a:r>
          </a:p>
        </p:txBody>
      </p:sp>
    </p:spTree>
    <p:extLst>
      <p:ext uri="{BB962C8B-B14F-4D97-AF65-F5344CB8AC3E}">
        <p14:creationId xmlns:p14="http://schemas.microsoft.com/office/powerpoint/2010/main" val="18615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additive="base">
                                        <p:cTn id="7" dur="500" fill="hold"/>
                                        <p:tgtEl>
                                          <p:spTgt spid="93191"/>
                                        </p:tgtEl>
                                        <p:attrNameLst>
                                          <p:attrName>ppt_x</p:attrName>
                                        </p:attrNameLst>
                                      </p:cBhvr>
                                      <p:tavLst>
                                        <p:tav tm="0">
                                          <p:val>
                                            <p:strVal val="#ppt_x"/>
                                          </p:val>
                                        </p:tav>
                                        <p:tav tm="100000">
                                          <p:val>
                                            <p:strVal val="#ppt_x"/>
                                          </p:val>
                                        </p:tav>
                                      </p:tavLst>
                                    </p:anim>
                                    <p:anim calcmode="lin" valueType="num">
                                      <p:cBhvr additive="base">
                                        <p:cTn id="8"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92"/>
                                        </p:tgtEl>
                                        <p:attrNameLst>
                                          <p:attrName>style.visibility</p:attrName>
                                        </p:attrNameLst>
                                      </p:cBhvr>
                                      <p:to>
                                        <p:strVal val="visible"/>
                                      </p:to>
                                    </p:set>
                                    <p:anim calcmode="lin" valueType="num">
                                      <p:cBhvr additive="base">
                                        <p:cTn id="13" dur="500" fill="hold"/>
                                        <p:tgtEl>
                                          <p:spTgt spid="93192"/>
                                        </p:tgtEl>
                                        <p:attrNameLst>
                                          <p:attrName>ppt_x</p:attrName>
                                        </p:attrNameLst>
                                      </p:cBhvr>
                                      <p:tavLst>
                                        <p:tav tm="0">
                                          <p:val>
                                            <p:strVal val="#ppt_x"/>
                                          </p:val>
                                        </p:tav>
                                        <p:tav tm="100000">
                                          <p:val>
                                            <p:strVal val="#ppt_x"/>
                                          </p:val>
                                        </p:tav>
                                      </p:tavLst>
                                    </p:anim>
                                    <p:anim calcmode="lin" valueType="num">
                                      <p:cBhvr additive="base">
                                        <p:cTn id="14" dur="500" fill="hold"/>
                                        <p:tgtEl>
                                          <p:spTgt spid="931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3193"/>
                                        </p:tgtEl>
                                        <p:attrNameLst>
                                          <p:attrName>style.visibility</p:attrName>
                                        </p:attrNameLst>
                                      </p:cBhvr>
                                      <p:to>
                                        <p:strVal val="visible"/>
                                      </p:to>
                                    </p:set>
                                    <p:anim calcmode="lin" valueType="num">
                                      <p:cBhvr additive="base">
                                        <p:cTn id="17" dur="500" fill="hold"/>
                                        <p:tgtEl>
                                          <p:spTgt spid="93193"/>
                                        </p:tgtEl>
                                        <p:attrNameLst>
                                          <p:attrName>ppt_x</p:attrName>
                                        </p:attrNameLst>
                                      </p:cBhvr>
                                      <p:tavLst>
                                        <p:tav tm="0">
                                          <p:val>
                                            <p:strVal val="#ppt_x"/>
                                          </p:val>
                                        </p:tav>
                                        <p:tav tm="100000">
                                          <p:val>
                                            <p:strVal val="#ppt_x"/>
                                          </p:val>
                                        </p:tav>
                                      </p:tavLst>
                                    </p:anim>
                                    <p:anim calcmode="lin" valueType="num">
                                      <p:cBhvr additive="base">
                                        <p:cTn id="18" dur="500" fill="hold"/>
                                        <p:tgtEl>
                                          <p:spTgt spid="9319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3194"/>
                                        </p:tgtEl>
                                        <p:attrNameLst>
                                          <p:attrName>style.visibility</p:attrName>
                                        </p:attrNameLst>
                                      </p:cBhvr>
                                      <p:to>
                                        <p:strVal val="visible"/>
                                      </p:to>
                                    </p:set>
                                    <p:anim calcmode="lin" valueType="num">
                                      <p:cBhvr additive="base">
                                        <p:cTn id="21" dur="500" fill="hold"/>
                                        <p:tgtEl>
                                          <p:spTgt spid="93194"/>
                                        </p:tgtEl>
                                        <p:attrNameLst>
                                          <p:attrName>ppt_x</p:attrName>
                                        </p:attrNameLst>
                                      </p:cBhvr>
                                      <p:tavLst>
                                        <p:tav tm="0">
                                          <p:val>
                                            <p:strVal val="#ppt_x"/>
                                          </p:val>
                                        </p:tav>
                                        <p:tav tm="100000">
                                          <p:val>
                                            <p:strVal val="#ppt_x"/>
                                          </p:val>
                                        </p:tav>
                                      </p:tavLst>
                                    </p:anim>
                                    <p:anim calcmode="lin" valueType="num">
                                      <p:cBhvr additive="base">
                                        <p:cTn id="22" dur="500" fill="hold"/>
                                        <p:tgtEl>
                                          <p:spTgt spid="931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3195"/>
                                        </p:tgtEl>
                                        <p:attrNameLst>
                                          <p:attrName>style.visibility</p:attrName>
                                        </p:attrNameLst>
                                      </p:cBhvr>
                                      <p:to>
                                        <p:strVal val="visible"/>
                                      </p:to>
                                    </p:set>
                                    <p:anim calcmode="lin" valueType="num">
                                      <p:cBhvr additive="base">
                                        <p:cTn id="25" dur="500" fill="hold"/>
                                        <p:tgtEl>
                                          <p:spTgt spid="93195"/>
                                        </p:tgtEl>
                                        <p:attrNameLst>
                                          <p:attrName>ppt_x</p:attrName>
                                        </p:attrNameLst>
                                      </p:cBhvr>
                                      <p:tavLst>
                                        <p:tav tm="0">
                                          <p:val>
                                            <p:strVal val="#ppt_x"/>
                                          </p:val>
                                        </p:tav>
                                        <p:tav tm="100000">
                                          <p:val>
                                            <p:strVal val="#ppt_x"/>
                                          </p:val>
                                        </p:tav>
                                      </p:tavLst>
                                    </p:anim>
                                    <p:anim calcmode="lin" valueType="num">
                                      <p:cBhvr additive="base">
                                        <p:cTn id="26" dur="500" fill="hold"/>
                                        <p:tgtEl>
                                          <p:spTgt spid="931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3196"/>
                                        </p:tgtEl>
                                        <p:attrNameLst>
                                          <p:attrName>style.visibility</p:attrName>
                                        </p:attrNameLst>
                                      </p:cBhvr>
                                      <p:to>
                                        <p:strVal val="visible"/>
                                      </p:to>
                                    </p:set>
                                    <p:anim calcmode="lin" valueType="num">
                                      <p:cBhvr additive="base">
                                        <p:cTn id="29" dur="500" fill="hold"/>
                                        <p:tgtEl>
                                          <p:spTgt spid="93196"/>
                                        </p:tgtEl>
                                        <p:attrNameLst>
                                          <p:attrName>ppt_x</p:attrName>
                                        </p:attrNameLst>
                                      </p:cBhvr>
                                      <p:tavLst>
                                        <p:tav tm="0">
                                          <p:val>
                                            <p:strVal val="#ppt_x"/>
                                          </p:val>
                                        </p:tav>
                                        <p:tav tm="100000">
                                          <p:val>
                                            <p:strVal val="#ppt_x"/>
                                          </p:val>
                                        </p:tav>
                                      </p:tavLst>
                                    </p:anim>
                                    <p:anim calcmode="lin" valueType="num">
                                      <p:cBhvr additive="base">
                                        <p:cTn id="30" dur="500" fill="hold"/>
                                        <p:tgtEl>
                                          <p:spTgt spid="931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3197"/>
                                        </p:tgtEl>
                                        <p:attrNameLst>
                                          <p:attrName>style.visibility</p:attrName>
                                        </p:attrNameLst>
                                      </p:cBhvr>
                                      <p:to>
                                        <p:strVal val="visible"/>
                                      </p:to>
                                    </p:set>
                                    <p:anim calcmode="lin" valueType="num">
                                      <p:cBhvr additive="base">
                                        <p:cTn id="33" dur="500" fill="hold"/>
                                        <p:tgtEl>
                                          <p:spTgt spid="93197"/>
                                        </p:tgtEl>
                                        <p:attrNameLst>
                                          <p:attrName>ppt_x</p:attrName>
                                        </p:attrNameLst>
                                      </p:cBhvr>
                                      <p:tavLst>
                                        <p:tav tm="0">
                                          <p:val>
                                            <p:strVal val="#ppt_x"/>
                                          </p:val>
                                        </p:tav>
                                        <p:tav tm="100000">
                                          <p:val>
                                            <p:strVal val="#ppt_x"/>
                                          </p:val>
                                        </p:tav>
                                      </p:tavLst>
                                    </p:anim>
                                    <p:anim calcmode="lin" valueType="num">
                                      <p:cBhvr additive="base">
                                        <p:cTn id="34" dur="500" fill="hold"/>
                                        <p:tgtEl>
                                          <p:spTgt spid="9319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3198"/>
                                        </p:tgtEl>
                                        <p:attrNameLst>
                                          <p:attrName>style.visibility</p:attrName>
                                        </p:attrNameLst>
                                      </p:cBhvr>
                                      <p:to>
                                        <p:strVal val="visible"/>
                                      </p:to>
                                    </p:set>
                                    <p:anim calcmode="lin" valueType="num">
                                      <p:cBhvr additive="base">
                                        <p:cTn id="37" dur="500" fill="hold"/>
                                        <p:tgtEl>
                                          <p:spTgt spid="93198"/>
                                        </p:tgtEl>
                                        <p:attrNameLst>
                                          <p:attrName>ppt_x</p:attrName>
                                        </p:attrNameLst>
                                      </p:cBhvr>
                                      <p:tavLst>
                                        <p:tav tm="0">
                                          <p:val>
                                            <p:strVal val="#ppt_x"/>
                                          </p:val>
                                        </p:tav>
                                        <p:tav tm="100000">
                                          <p:val>
                                            <p:strVal val="#ppt_x"/>
                                          </p:val>
                                        </p:tav>
                                      </p:tavLst>
                                    </p:anim>
                                    <p:anim calcmode="lin" valueType="num">
                                      <p:cBhvr additive="base">
                                        <p:cTn id="38" dur="500" fill="hold"/>
                                        <p:tgtEl>
                                          <p:spTgt spid="931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9"/>
                                        </p:tgtEl>
                                        <p:attrNameLst>
                                          <p:attrName>style.visibility</p:attrName>
                                        </p:attrNameLst>
                                      </p:cBhvr>
                                      <p:to>
                                        <p:strVal val="visible"/>
                                      </p:to>
                                    </p:set>
                                    <p:anim calcmode="lin" valueType="num">
                                      <p:cBhvr additive="base">
                                        <p:cTn id="43" dur="500" fill="hold"/>
                                        <p:tgtEl>
                                          <p:spTgt spid="93199"/>
                                        </p:tgtEl>
                                        <p:attrNameLst>
                                          <p:attrName>ppt_x</p:attrName>
                                        </p:attrNameLst>
                                      </p:cBhvr>
                                      <p:tavLst>
                                        <p:tav tm="0">
                                          <p:val>
                                            <p:strVal val="#ppt_x"/>
                                          </p:val>
                                        </p:tav>
                                        <p:tav tm="100000">
                                          <p:val>
                                            <p:strVal val="#ppt_x"/>
                                          </p:val>
                                        </p:tav>
                                      </p:tavLst>
                                    </p:anim>
                                    <p:anim calcmode="lin" valueType="num">
                                      <p:cBhvr additive="base">
                                        <p:cTn id="44" dur="500" fill="hold"/>
                                        <p:tgtEl>
                                          <p:spTgt spid="9319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3200"/>
                                        </p:tgtEl>
                                        <p:attrNameLst>
                                          <p:attrName>style.visibility</p:attrName>
                                        </p:attrNameLst>
                                      </p:cBhvr>
                                      <p:to>
                                        <p:strVal val="visible"/>
                                      </p:to>
                                    </p:set>
                                    <p:anim calcmode="lin" valueType="num">
                                      <p:cBhvr additive="base">
                                        <p:cTn id="47" dur="500" fill="hold"/>
                                        <p:tgtEl>
                                          <p:spTgt spid="93200"/>
                                        </p:tgtEl>
                                        <p:attrNameLst>
                                          <p:attrName>ppt_x</p:attrName>
                                        </p:attrNameLst>
                                      </p:cBhvr>
                                      <p:tavLst>
                                        <p:tav tm="0">
                                          <p:val>
                                            <p:strVal val="#ppt_x"/>
                                          </p:val>
                                        </p:tav>
                                        <p:tav tm="100000">
                                          <p:val>
                                            <p:strVal val="#ppt_x"/>
                                          </p:val>
                                        </p:tav>
                                      </p:tavLst>
                                    </p:anim>
                                    <p:anim calcmode="lin" valueType="num">
                                      <p:cBhvr additive="base">
                                        <p:cTn id="48" dur="500" fill="hold"/>
                                        <p:tgtEl>
                                          <p:spTgt spid="9320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201"/>
                                        </p:tgtEl>
                                        <p:attrNameLst>
                                          <p:attrName>style.visibility</p:attrName>
                                        </p:attrNameLst>
                                      </p:cBhvr>
                                      <p:to>
                                        <p:strVal val="visible"/>
                                      </p:to>
                                    </p:set>
                                    <p:anim calcmode="lin" valueType="num">
                                      <p:cBhvr additive="base">
                                        <p:cTn id="51" dur="500" fill="hold"/>
                                        <p:tgtEl>
                                          <p:spTgt spid="93201"/>
                                        </p:tgtEl>
                                        <p:attrNameLst>
                                          <p:attrName>ppt_x</p:attrName>
                                        </p:attrNameLst>
                                      </p:cBhvr>
                                      <p:tavLst>
                                        <p:tav tm="0">
                                          <p:val>
                                            <p:strVal val="#ppt_x"/>
                                          </p:val>
                                        </p:tav>
                                        <p:tav tm="100000">
                                          <p:val>
                                            <p:strVal val="#ppt_x"/>
                                          </p:val>
                                        </p:tav>
                                      </p:tavLst>
                                    </p:anim>
                                    <p:anim calcmode="lin" valueType="num">
                                      <p:cBhvr additive="base">
                                        <p:cTn id="52" dur="500" fill="hold"/>
                                        <p:tgtEl>
                                          <p:spTgt spid="9320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3203"/>
                                        </p:tgtEl>
                                        <p:attrNameLst>
                                          <p:attrName>style.visibility</p:attrName>
                                        </p:attrNameLst>
                                      </p:cBhvr>
                                      <p:to>
                                        <p:strVal val="visible"/>
                                      </p:to>
                                    </p:set>
                                    <p:anim calcmode="lin" valueType="num">
                                      <p:cBhvr additive="base">
                                        <p:cTn id="55" dur="500" fill="hold"/>
                                        <p:tgtEl>
                                          <p:spTgt spid="93203"/>
                                        </p:tgtEl>
                                        <p:attrNameLst>
                                          <p:attrName>ppt_x</p:attrName>
                                        </p:attrNameLst>
                                      </p:cBhvr>
                                      <p:tavLst>
                                        <p:tav tm="0">
                                          <p:val>
                                            <p:strVal val="#ppt_x"/>
                                          </p:val>
                                        </p:tav>
                                        <p:tav tm="100000">
                                          <p:val>
                                            <p:strVal val="#ppt_x"/>
                                          </p:val>
                                        </p:tav>
                                      </p:tavLst>
                                    </p:anim>
                                    <p:anim calcmode="lin" valueType="num">
                                      <p:cBhvr additive="base">
                                        <p:cTn id="56" dur="500" fill="hold"/>
                                        <p:tgtEl>
                                          <p:spTgt spid="9320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3204"/>
                                        </p:tgtEl>
                                        <p:attrNameLst>
                                          <p:attrName>style.visibility</p:attrName>
                                        </p:attrNameLst>
                                      </p:cBhvr>
                                      <p:to>
                                        <p:strVal val="visible"/>
                                      </p:to>
                                    </p:set>
                                    <p:anim calcmode="lin" valueType="num">
                                      <p:cBhvr additive="base">
                                        <p:cTn id="59" dur="500" fill="hold"/>
                                        <p:tgtEl>
                                          <p:spTgt spid="93204"/>
                                        </p:tgtEl>
                                        <p:attrNameLst>
                                          <p:attrName>ppt_x</p:attrName>
                                        </p:attrNameLst>
                                      </p:cBhvr>
                                      <p:tavLst>
                                        <p:tav tm="0">
                                          <p:val>
                                            <p:strVal val="#ppt_x"/>
                                          </p:val>
                                        </p:tav>
                                        <p:tav tm="100000">
                                          <p:val>
                                            <p:strVal val="#ppt_x"/>
                                          </p:val>
                                        </p:tav>
                                      </p:tavLst>
                                    </p:anim>
                                    <p:anim calcmode="lin" valueType="num">
                                      <p:cBhvr additive="base">
                                        <p:cTn id="60" dur="500" fill="hold"/>
                                        <p:tgtEl>
                                          <p:spTgt spid="9320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3205"/>
                                        </p:tgtEl>
                                        <p:attrNameLst>
                                          <p:attrName>style.visibility</p:attrName>
                                        </p:attrNameLst>
                                      </p:cBhvr>
                                      <p:to>
                                        <p:strVal val="visible"/>
                                      </p:to>
                                    </p:set>
                                    <p:anim calcmode="lin" valueType="num">
                                      <p:cBhvr additive="base">
                                        <p:cTn id="63" dur="500" fill="hold"/>
                                        <p:tgtEl>
                                          <p:spTgt spid="93205"/>
                                        </p:tgtEl>
                                        <p:attrNameLst>
                                          <p:attrName>ppt_x</p:attrName>
                                        </p:attrNameLst>
                                      </p:cBhvr>
                                      <p:tavLst>
                                        <p:tav tm="0">
                                          <p:val>
                                            <p:strVal val="#ppt_x"/>
                                          </p:val>
                                        </p:tav>
                                        <p:tav tm="100000">
                                          <p:val>
                                            <p:strVal val="#ppt_x"/>
                                          </p:val>
                                        </p:tav>
                                      </p:tavLst>
                                    </p:anim>
                                    <p:anim calcmode="lin" valueType="num">
                                      <p:cBhvr additive="base">
                                        <p:cTn id="64" dur="500" fill="hold"/>
                                        <p:tgtEl>
                                          <p:spTgt spid="9320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3206"/>
                                        </p:tgtEl>
                                        <p:attrNameLst>
                                          <p:attrName>style.visibility</p:attrName>
                                        </p:attrNameLst>
                                      </p:cBhvr>
                                      <p:to>
                                        <p:strVal val="visible"/>
                                      </p:to>
                                    </p:set>
                                    <p:anim calcmode="lin" valueType="num">
                                      <p:cBhvr additive="base">
                                        <p:cTn id="67" dur="500" fill="hold"/>
                                        <p:tgtEl>
                                          <p:spTgt spid="93206"/>
                                        </p:tgtEl>
                                        <p:attrNameLst>
                                          <p:attrName>ppt_x</p:attrName>
                                        </p:attrNameLst>
                                      </p:cBhvr>
                                      <p:tavLst>
                                        <p:tav tm="0">
                                          <p:val>
                                            <p:strVal val="#ppt_x"/>
                                          </p:val>
                                        </p:tav>
                                        <p:tav tm="100000">
                                          <p:val>
                                            <p:strVal val="#ppt_x"/>
                                          </p:val>
                                        </p:tav>
                                      </p:tavLst>
                                    </p:anim>
                                    <p:anim calcmode="lin" valueType="num">
                                      <p:cBhvr additive="base">
                                        <p:cTn id="68" dur="500" fill="hold"/>
                                        <p:tgtEl>
                                          <p:spTgt spid="9320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3207"/>
                                        </p:tgtEl>
                                        <p:attrNameLst>
                                          <p:attrName>style.visibility</p:attrName>
                                        </p:attrNameLst>
                                      </p:cBhvr>
                                      <p:to>
                                        <p:strVal val="visible"/>
                                      </p:to>
                                    </p:set>
                                    <p:anim calcmode="lin" valueType="num">
                                      <p:cBhvr additive="base">
                                        <p:cTn id="73" dur="500" fill="hold"/>
                                        <p:tgtEl>
                                          <p:spTgt spid="93207"/>
                                        </p:tgtEl>
                                        <p:attrNameLst>
                                          <p:attrName>ppt_x</p:attrName>
                                        </p:attrNameLst>
                                      </p:cBhvr>
                                      <p:tavLst>
                                        <p:tav tm="0">
                                          <p:val>
                                            <p:strVal val="#ppt_x"/>
                                          </p:val>
                                        </p:tav>
                                        <p:tav tm="100000">
                                          <p:val>
                                            <p:strVal val="#ppt_x"/>
                                          </p:val>
                                        </p:tav>
                                      </p:tavLst>
                                    </p:anim>
                                    <p:anim calcmode="lin" valueType="num">
                                      <p:cBhvr additive="base">
                                        <p:cTn id="74" dur="500" fill="hold"/>
                                        <p:tgtEl>
                                          <p:spTgt spid="9320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3208"/>
                                        </p:tgtEl>
                                        <p:attrNameLst>
                                          <p:attrName>style.visibility</p:attrName>
                                        </p:attrNameLst>
                                      </p:cBhvr>
                                      <p:to>
                                        <p:strVal val="visible"/>
                                      </p:to>
                                    </p:set>
                                    <p:anim calcmode="lin" valueType="num">
                                      <p:cBhvr additive="base">
                                        <p:cTn id="77" dur="500" fill="hold"/>
                                        <p:tgtEl>
                                          <p:spTgt spid="93208"/>
                                        </p:tgtEl>
                                        <p:attrNameLst>
                                          <p:attrName>ppt_x</p:attrName>
                                        </p:attrNameLst>
                                      </p:cBhvr>
                                      <p:tavLst>
                                        <p:tav tm="0">
                                          <p:val>
                                            <p:strVal val="#ppt_x"/>
                                          </p:val>
                                        </p:tav>
                                        <p:tav tm="100000">
                                          <p:val>
                                            <p:strVal val="#ppt_x"/>
                                          </p:val>
                                        </p:tav>
                                      </p:tavLst>
                                    </p:anim>
                                    <p:anim calcmode="lin" valueType="num">
                                      <p:cBhvr additive="base">
                                        <p:cTn id="78" dur="500" fill="hold"/>
                                        <p:tgtEl>
                                          <p:spTgt spid="9320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3209"/>
                                        </p:tgtEl>
                                        <p:attrNameLst>
                                          <p:attrName>style.visibility</p:attrName>
                                        </p:attrNameLst>
                                      </p:cBhvr>
                                      <p:to>
                                        <p:strVal val="visible"/>
                                      </p:to>
                                    </p:set>
                                    <p:anim calcmode="lin" valueType="num">
                                      <p:cBhvr additive="base">
                                        <p:cTn id="81" dur="500" fill="hold"/>
                                        <p:tgtEl>
                                          <p:spTgt spid="93209"/>
                                        </p:tgtEl>
                                        <p:attrNameLst>
                                          <p:attrName>ppt_x</p:attrName>
                                        </p:attrNameLst>
                                      </p:cBhvr>
                                      <p:tavLst>
                                        <p:tav tm="0">
                                          <p:val>
                                            <p:strVal val="#ppt_x"/>
                                          </p:val>
                                        </p:tav>
                                        <p:tav tm="100000">
                                          <p:val>
                                            <p:strVal val="#ppt_x"/>
                                          </p:val>
                                        </p:tav>
                                      </p:tavLst>
                                    </p:anim>
                                    <p:anim calcmode="lin" valueType="num">
                                      <p:cBhvr additive="base">
                                        <p:cTn id="82" dur="500" fill="hold"/>
                                        <p:tgtEl>
                                          <p:spTgt spid="9320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3210"/>
                                        </p:tgtEl>
                                        <p:attrNameLst>
                                          <p:attrName>style.visibility</p:attrName>
                                        </p:attrNameLst>
                                      </p:cBhvr>
                                      <p:to>
                                        <p:strVal val="visible"/>
                                      </p:to>
                                    </p:set>
                                    <p:anim calcmode="lin" valueType="num">
                                      <p:cBhvr additive="base">
                                        <p:cTn id="85" dur="500" fill="hold"/>
                                        <p:tgtEl>
                                          <p:spTgt spid="93210"/>
                                        </p:tgtEl>
                                        <p:attrNameLst>
                                          <p:attrName>ppt_x</p:attrName>
                                        </p:attrNameLst>
                                      </p:cBhvr>
                                      <p:tavLst>
                                        <p:tav tm="0">
                                          <p:val>
                                            <p:strVal val="#ppt_x"/>
                                          </p:val>
                                        </p:tav>
                                        <p:tav tm="100000">
                                          <p:val>
                                            <p:strVal val="#ppt_x"/>
                                          </p:val>
                                        </p:tav>
                                      </p:tavLst>
                                    </p:anim>
                                    <p:anim calcmode="lin" valueType="num">
                                      <p:cBhvr additive="base">
                                        <p:cTn id="86" dur="500" fill="hold"/>
                                        <p:tgtEl>
                                          <p:spTgt spid="932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3211"/>
                                        </p:tgtEl>
                                        <p:attrNameLst>
                                          <p:attrName>style.visibility</p:attrName>
                                        </p:attrNameLst>
                                      </p:cBhvr>
                                      <p:to>
                                        <p:strVal val="visible"/>
                                      </p:to>
                                    </p:set>
                                    <p:anim calcmode="lin" valueType="num">
                                      <p:cBhvr additive="base">
                                        <p:cTn id="89" dur="500" fill="hold"/>
                                        <p:tgtEl>
                                          <p:spTgt spid="93211"/>
                                        </p:tgtEl>
                                        <p:attrNameLst>
                                          <p:attrName>ppt_x</p:attrName>
                                        </p:attrNameLst>
                                      </p:cBhvr>
                                      <p:tavLst>
                                        <p:tav tm="0">
                                          <p:val>
                                            <p:strVal val="#ppt_x"/>
                                          </p:val>
                                        </p:tav>
                                        <p:tav tm="100000">
                                          <p:val>
                                            <p:strVal val="#ppt_x"/>
                                          </p:val>
                                        </p:tav>
                                      </p:tavLst>
                                    </p:anim>
                                    <p:anim calcmode="lin" valueType="num">
                                      <p:cBhvr additive="base">
                                        <p:cTn id="90" dur="500" fill="hold"/>
                                        <p:tgtEl>
                                          <p:spTgt spid="9321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3212"/>
                                        </p:tgtEl>
                                        <p:attrNameLst>
                                          <p:attrName>style.visibility</p:attrName>
                                        </p:attrNameLst>
                                      </p:cBhvr>
                                      <p:to>
                                        <p:strVal val="visible"/>
                                      </p:to>
                                    </p:set>
                                    <p:anim calcmode="lin" valueType="num">
                                      <p:cBhvr additive="base">
                                        <p:cTn id="93" dur="500" fill="hold"/>
                                        <p:tgtEl>
                                          <p:spTgt spid="93212"/>
                                        </p:tgtEl>
                                        <p:attrNameLst>
                                          <p:attrName>ppt_x</p:attrName>
                                        </p:attrNameLst>
                                      </p:cBhvr>
                                      <p:tavLst>
                                        <p:tav tm="0">
                                          <p:val>
                                            <p:strVal val="#ppt_x"/>
                                          </p:val>
                                        </p:tav>
                                        <p:tav tm="100000">
                                          <p:val>
                                            <p:strVal val="#ppt_x"/>
                                          </p:val>
                                        </p:tav>
                                      </p:tavLst>
                                    </p:anim>
                                    <p:anim calcmode="lin" valueType="num">
                                      <p:cBhvr additive="base">
                                        <p:cTn id="94" dur="500" fill="hold"/>
                                        <p:tgtEl>
                                          <p:spTgt spid="9321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3213"/>
                                        </p:tgtEl>
                                        <p:attrNameLst>
                                          <p:attrName>style.visibility</p:attrName>
                                        </p:attrNameLst>
                                      </p:cBhvr>
                                      <p:to>
                                        <p:strVal val="visible"/>
                                      </p:to>
                                    </p:set>
                                    <p:anim calcmode="lin" valueType="num">
                                      <p:cBhvr additive="base">
                                        <p:cTn id="97" dur="500" fill="hold"/>
                                        <p:tgtEl>
                                          <p:spTgt spid="93213"/>
                                        </p:tgtEl>
                                        <p:attrNameLst>
                                          <p:attrName>ppt_x</p:attrName>
                                        </p:attrNameLst>
                                      </p:cBhvr>
                                      <p:tavLst>
                                        <p:tav tm="0">
                                          <p:val>
                                            <p:strVal val="#ppt_x"/>
                                          </p:val>
                                        </p:tav>
                                        <p:tav tm="100000">
                                          <p:val>
                                            <p:strVal val="#ppt_x"/>
                                          </p:val>
                                        </p:tav>
                                      </p:tavLst>
                                    </p:anim>
                                    <p:anim calcmode="lin" valueType="num">
                                      <p:cBhvr additive="base">
                                        <p:cTn id="98" dur="500" fill="hold"/>
                                        <p:tgtEl>
                                          <p:spTgt spid="9321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93214"/>
                                        </p:tgtEl>
                                        <p:attrNameLst>
                                          <p:attrName>style.visibility</p:attrName>
                                        </p:attrNameLst>
                                      </p:cBhvr>
                                      <p:to>
                                        <p:strVal val="visible"/>
                                      </p:to>
                                    </p:set>
                                    <p:anim calcmode="lin" valueType="num">
                                      <p:cBhvr additive="base">
                                        <p:cTn id="101" dur="500" fill="hold"/>
                                        <p:tgtEl>
                                          <p:spTgt spid="93214"/>
                                        </p:tgtEl>
                                        <p:attrNameLst>
                                          <p:attrName>ppt_x</p:attrName>
                                        </p:attrNameLst>
                                      </p:cBhvr>
                                      <p:tavLst>
                                        <p:tav tm="0">
                                          <p:val>
                                            <p:strVal val="#ppt_x"/>
                                          </p:val>
                                        </p:tav>
                                        <p:tav tm="100000">
                                          <p:val>
                                            <p:strVal val="#ppt_x"/>
                                          </p:val>
                                        </p:tav>
                                      </p:tavLst>
                                    </p:anim>
                                    <p:anim calcmode="lin" valueType="num">
                                      <p:cBhvr additive="base">
                                        <p:cTn id="102" dur="500" fill="hold"/>
                                        <p:tgtEl>
                                          <p:spTgt spid="932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3215"/>
                                        </p:tgtEl>
                                        <p:attrNameLst>
                                          <p:attrName>style.visibility</p:attrName>
                                        </p:attrNameLst>
                                      </p:cBhvr>
                                      <p:to>
                                        <p:strVal val="visible"/>
                                      </p:to>
                                    </p:set>
                                    <p:anim calcmode="lin" valueType="num">
                                      <p:cBhvr additive="base">
                                        <p:cTn id="105" dur="500" fill="hold"/>
                                        <p:tgtEl>
                                          <p:spTgt spid="93215"/>
                                        </p:tgtEl>
                                        <p:attrNameLst>
                                          <p:attrName>ppt_x</p:attrName>
                                        </p:attrNameLst>
                                      </p:cBhvr>
                                      <p:tavLst>
                                        <p:tav tm="0">
                                          <p:val>
                                            <p:strVal val="#ppt_x"/>
                                          </p:val>
                                        </p:tav>
                                        <p:tav tm="100000">
                                          <p:val>
                                            <p:strVal val="#ppt_x"/>
                                          </p:val>
                                        </p:tav>
                                      </p:tavLst>
                                    </p:anim>
                                    <p:anim calcmode="lin" valueType="num">
                                      <p:cBhvr additive="base">
                                        <p:cTn id="106" dur="500" fill="hold"/>
                                        <p:tgtEl>
                                          <p:spTgt spid="93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93192" grpId="0" animBg="1"/>
      <p:bldP spid="93193" grpId="0" animBg="1"/>
      <p:bldP spid="93194" grpId="0" animBg="1"/>
      <p:bldP spid="93195" grpId="0" animBg="1"/>
      <p:bldP spid="93196" grpId="0" animBg="1"/>
      <p:bldP spid="93197" grpId="0" animBg="1"/>
      <p:bldP spid="93198" grpId="0"/>
      <p:bldP spid="93199" grpId="0" animBg="1"/>
      <p:bldP spid="93200" grpId="0" animBg="1"/>
      <p:bldP spid="93201" grpId="0" animBg="1"/>
      <p:bldP spid="93203" grpId="0" animBg="1"/>
      <p:bldP spid="93204" grpId="0" animBg="1"/>
      <p:bldP spid="93205" grpId="0" animBg="1"/>
      <p:bldP spid="93206" grpId="0"/>
      <p:bldP spid="93207" grpId="0" animBg="1"/>
      <p:bldP spid="93208" grpId="0" animBg="1"/>
      <p:bldP spid="93209" grpId="0" animBg="1"/>
      <p:bldP spid="93210" grpId="0" animBg="1"/>
      <p:bldP spid="93211" grpId="0" animBg="1"/>
      <p:bldP spid="93212" grpId="0" animBg="1"/>
      <p:bldP spid="93213" grpId="0" animBg="1"/>
      <p:bldP spid="93214" grpId="0" animBg="1"/>
      <p:bldP spid="93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2.25 - Schema degli scambi attraverso le membrane biologiche.</a:t>
            </a:r>
          </a:p>
        </p:txBody>
      </p:sp>
      <p:sp>
        <p:nvSpPr>
          <p:cNvPr id="23556"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23557"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23558" name="Picture 5" descr="cap02_0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563563"/>
            <a:ext cx="8523287"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4" name="Object 2"/>
          <p:cNvGraphicFramePr>
            <a:graphicFrameLocks noChangeAspect="1"/>
          </p:cNvGraphicFramePr>
          <p:nvPr/>
        </p:nvGraphicFramePr>
        <p:xfrm>
          <a:off x="69850" y="28575"/>
          <a:ext cx="574675" cy="781050"/>
        </p:xfrm>
        <a:graphic>
          <a:graphicData uri="http://schemas.openxmlformats.org/presentationml/2006/ole">
            <mc:AlternateContent xmlns:mc="http://schemas.openxmlformats.org/markup-compatibility/2006">
              <mc:Choice xmlns:v="urn:schemas-microsoft-com:vml" Requires="v">
                <p:oleObj spid="_x0000_s10242"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28575"/>
                        <a:ext cx="5746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60130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609600"/>
            <a:ext cx="7772400" cy="1144588"/>
          </a:xfrm>
        </p:spPr>
        <p:txBody>
          <a:bodyPr/>
          <a:lstStyle/>
          <a:p>
            <a:pPr algn="l"/>
            <a:r>
              <a:rPr lang="it-IT" sz="1300">
                <a:solidFill>
                  <a:schemeClr val="bg1"/>
                </a:solidFill>
                <a:latin typeface="Calibri" charset="0"/>
              </a:rPr>
              <a:t>Figura 2.32 - Struttura dei trasportatori a 12 domini tansmembranacei e loro variante ABC (ATP-Binding Cassette).</a:t>
            </a:r>
          </a:p>
        </p:txBody>
      </p:sp>
      <p:sp>
        <p:nvSpPr>
          <p:cNvPr id="28676"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latin typeface="Arial" charset="0"/>
              </a:rPr>
              <a:t>Dal volume: Pontieri </a:t>
            </a:r>
            <a:r>
              <a:rPr lang="ja-JP" altLang="it-IT" sz="1300">
                <a:latin typeface="Arial" charset="0"/>
              </a:rPr>
              <a:t>“</a:t>
            </a:r>
            <a:r>
              <a:rPr lang="it-IT" sz="1300">
                <a:latin typeface="Arial" charset="0"/>
              </a:rPr>
              <a:t>Patologia Generale</a:t>
            </a:r>
            <a:r>
              <a:rPr lang="ja-JP" altLang="it-IT" sz="1300">
                <a:latin typeface="Arial" charset="0"/>
              </a:rPr>
              <a:t>”</a:t>
            </a:r>
            <a:endParaRPr lang="it-IT" sz="1300">
              <a:latin typeface="Arial" charset="0"/>
            </a:endParaRPr>
          </a:p>
        </p:txBody>
      </p:sp>
      <p:sp>
        <p:nvSpPr>
          <p:cNvPr id="28677"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latin typeface="Arial" charset="0"/>
              </a:rPr>
              <a:t>Piccin Nuova Libraria S.p.A.</a:t>
            </a:r>
          </a:p>
        </p:txBody>
      </p:sp>
      <p:pic>
        <p:nvPicPr>
          <p:cNvPr id="28678" name="Picture 5" descr="cap02_0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58863"/>
            <a:ext cx="8443913"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2"/>
          <p:cNvGraphicFramePr>
            <a:graphicFrameLocks noChangeAspect="1"/>
          </p:cNvGraphicFramePr>
          <p:nvPr/>
        </p:nvGraphicFramePr>
        <p:xfrm>
          <a:off x="8213725" y="153988"/>
          <a:ext cx="819150" cy="1116012"/>
        </p:xfrm>
        <a:graphic>
          <a:graphicData uri="http://schemas.openxmlformats.org/presentationml/2006/ole">
            <mc:AlternateContent xmlns:mc="http://schemas.openxmlformats.org/markup-compatibility/2006">
              <mc:Choice xmlns:v="urn:schemas-microsoft-com:vml" Requires="v">
                <p:oleObj spid="_x0000_s15362"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3725" y="153988"/>
                        <a:ext cx="81915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78355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411" name="Acrobat Document" r:id="rId3" imgW="0" imgH="0" progId="">
                  <p:embed/>
                </p:oleObj>
              </mc:Choice>
              <mc:Fallback>
                <p:oleObj name="Acrobat Document" r:id="rId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39" name="Object 3"/>
          <p:cNvGraphicFramePr>
            <a:graphicFrameLocks noChangeAspect="1"/>
          </p:cNvGraphicFramePr>
          <p:nvPr/>
        </p:nvGraphicFramePr>
        <p:xfrm>
          <a:off x="900113" y="333375"/>
          <a:ext cx="7583487" cy="10367963"/>
        </p:xfrm>
        <a:graphic>
          <a:graphicData uri="http://schemas.openxmlformats.org/presentationml/2006/ole">
            <mc:AlternateContent xmlns:mc="http://schemas.openxmlformats.org/markup-compatibility/2006">
              <mc:Choice xmlns:v="urn:schemas-microsoft-com:vml" Requires="v">
                <p:oleObj spid="_x0000_s17412" name="Acrobat Document" r:id="rId4" imgW="5668166" imgH="8019048" progId="">
                  <p:embed/>
                </p:oleObj>
              </mc:Choice>
              <mc:Fallback>
                <p:oleObj name="Acrobat Document" r:id="rId4" imgW="5668166" imgH="8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33375"/>
                        <a:ext cx="7583487" cy="1036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Line 8"/>
          <p:cNvSpPr>
            <a:spLocks noChangeShapeType="1"/>
          </p:cNvSpPr>
          <p:nvPr/>
        </p:nvSpPr>
        <p:spPr bwMode="auto">
          <a:xfrm>
            <a:off x="611188" y="1773238"/>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5" name="Line 9"/>
          <p:cNvSpPr>
            <a:spLocks noChangeShapeType="1"/>
          </p:cNvSpPr>
          <p:nvPr/>
        </p:nvSpPr>
        <p:spPr bwMode="auto">
          <a:xfrm>
            <a:off x="611188" y="3789363"/>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6" name="Line 10"/>
          <p:cNvSpPr>
            <a:spLocks noChangeShapeType="1"/>
          </p:cNvSpPr>
          <p:nvPr/>
        </p:nvSpPr>
        <p:spPr bwMode="auto">
          <a:xfrm>
            <a:off x="611188" y="4076700"/>
            <a:ext cx="93503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7" name="Line 12"/>
          <p:cNvSpPr>
            <a:spLocks noChangeShapeType="1"/>
          </p:cNvSpPr>
          <p:nvPr/>
        </p:nvSpPr>
        <p:spPr bwMode="auto">
          <a:xfrm>
            <a:off x="539750" y="4941888"/>
            <a:ext cx="93503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9645" name="Text Box 13"/>
          <p:cNvSpPr txBox="1">
            <a:spLocks noChangeArrowheads="1"/>
          </p:cNvSpPr>
          <p:nvPr/>
        </p:nvSpPr>
        <p:spPr bwMode="auto">
          <a:xfrm>
            <a:off x="447675" y="6094413"/>
            <a:ext cx="413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Uitto J, TRENDS in Mol Med 11, 341-343, 2005</a:t>
            </a:r>
          </a:p>
        </p:txBody>
      </p:sp>
      <p:sp>
        <p:nvSpPr>
          <p:cNvPr id="69646" name="Text Box 14"/>
          <p:cNvSpPr txBox="1">
            <a:spLocks noChangeArrowheads="1"/>
          </p:cNvSpPr>
          <p:nvPr/>
        </p:nvSpPr>
        <p:spPr bwMode="auto">
          <a:xfrm>
            <a:off x="1023938" y="190500"/>
            <a:ext cx="6596062" cy="584200"/>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1"/>
              <a:t>MALATTIE CAUSATE DA ALTERAZIONI DI GENI CODIFICANTI PER</a:t>
            </a:r>
          </a:p>
          <a:p>
            <a:r>
              <a:rPr lang="it-IT" sz="1600" b="1"/>
              <a:t>TRASPORTATORI ABC (</a:t>
            </a:r>
            <a:r>
              <a:rPr lang="ja-JP" altLang="it-IT" sz="1600" b="1"/>
              <a:t>“</a:t>
            </a:r>
            <a:r>
              <a:rPr lang="it-IT" sz="1600" b="1"/>
              <a:t>ATP-BINDING CASSETTE</a:t>
            </a:r>
            <a:r>
              <a:rPr lang="ja-JP" altLang="it-IT" sz="1600" b="1"/>
              <a:t>”</a:t>
            </a:r>
            <a:r>
              <a:rPr lang="it-IT" sz="1600" b="1"/>
              <a:t>)</a:t>
            </a:r>
          </a:p>
        </p:txBody>
      </p:sp>
    </p:spTree>
    <p:extLst>
      <p:ext uri="{BB962C8B-B14F-4D97-AF65-F5344CB8AC3E}">
        <p14:creationId xmlns:p14="http://schemas.microsoft.com/office/powerpoint/2010/main" val="132619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 calcmode="lin" valueType="num">
                                      <p:cBhvr additive="base">
                                        <p:cTn id="7" dur="500" fill="hold"/>
                                        <p:tgtEl>
                                          <p:spTgt spid="69646"/>
                                        </p:tgtEl>
                                        <p:attrNameLst>
                                          <p:attrName>ppt_x</p:attrName>
                                        </p:attrNameLst>
                                      </p:cBhvr>
                                      <p:tavLst>
                                        <p:tav tm="0">
                                          <p:val>
                                            <p:strVal val="#ppt_x"/>
                                          </p:val>
                                        </p:tav>
                                        <p:tav tm="100000">
                                          <p:val>
                                            <p:strVal val="#ppt_x"/>
                                          </p:val>
                                        </p:tav>
                                      </p:tavLst>
                                    </p:anim>
                                    <p:anim calcmode="lin" valueType="num">
                                      <p:cBhvr additive="base">
                                        <p:cTn id="8" dur="500" fill="hold"/>
                                        <p:tgtEl>
                                          <p:spTgt spid="696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 calcmode="lin" valueType="num">
                                      <p:cBhvr additive="base">
                                        <p:cTn id="13" dur="500" fill="hold"/>
                                        <p:tgtEl>
                                          <p:spTgt spid="69639"/>
                                        </p:tgtEl>
                                        <p:attrNameLst>
                                          <p:attrName>ppt_x</p:attrName>
                                        </p:attrNameLst>
                                      </p:cBhvr>
                                      <p:tavLst>
                                        <p:tav tm="0">
                                          <p:val>
                                            <p:strVal val="#ppt_x"/>
                                          </p:val>
                                        </p:tav>
                                        <p:tav tm="100000">
                                          <p:val>
                                            <p:strVal val="#ppt_x"/>
                                          </p:val>
                                        </p:tav>
                                      </p:tavLst>
                                    </p:anim>
                                    <p:anim calcmode="lin" valueType="num">
                                      <p:cBhvr additive="base">
                                        <p:cTn id="14"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45"/>
                                        </p:tgtEl>
                                        <p:attrNameLst>
                                          <p:attrName>style.visibility</p:attrName>
                                        </p:attrNameLst>
                                      </p:cBhvr>
                                      <p:to>
                                        <p:strVal val="visible"/>
                                      </p:to>
                                    </p:set>
                                    <p:anim calcmode="lin" valueType="num">
                                      <p:cBhvr additive="base">
                                        <p:cTn id="19" dur="500" fill="hold"/>
                                        <p:tgtEl>
                                          <p:spTgt spid="69645"/>
                                        </p:tgtEl>
                                        <p:attrNameLst>
                                          <p:attrName>ppt_x</p:attrName>
                                        </p:attrNameLst>
                                      </p:cBhvr>
                                      <p:tavLst>
                                        <p:tav tm="0">
                                          <p:val>
                                            <p:strVal val="#ppt_x"/>
                                          </p:val>
                                        </p:tav>
                                        <p:tav tm="100000">
                                          <p:val>
                                            <p:strVal val="#ppt_x"/>
                                          </p:val>
                                        </p:tav>
                                      </p:tavLst>
                                    </p:anim>
                                    <p:anim calcmode="lin" valueType="num">
                                      <p:cBhvr additive="base">
                                        <p:cTn id="20" dur="500" fill="hold"/>
                                        <p:tgtEl>
                                          <p:spTgt spid="69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901700" y="1773238"/>
            <a:ext cx="6865938" cy="923925"/>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b="1"/>
              <a:t>LESIONI GENE </a:t>
            </a:r>
            <a:r>
              <a:rPr lang="it-IT" b="1" i="1"/>
              <a:t>ABCA1 </a:t>
            </a:r>
            <a:r>
              <a:rPr lang="it-IT" b="1"/>
              <a:t>E </a:t>
            </a:r>
            <a:r>
              <a:rPr lang="it-IT" b="1" i="1"/>
              <a:t>ABCG5/8</a:t>
            </a:r>
            <a:r>
              <a:rPr lang="it-IT" b="1"/>
              <a:t> COMPORTANO ECCESSIVO ACCUMULO</a:t>
            </a:r>
          </a:p>
          <a:p>
            <a:pPr algn="ctr"/>
            <a:r>
              <a:rPr lang="it-IT" b="1"/>
              <a:t>DI COLESTEROLO NEI TESSUTI</a:t>
            </a:r>
          </a:p>
        </p:txBody>
      </p:sp>
    </p:spTree>
    <p:extLst>
      <p:ext uri="{BB962C8B-B14F-4D97-AF65-F5344CB8AC3E}">
        <p14:creationId xmlns:p14="http://schemas.microsoft.com/office/powerpoint/2010/main" val="3616238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TotalTime>
  <Words>1002</Words>
  <Application>Microsoft Macintosh PowerPoint</Application>
  <PresentationFormat>Presentazione su schermo (4:3)</PresentationFormat>
  <Paragraphs>144</Paragraphs>
  <Slides>36</Slides>
  <Notes>5</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36</vt:i4>
      </vt:variant>
    </vt:vector>
  </HeadingPairs>
  <TitlesOfParts>
    <vt:vector size="40" baseType="lpstr">
      <vt:lpstr>Tema di Office</vt:lpstr>
      <vt:lpstr>Fotografia Photo Editor</vt:lpstr>
      <vt:lpstr>Acrobat Document</vt:lpstr>
      <vt:lpstr>Documento di Microsoft Word 97 - 2004</vt:lpstr>
      <vt:lpstr>Presentazione di PowerPoint</vt:lpstr>
      <vt:lpstr>Presentazione di PowerPoint</vt:lpstr>
      <vt:lpstr>Presentazione di PowerPoint</vt:lpstr>
      <vt:lpstr>Presentazione di PowerPoint</vt:lpstr>
      <vt:lpstr>Presentazione di PowerPoint</vt:lpstr>
      <vt:lpstr>Figura 2.25 - Schema degli scambi attraverso le membrane biologiche.</vt:lpstr>
      <vt:lpstr>Figura 2.32 - Struttura dei trasportatori a 12 domini tansmembranacei e loro variante ABC (ATP-Binding Cassette).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2.37 - Le 4 classi delle principali mutazioni del trasportatore ABC.</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2</cp:revision>
  <dcterms:created xsi:type="dcterms:W3CDTF">2012-03-12T09:42:10Z</dcterms:created>
  <dcterms:modified xsi:type="dcterms:W3CDTF">2012-03-12T09:57:08Z</dcterms:modified>
</cp:coreProperties>
</file>