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7" r:id="rId30"/>
    <p:sldId id="288" r:id="rId31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9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4DF3B-5B40-EB44-9B5F-289FF0235D70}" type="datetimeFigureOut">
              <a:rPr lang="it-IT" smtClean="0"/>
              <a:t>13/03/12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AD5F6-6A20-A24F-871A-06E87C56FED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291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5DA11F7-A515-7C41-938C-839AD459C785}" type="slidenum">
              <a:rPr lang="it-IT"/>
              <a:pPr/>
              <a:t>22</a:t>
            </a:fld>
            <a:endParaRPr lang="it-IT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013F961-154E-3448-AB77-6A5429E71508}" type="slidenum">
              <a:rPr lang="it-IT"/>
              <a:pPr/>
              <a:t>25</a:t>
            </a:fld>
            <a:endParaRPr lang="it-IT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0467-4AC7-EE49-9526-3571754F1A12}" type="datetimeFigureOut">
              <a:rPr lang="it-IT" smtClean="0"/>
              <a:t>13/03/12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DBFE-E40B-6540-B9C9-6F3A1F8D28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0879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0467-4AC7-EE49-9526-3571754F1A12}" type="datetimeFigureOut">
              <a:rPr lang="it-IT" smtClean="0"/>
              <a:t>13/03/12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DBFE-E40B-6540-B9C9-6F3A1F8D28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9037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0467-4AC7-EE49-9526-3571754F1A12}" type="datetimeFigureOut">
              <a:rPr lang="it-IT" smtClean="0"/>
              <a:t>13/03/12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DBFE-E40B-6540-B9C9-6F3A1F8D28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17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0467-4AC7-EE49-9526-3571754F1A12}" type="datetimeFigureOut">
              <a:rPr lang="it-IT" smtClean="0"/>
              <a:t>13/03/12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DBFE-E40B-6540-B9C9-6F3A1F8D28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100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0467-4AC7-EE49-9526-3571754F1A12}" type="datetimeFigureOut">
              <a:rPr lang="it-IT" smtClean="0"/>
              <a:t>13/03/12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DBFE-E40B-6540-B9C9-6F3A1F8D28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2453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0467-4AC7-EE49-9526-3571754F1A12}" type="datetimeFigureOut">
              <a:rPr lang="it-IT" smtClean="0"/>
              <a:t>13/03/12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DBFE-E40B-6540-B9C9-6F3A1F8D28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153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0467-4AC7-EE49-9526-3571754F1A12}" type="datetimeFigureOut">
              <a:rPr lang="it-IT" smtClean="0"/>
              <a:t>13/03/12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DBFE-E40B-6540-B9C9-6F3A1F8D28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9912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0467-4AC7-EE49-9526-3571754F1A12}" type="datetimeFigureOut">
              <a:rPr lang="it-IT" smtClean="0"/>
              <a:t>13/03/12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DBFE-E40B-6540-B9C9-6F3A1F8D28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3030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0467-4AC7-EE49-9526-3571754F1A12}" type="datetimeFigureOut">
              <a:rPr lang="it-IT" smtClean="0"/>
              <a:t>13/03/12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DBFE-E40B-6540-B9C9-6F3A1F8D28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27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0467-4AC7-EE49-9526-3571754F1A12}" type="datetimeFigureOut">
              <a:rPr lang="it-IT" smtClean="0"/>
              <a:t>13/03/12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DBFE-E40B-6540-B9C9-6F3A1F8D28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1722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0467-4AC7-EE49-9526-3571754F1A12}" type="datetimeFigureOut">
              <a:rPr lang="it-IT" smtClean="0"/>
              <a:t>13/03/12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DBFE-E40B-6540-B9C9-6F3A1F8D28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822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20467-4AC7-EE49-9526-3571754F1A12}" type="datetimeFigureOut">
              <a:rPr lang="it-IT" smtClean="0"/>
              <a:t>13/03/12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EDBFE-E40B-6540-B9C9-6F3A1F8D28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328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jem.org/content/vol203/issue3/images/large/493fig1.jpeg" TargetMode="External"/><Relationship Id="rId3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jem.org/content/vol203/issue3/images/large/493fig2.jpeg" TargetMode="External"/><Relationship Id="rId3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4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7.jpeg"/><Relationship Id="rId5" Type="http://schemas.openxmlformats.org/officeDocument/2006/relationships/oleObject" Target="../embeddings/oleObject2.bin"/><Relationship Id="rId6" Type="http://schemas.openxmlformats.org/officeDocument/2006/relationships/image" Target="../media/image1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i_Microsoft_Word_97_-_20041.doc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bloodjournal.hematologylibrary.org/content/vol109/issue12/images/large/zh80120704720001.jpeg" TargetMode="Externa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8240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descr="80%"/>
          <p:cNvSpPr>
            <a:spLocks noChangeArrowheads="1"/>
          </p:cNvSpPr>
          <p:nvPr/>
        </p:nvSpPr>
        <p:spPr bwMode="auto">
          <a:xfrm>
            <a:off x="4572000" y="4286250"/>
            <a:ext cx="1219200" cy="685800"/>
          </a:xfrm>
          <a:prstGeom prst="rect">
            <a:avLst/>
          </a:prstGeom>
          <a:pattFill prst="pct80">
            <a:fgClr>
              <a:schemeClr val="folHlink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23555" name="Oval 3" descr="80%"/>
          <p:cNvSpPr>
            <a:spLocks noChangeArrowheads="1"/>
          </p:cNvSpPr>
          <p:nvPr/>
        </p:nvSpPr>
        <p:spPr bwMode="auto">
          <a:xfrm>
            <a:off x="4545013" y="3617913"/>
            <a:ext cx="1219200" cy="685800"/>
          </a:xfrm>
          <a:prstGeom prst="ellipse">
            <a:avLst/>
          </a:prstGeom>
          <a:pattFill prst="pct80">
            <a:fgClr>
              <a:srgbClr val="FF3300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786313" y="3781425"/>
            <a:ext cx="8540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2400">
                <a:latin typeface="Times New Roman" charset="0"/>
              </a:rPr>
              <a:t>IXa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572000" y="4457700"/>
            <a:ext cx="11255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2400">
                <a:latin typeface="Times New Roman" charset="0"/>
              </a:rPr>
              <a:t>VIIIa</a:t>
            </a: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5791200" y="4000500"/>
            <a:ext cx="3048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flipV="1">
            <a:off x="5791200" y="3829050"/>
            <a:ext cx="3048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V="1">
            <a:off x="5791200" y="3943350"/>
            <a:ext cx="40640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6197600" y="3829050"/>
            <a:ext cx="14605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>
                <a:latin typeface="Times New Roman" charset="0"/>
              </a:rPr>
              <a:t>FOSFOLIPIDI</a:t>
            </a: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6197600" y="914400"/>
            <a:ext cx="0" cy="4857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63" name="Oval 11" descr="80%"/>
          <p:cNvSpPr>
            <a:spLocks noChangeArrowheads="1"/>
          </p:cNvSpPr>
          <p:nvPr/>
        </p:nvSpPr>
        <p:spPr bwMode="auto">
          <a:xfrm>
            <a:off x="1727200" y="2628900"/>
            <a:ext cx="1219200" cy="685800"/>
          </a:xfrm>
          <a:prstGeom prst="ellipse">
            <a:avLst/>
          </a:prstGeom>
          <a:pattFill prst="pct80">
            <a:fgClr>
              <a:srgbClr val="FF3300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2055813" y="2794000"/>
            <a:ext cx="7191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2400">
                <a:latin typeface="Times New Roman" charset="0"/>
              </a:rPr>
              <a:t>Xa</a:t>
            </a:r>
          </a:p>
        </p:txBody>
      </p:sp>
      <p:sp>
        <p:nvSpPr>
          <p:cNvPr id="23565" name="Oval 13"/>
          <p:cNvSpPr>
            <a:spLocks noChangeArrowheads="1"/>
          </p:cNvSpPr>
          <p:nvPr/>
        </p:nvSpPr>
        <p:spPr bwMode="auto">
          <a:xfrm>
            <a:off x="1828800" y="4629150"/>
            <a:ext cx="1219200" cy="685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2157413" y="4794250"/>
            <a:ext cx="539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2400">
                <a:latin typeface="Times New Roman" charset="0"/>
              </a:rPr>
              <a:t>X</a:t>
            </a:r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 flipV="1">
            <a:off x="2360613" y="3422650"/>
            <a:ext cx="0" cy="1085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 flipH="1">
            <a:off x="2462213" y="399415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69" name="Oval 17"/>
          <p:cNvSpPr>
            <a:spLocks noChangeArrowheads="1"/>
          </p:cNvSpPr>
          <p:nvPr/>
        </p:nvSpPr>
        <p:spPr bwMode="auto">
          <a:xfrm>
            <a:off x="4267200" y="2343150"/>
            <a:ext cx="1219200" cy="685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4470400" y="2514600"/>
            <a:ext cx="8556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2400">
                <a:latin typeface="Times New Roman" charset="0"/>
              </a:rPr>
              <a:t>XIa</a:t>
            </a:r>
          </a:p>
        </p:txBody>
      </p:sp>
      <p:sp>
        <p:nvSpPr>
          <p:cNvPr id="23571" name="Oval 19"/>
          <p:cNvSpPr>
            <a:spLocks noChangeArrowheads="1"/>
          </p:cNvSpPr>
          <p:nvPr/>
        </p:nvSpPr>
        <p:spPr bwMode="auto">
          <a:xfrm>
            <a:off x="4267200" y="1257300"/>
            <a:ext cx="1219200" cy="685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4470400" y="1428750"/>
            <a:ext cx="990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2400">
                <a:latin typeface="Times New Roman" charset="0"/>
              </a:rPr>
              <a:t>XIIa</a:t>
            </a:r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4876800" y="200025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4876800" y="308610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711200" y="514350"/>
            <a:ext cx="34877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2400">
                <a:latin typeface="Times New Roman" charset="0"/>
              </a:rPr>
              <a:t>VIA INTRINSECA</a:t>
            </a:r>
          </a:p>
        </p:txBody>
      </p:sp>
    </p:spTree>
    <p:extLst>
      <p:ext uri="{BB962C8B-B14F-4D97-AF65-F5344CB8AC3E}">
        <p14:creationId xmlns:p14="http://schemas.microsoft.com/office/powerpoint/2010/main" val="2582260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9"/>
          <p:cNvSpPr>
            <a:spLocks noChangeShapeType="1"/>
          </p:cNvSpPr>
          <p:nvPr/>
        </p:nvSpPr>
        <p:spPr bwMode="auto">
          <a:xfrm>
            <a:off x="5927725" y="1835150"/>
            <a:ext cx="53975" cy="43037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356100" y="4652963"/>
            <a:ext cx="2720975" cy="1282700"/>
            <a:chOff x="2752" y="2484"/>
            <a:chExt cx="1714" cy="808"/>
          </a:xfrm>
        </p:grpSpPr>
        <p:sp>
          <p:nvSpPr>
            <p:cNvPr id="25622" name="Oval 2" descr="80%"/>
            <p:cNvSpPr>
              <a:spLocks noChangeArrowheads="1"/>
            </p:cNvSpPr>
            <p:nvPr/>
          </p:nvSpPr>
          <p:spPr bwMode="auto">
            <a:xfrm>
              <a:off x="2752" y="2556"/>
              <a:ext cx="768" cy="432"/>
            </a:xfrm>
            <a:prstGeom prst="ellipse">
              <a:avLst/>
            </a:prstGeom>
            <a:pattFill prst="pct80">
              <a:fgClr>
                <a:srgbClr val="FF33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5623" name="Text Box 3"/>
            <p:cNvSpPr txBox="1">
              <a:spLocks noChangeArrowheads="1"/>
            </p:cNvSpPr>
            <p:nvPr/>
          </p:nvSpPr>
          <p:spPr bwMode="auto">
            <a:xfrm>
              <a:off x="2816" y="2664"/>
              <a:ext cx="4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>
                  <a:latin typeface="Times New Roman" charset="0"/>
                </a:rPr>
                <a:t>VIIa</a:t>
              </a:r>
            </a:p>
          </p:txBody>
        </p:sp>
        <p:sp>
          <p:nvSpPr>
            <p:cNvPr id="25624" name="Line 4"/>
            <p:cNvSpPr>
              <a:spLocks noChangeShapeType="1"/>
            </p:cNvSpPr>
            <p:nvPr/>
          </p:nvSpPr>
          <p:spPr bwMode="auto">
            <a:xfrm>
              <a:off x="3520" y="2736"/>
              <a:ext cx="192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625" name="Line 5"/>
            <p:cNvSpPr>
              <a:spLocks noChangeShapeType="1"/>
            </p:cNvSpPr>
            <p:nvPr/>
          </p:nvSpPr>
          <p:spPr bwMode="auto">
            <a:xfrm flipV="1">
              <a:off x="3520" y="2628"/>
              <a:ext cx="192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626" name="Line 6"/>
            <p:cNvSpPr>
              <a:spLocks noChangeShapeType="1"/>
            </p:cNvSpPr>
            <p:nvPr/>
          </p:nvSpPr>
          <p:spPr bwMode="auto">
            <a:xfrm flipV="1">
              <a:off x="3520" y="2700"/>
              <a:ext cx="256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627" name="Text Box 7"/>
            <p:cNvSpPr txBox="1">
              <a:spLocks noChangeArrowheads="1"/>
            </p:cNvSpPr>
            <p:nvPr/>
          </p:nvSpPr>
          <p:spPr bwMode="auto">
            <a:xfrm>
              <a:off x="3264" y="2484"/>
              <a:ext cx="40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600" b="1">
                  <a:latin typeface="Times New Roman" charset="0"/>
                </a:rPr>
                <a:t>Ca2+</a:t>
              </a:r>
            </a:p>
          </p:txBody>
        </p:sp>
        <p:sp>
          <p:nvSpPr>
            <p:cNvPr id="25628" name="Text Box 8"/>
            <p:cNvSpPr txBox="1">
              <a:spLocks noChangeArrowheads="1"/>
            </p:cNvSpPr>
            <p:nvPr/>
          </p:nvSpPr>
          <p:spPr bwMode="auto">
            <a:xfrm>
              <a:off x="3776" y="2628"/>
              <a:ext cx="69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>
                  <a:latin typeface="Times New Roman" charset="0"/>
                </a:rPr>
                <a:t>FOSFOLIPIDI</a:t>
              </a:r>
            </a:p>
          </p:txBody>
        </p:sp>
        <p:sp>
          <p:nvSpPr>
            <p:cNvPr id="25629" name="Rectangle 10"/>
            <p:cNvSpPr>
              <a:spLocks noChangeArrowheads="1"/>
            </p:cNvSpPr>
            <p:nvPr/>
          </p:nvSpPr>
          <p:spPr bwMode="auto">
            <a:xfrm>
              <a:off x="2752" y="2988"/>
              <a:ext cx="1344" cy="2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5630" name="Text Box 11"/>
            <p:cNvSpPr txBox="1">
              <a:spLocks noChangeArrowheads="1"/>
            </p:cNvSpPr>
            <p:nvPr/>
          </p:nvSpPr>
          <p:spPr bwMode="auto">
            <a:xfrm>
              <a:off x="3157" y="3004"/>
              <a:ext cx="3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>
                  <a:latin typeface="Times New Roman" charset="0"/>
                </a:rPr>
                <a:t>TF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1589088" y="2832100"/>
            <a:ext cx="1320800" cy="2686050"/>
            <a:chOff x="1009" y="1337"/>
            <a:chExt cx="832" cy="1692"/>
          </a:xfrm>
        </p:grpSpPr>
        <p:sp>
          <p:nvSpPr>
            <p:cNvPr id="25617" name="Oval 12" descr="80%"/>
            <p:cNvSpPr>
              <a:spLocks noChangeArrowheads="1"/>
            </p:cNvSpPr>
            <p:nvPr/>
          </p:nvSpPr>
          <p:spPr bwMode="auto">
            <a:xfrm>
              <a:off x="1009" y="1337"/>
              <a:ext cx="768" cy="432"/>
            </a:xfrm>
            <a:prstGeom prst="ellipse">
              <a:avLst/>
            </a:prstGeom>
            <a:pattFill prst="pct80">
              <a:fgClr>
                <a:srgbClr val="FF33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5618" name="Text Box 13"/>
            <p:cNvSpPr txBox="1">
              <a:spLocks noChangeArrowheads="1"/>
            </p:cNvSpPr>
            <p:nvPr/>
          </p:nvSpPr>
          <p:spPr bwMode="auto">
            <a:xfrm>
              <a:off x="1216" y="1440"/>
              <a:ext cx="3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>
                  <a:latin typeface="Times New Roman" charset="0"/>
                </a:rPr>
                <a:t>Xa</a:t>
              </a:r>
            </a:p>
          </p:txBody>
        </p:sp>
        <p:sp>
          <p:nvSpPr>
            <p:cNvPr id="25619" name="Oval 14"/>
            <p:cNvSpPr>
              <a:spLocks noChangeArrowheads="1"/>
            </p:cNvSpPr>
            <p:nvPr/>
          </p:nvSpPr>
          <p:spPr bwMode="auto">
            <a:xfrm>
              <a:off x="1073" y="2597"/>
              <a:ext cx="768" cy="43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5620" name="Text Box 15"/>
            <p:cNvSpPr txBox="1">
              <a:spLocks noChangeArrowheads="1"/>
            </p:cNvSpPr>
            <p:nvPr/>
          </p:nvSpPr>
          <p:spPr bwMode="auto">
            <a:xfrm>
              <a:off x="1280" y="2700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>
                  <a:latin typeface="Times New Roman" charset="0"/>
                </a:rPr>
                <a:t>X</a:t>
              </a:r>
            </a:p>
          </p:txBody>
        </p:sp>
        <p:sp>
          <p:nvSpPr>
            <p:cNvPr id="25621" name="Line 16"/>
            <p:cNvSpPr>
              <a:spLocks noChangeShapeType="1"/>
            </p:cNvSpPr>
            <p:nvPr/>
          </p:nvSpPr>
          <p:spPr bwMode="auto">
            <a:xfrm flipV="1">
              <a:off x="1408" y="1836"/>
              <a:ext cx="0" cy="6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185" name="Line 17"/>
          <p:cNvSpPr>
            <a:spLocks noChangeShapeType="1"/>
          </p:cNvSpPr>
          <p:nvPr/>
        </p:nvSpPr>
        <p:spPr bwMode="auto">
          <a:xfrm flipH="1" flipV="1">
            <a:off x="2324100" y="4195763"/>
            <a:ext cx="1930400" cy="9715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06" name="Rectangle 18" descr="80%"/>
          <p:cNvSpPr>
            <a:spLocks noChangeArrowheads="1"/>
          </p:cNvSpPr>
          <p:nvPr/>
        </p:nvSpPr>
        <p:spPr bwMode="auto">
          <a:xfrm>
            <a:off x="4427538" y="1268413"/>
            <a:ext cx="1219200" cy="685800"/>
          </a:xfrm>
          <a:prstGeom prst="rect">
            <a:avLst/>
          </a:prstGeom>
          <a:pattFill prst="pct80">
            <a:fgClr>
              <a:schemeClr val="folHlink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25607" name="Oval 19" descr="80%"/>
          <p:cNvSpPr>
            <a:spLocks noChangeArrowheads="1"/>
          </p:cNvSpPr>
          <p:nvPr/>
        </p:nvSpPr>
        <p:spPr bwMode="auto">
          <a:xfrm>
            <a:off x="4430713" y="1927225"/>
            <a:ext cx="1219200" cy="685800"/>
          </a:xfrm>
          <a:prstGeom prst="ellipse">
            <a:avLst/>
          </a:prstGeom>
          <a:pattFill prst="pct80">
            <a:fgClr>
              <a:srgbClr val="FF3300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25608" name="Text Box 20"/>
          <p:cNvSpPr txBox="1">
            <a:spLocks noChangeArrowheads="1"/>
          </p:cNvSpPr>
          <p:nvPr/>
        </p:nvSpPr>
        <p:spPr bwMode="auto">
          <a:xfrm>
            <a:off x="4672013" y="2090738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2400">
                <a:latin typeface="Times New Roman" charset="0"/>
              </a:rPr>
              <a:t>IXa</a:t>
            </a:r>
          </a:p>
        </p:txBody>
      </p:sp>
      <p:sp>
        <p:nvSpPr>
          <p:cNvPr id="25609" name="Text Box 21"/>
          <p:cNvSpPr txBox="1">
            <a:spLocks noChangeArrowheads="1"/>
          </p:cNvSpPr>
          <p:nvPr/>
        </p:nvSpPr>
        <p:spPr bwMode="auto">
          <a:xfrm>
            <a:off x="4572000" y="1484313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2400">
                <a:latin typeface="Times New Roman" charset="0"/>
              </a:rPr>
              <a:t>VIIIa</a:t>
            </a:r>
          </a:p>
        </p:txBody>
      </p:sp>
      <p:sp>
        <p:nvSpPr>
          <p:cNvPr id="25610" name="Line 22"/>
          <p:cNvSpPr>
            <a:spLocks noChangeShapeType="1"/>
          </p:cNvSpPr>
          <p:nvPr/>
        </p:nvSpPr>
        <p:spPr bwMode="auto">
          <a:xfrm>
            <a:off x="5676900" y="2309813"/>
            <a:ext cx="3048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1" name="Line 23"/>
          <p:cNvSpPr>
            <a:spLocks noChangeShapeType="1"/>
          </p:cNvSpPr>
          <p:nvPr/>
        </p:nvSpPr>
        <p:spPr bwMode="auto">
          <a:xfrm flipV="1">
            <a:off x="5676900" y="2138363"/>
            <a:ext cx="3048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2" name="Line 24"/>
          <p:cNvSpPr>
            <a:spLocks noChangeShapeType="1"/>
          </p:cNvSpPr>
          <p:nvPr/>
        </p:nvSpPr>
        <p:spPr bwMode="auto">
          <a:xfrm flipV="1">
            <a:off x="5676900" y="2252663"/>
            <a:ext cx="40640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3" name="Text Box 25"/>
          <p:cNvSpPr txBox="1">
            <a:spLocks noChangeArrowheads="1"/>
          </p:cNvSpPr>
          <p:nvPr/>
        </p:nvSpPr>
        <p:spPr bwMode="auto">
          <a:xfrm>
            <a:off x="6083300" y="2138363"/>
            <a:ext cx="10953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>
                <a:latin typeface="Times New Roman" charset="0"/>
              </a:rPr>
              <a:t>FOSFOLIPIDI</a:t>
            </a:r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 flipV="1">
            <a:off x="4932363" y="2781300"/>
            <a:ext cx="0" cy="1727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H="1">
            <a:off x="2425700" y="2481263"/>
            <a:ext cx="1727200" cy="1600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1116013" y="188913"/>
            <a:ext cx="6642100" cy="822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chemeClr val="bg1"/>
                </a:solidFill>
              </a:rPr>
              <a:t>LA COAGULAZIONE </a:t>
            </a:r>
            <a:r>
              <a:rPr lang="it-IT" sz="2400" i="1" dirty="0">
                <a:solidFill>
                  <a:schemeClr val="bg1"/>
                </a:solidFill>
              </a:rPr>
              <a:t>IN VIVO: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i="1" dirty="0">
                <a:solidFill>
                  <a:schemeClr val="bg1"/>
                </a:solidFill>
              </a:rPr>
              <a:t>I. TF E </a:t>
            </a:r>
            <a:r>
              <a:rPr lang="it-IT" sz="2400" i="1" dirty="0" err="1">
                <a:solidFill>
                  <a:schemeClr val="bg1"/>
                </a:solidFill>
              </a:rPr>
              <a:t>VIIa</a:t>
            </a:r>
            <a:r>
              <a:rPr lang="it-IT" sz="2400" i="1" dirty="0">
                <a:solidFill>
                  <a:schemeClr val="bg1"/>
                </a:solidFill>
              </a:rPr>
              <a:t> POSSONO ATTIVARE IL FATTORE IX</a:t>
            </a:r>
          </a:p>
        </p:txBody>
      </p:sp>
    </p:spTree>
    <p:extLst>
      <p:ext uri="{BB962C8B-B14F-4D97-AF65-F5344CB8AC3E}">
        <p14:creationId xmlns:p14="http://schemas.microsoft.com/office/powerpoint/2010/main" val="2370687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5" grpId="0" animBg="1"/>
      <p:bldP spid="7194" grpId="0" animBg="1"/>
      <p:bldP spid="7195" grpId="0" animBg="1"/>
      <p:bldP spid="7196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Figure 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133600"/>
            <a:ext cx="662463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116013" y="476250"/>
            <a:ext cx="7658100" cy="11874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chemeClr val="bg1"/>
                </a:solidFill>
              </a:rPr>
              <a:t>LA COAGULAZIONE </a:t>
            </a:r>
            <a:r>
              <a:rPr lang="it-IT" sz="2400" i="1" dirty="0">
                <a:solidFill>
                  <a:schemeClr val="bg1"/>
                </a:solidFill>
              </a:rPr>
              <a:t>IN VIVO: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i="1" dirty="0">
                <a:solidFill>
                  <a:schemeClr val="bg1"/>
                </a:solidFill>
              </a:rPr>
              <a:t>II. TROMBINA ATTIVATA PUO’ ATTIVARE </a:t>
            </a:r>
            <a:r>
              <a:rPr lang="it-IT" sz="2400" i="1" dirty="0" err="1">
                <a:solidFill>
                  <a:schemeClr val="bg1"/>
                </a:solidFill>
              </a:rPr>
              <a:t>XI</a:t>
            </a:r>
            <a:r>
              <a:rPr lang="it-IT" sz="2400" i="1" dirty="0">
                <a:solidFill>
                  <a:schemeClr val="bg1"/>
                </a:solidFill>
              </a:rPr>
              <a:t> LEGATO 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i="1" dirty="0">
                <a:solidFill>
                  <a:schemeClr val="bg1"/>
                </a:solidFill>
              </a:rPr>
              <a:t>SUPERFICIE PIASTRINICA</a:t>
            </a:r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592138" y="6334125"/>
            <a:ext cx="49418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/>
              <a:t>Colman, Journal of Experimental Medicine 203: 493-495, 2006</a:t>
            </a:r>
          </a:p>
        </p:txBody>
      </p:sp>
      <p:cxnSp>
        <p:nvCxnSpPr>
          <p:cNvPr id="8" name="Connettore 2 7"/>
          <p:cNvCxnSpPr/>
          <p:nvPr/>
        </p:nvCxnSpPr>
        <p:spPr>
          <a:xfrm>
            <a:off x="1828800" y="3352800"/>
            <a:ext cx="35814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758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Fig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708275"/>
            <a:ext cx="71278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116013" y="549275"/>
            <a:ext cx="7423150" cy="1190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bg1"/>
                </a:solidFill>
              </a:rPr>
              <a:t>LA COAGULAZIONE </a:t>
            </a:r>
            <a:r>
              <a:rPr lang="it-IT" b="1" i="1" dirty="0">
                <a:solidFill>
                  <a:schemeClr val="bg1"/>
                </a:solidFill>
              </a:rPr>
              <a:t>IN VIVO: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i="1" dirty="0">
                <a:solidFill>
                  <a:schemeClr val="bg1"/>
                </a:solidFill>
              </a:rPr>
              <a:t>III. IN CONDIZIONI </a:t>
            </a:r>
            <a:r>
              <a:rPr lang="it-IT" i="1" dirty="0" err="1">
                <a:solidFill>
                  <a:schemeClr val="bg1"/>
                </a:solidFill>
              </a:rPr>
              <a:t>DI</a:t>
            </a:r>
            <a:r>
              <a:rPr lang="it-IT" i="1" dirty="0">
                <a:solidFill>
                  <a:schemeClr val="bg1"/>
                </a:solidFill>
              </a:rPr>
              <a:t> ABNORME ATTIVAZIONE DEL FATTORE XII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i="1" dirty="0">
                <a:solidFill>
                  <a:schemeClr val="bg1"/>
                </a:solidFill>
              </a:rPr>
              <a:t>(esposizione di sottoendotelio negli shock settici), QUESTI PUO’ SVOLGERE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i="1" dirty="0">
                <a:solidFill>
                  <a:schemeClr val="bg1"/>
                </a:solidFill>
              </a:rPr>
              <a:t>UN RUOLO ATTIVATORIO DIRETTO O INDIRETTO</a:t>
            </a:r>
          </a:p>
        </p:txBody>
      </p:sp>
      <p:sp>
        <p:nvSpPr>
          <p:cNvPr id="27652" name="CasellaDiTesto 3"/>
          <p:cNvSpPr txBox="1">
            <a:spLocks noChangeArrowheads="1"/>
          </p:cNvSpPr>
          <p:nvPr/>
        </p:nvSpPr>
        <p:spPr bwMode="auto">
          <a:xfrm>
            <a:off x="228600" y="3657600"/>
            <a:ext cx="198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/>
              <a:t>Polifosfati rilasciati dalle piastrine</a:t>
            </a:r>
          </a:p>
          <a:p>
            <a:r>
              <a:rPr lang="it-IT"/>
              <a:t>RNA</a:t>
            </a:r>
          </a:p>
        </p:txBody>
      </p:sp>
    </p:spTree>
    <p:extLst>
      <p:ext uri="{BB962C8B-B14F-4D97-AF65-F5344CB8AC3E}">
        <p14:creationId xmlns:p14="http://schemas.microsoft.com/office/powerpoint/2010/main" val="731846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519113" y="4968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it-IT">
              <a:latin typeface="Arial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19113" y="525463"/>
            <a:ext cx="6643687" cy="336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/>
              <a:t>Meccanismi di regolazione negativa della coagulazione sanguigna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663575" y="1604963"/>
            <a:ext cx="6808788" cy="5810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rgbClr val="000000"/>
                </a:solidFill>
              </a:rPr>
              <a:t>I. Inibitori dell’attivazione.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rgbClr val="000000"/>
                </a:solidFill>
              </a:rPr>
              <a:t>    </a:t>
            </a:r>
            <a:r>
              <a:rPr lang="it-IT" sz="1600" i="1" dirty="0">
                <a:solidFill>
                  <a:srgbClr val="000000"/>
                </a:solidFill>
              </a:rPr>
              <a:t>TFPI</a:t>
            </a:r>
            <a:r>
              <a:rPr lang="it-IT" sz="1600" dirty="0">
                <a:solidFill>
                  <a:srgbClr val="000000"/>
                </a:solidFill>
              </a:rPr>
              <a:t> (</a:t>
            </a:r>
            <a:r>
              <a:rPr lang="it-IT" sz="1600" b="1" dirty="0" err="1">
                <a:solidFill>
                  <a:srgbClr val="000000"/>
                </a:solidFill>
              </a:rPr>
              <a:t>T</a:t>
            </a:r>
            <a:r>
              <a:rPr lang="it-IT" sz="1600" dirty="0" err="1">
                <a:solidFill>
                  <a:srgbClr val="000000"/>
                </a:solidFill>
              </a:rPr>
              <a:t>issue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b="1" dirty="0" err="1">
                <a:solidFill>
                  <a:srgbClr val="000000"/>
                </a:solidFill>
              </a:rPr>
              <a:t>F</a:t>
            </a:r>
            <a:r>
              <a:rPr lang="it-IT" sz="1600" dirty="0" err="1">
                <a:solidFill>
                  <a:srgbClr val="000000"/>
                </a:solidFill>
              </a:rPr>
              <a:t>actor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b="1" dirty="0" err="1">
                <a:solidFill>
                  <a:srgbClr val="000000"/>
                </a:solidFill>
              </a:rPr>
              <a:t>P</a:t>
            </a:r>
            <a:r>
              <a:rPr lang="it-IT" sz="1600" dirty="0" err="1">
                <a:solidFill>
                  <a:srgbClr val="000000"/>
                </a:solidFill>
              </a:rPr>
              <a:t>athway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b="1" dirty="0" err="1">
                <a:solidFill>
                  <a:srgbClr val="000000"/>
                </a:solidFill>
              </a:rPr>
              <a:t>I</a:t>
            </a:r>
            <a:r>
              <a:rPr lang="it-IT" sz="1600" dirty="0" err="1">
                <a:solidFill>
                  <a:srgbClr val="000000"/>
                </a:solidFill>
              </a:rPr>
              <a:t>nhibitor</a:t>
            </a:r>
            <a:r>
              <a:rPr lang="it-IT" sz="1600" dirty="0">
                <a:solidFill>
                  <a:srgbClr val="000000"/>
                </a:solidFill>
              </a:rPr>
              <a:t>): inibisce complesso TF/VII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23850" y="2781300"/>
            <a:ext cx="8535910" cy="5847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rgbClr val="000000"/>
                </a:solidFill>
              </a:rPr>
              <a:t>II. Inibitori degli zimogeni attivati (SERPINE).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rgbClr val="000000"/>
                </a:solidFill>
              </a:rPr>
              <a:t>   </a:t>
            </a:r>
            <a:r>
              <a:rPr lang="it-IT" sz="1600" i="1" dirty="0">
                <a:solidFill>
                  <a:srgbClr val="000000"/>
                </a:solidFill>
              </a:rPr>
              <a:t>Antitrombina III; Cofattore </a:t>
            </a:r>
            <a:r>
              <a:rPr lang="it-IT" sz="1600" i="1" dirty="0" err="1">
                <a:solidFill>
                  <a:srgbClr val="000000"/>
                </a:solidFill>
              </a:rPr>
              <a:t>eparinico</a:t>
            </a:r>
            <a:r>
              <a:rPr lang="it-IT" sz="1600" i="1" dirty="0">
                <a:solidFill>
                  <a:srgbClr val="000000"/>
                </a:solidFill>
              </a:rPr>
              <a:t> II</a:t>
            </a:r>
            <a:r>
              <a:rPr lang="it-IT" sz="1600" dirty="0">
                <a:solidFill>
                  <a:srgbClr val="000000"/>
                </a:solidFill>
              </a:rPr>
              <a:t>: inibiscono trombina, Fattore </a:t>
            </a:r>
            <a:r>
              <a:rPr lang="it-IT" sz="1600" dirty="0" err="1">
                <a:solidFill>
                  <a:srgbClr val="000000"/>
                </a:solidFill>
              </a:rPr>
              <a:t>X</a:t>
            </a:r>
            <a:r>
              <a:rPr lang="it-IT" sz="1600" dirty="0">
                <a:solidFill>
                  <a:srgbClr val="000000"/>
                </a:solidFill>
              </a:rPr>
              <a:t>, Fattore IX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611188" y="4067175"/>
            <a:ext cx="6764337" cy="5810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/>
              <a:t>III. Inibitori di cofattori.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/>
              <a:t>   </a:t>
            </a:r>
            <a:r>
              <a:rPr lang="it-IT" sz="1600" i="1"/>
              <a:t>Trombomodulina, Proteina C, Proteina S</a:t>
            </a:r>
            <a:r>
              <a:rPr lang="it-IT" sz="1600"/>
              <a:t>: inibiscono Fattori V e VIII</a:t>
            </a:r>
          </a:p>
        </p:txBody>
      </p:sp>
    </p:spTree>
    <p:extLst>
      <p:ext uri="{BB962C8B-B14F-4D97-AF65-F5344CB8AC3E}">
        <p14:creationId xmlns:p14="http://schemas.microsoft.com/office/powerpoint/2010/main" val="860133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050"/>
          <p:cNvSpPr>
            <a:spLocks noChangeShapeType="1"/>
          </p:cNvSpPr>
          <p:nvPr/>
        </p:nvSpPr>
        <p:spPr bwMode="auto">
          <a:xfrm>
            <a:off x="900113" y="4941888"/>
            <a:ext cx="6840537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47" name="Freeform 2051"/>
          <p:cNvSpPr>
            <a:spLocks/>
          </p:cNvSpPr>
          <p:nvPr/>
        </p:nvSpPr>
        <p:spPr bwMode="auto">
          <a:xfrm>
            <a:off x="1277938" y="5006975"/>
            <a:ext cx="352425" cy="338138"/>
          </a:xfrm>
          <a:custGeom>
            <a:avLst/>
            <a:gdLst>
              <a:gd name="T0" fmla="*/ 2147483647 w 222"/>
              <a:gd name="T1" fmla="*/ 0 h 213"/>
              <a:gd name="T2" fmla="*/ 2147483647 w 222"/>
              <a:gd name="T3" fmla="*/ 2147483647 h 213"/>
              <a:gd name="T4" fmla="*/ 2147483647 w 222"/>
              <a:gd name="T5" fmla="*/ 2147483647 h 213"/>
              <a:gd name="T6" fmla="*/ 0 w 222"/>
              <a:gd name="T7" fmla="*/ 2147483647 h 213"/>
              <a:gd name="T8" fmla="*/ 2147483647 w 222"/>
              <a:gd name="T9" fmla="*/ 2147483647 h 213"/>
              <a:gd name="T10" fmla="*/ 2147483647 w 222"/>
              <a:gd name="T11" fmla="*/ 2147483647 h 213"/>
              <a:gd name="T12" fmla="*/ 2147483647 w 222"/>
              <a:gd name="T13" fmla="*/ 2147483647 h 213"/>
              <a:gd name="T14" fmla="*/ 2147483647 w 222"/>
              <a:gd name="T15" fmla="*/ 2147483647 h 213"/>
              <a:gd name="T16" fmla="*/ 2147483647 w 222"/>
              <a:gd name="T17" fmla="*/ 2147483647 h 213"/>
              <a:gd name="T18" fmla="*/ 2147483647 w 222"/>
              <a:gd name="T19" fmla="*/ 2147483647 h 213"/>
              <a:gd name="T20" fmla="*/ 2147483647 w 222"/>
              <a:gd name="T21" fmla="*/ 2147483647 h 2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2"/>
              <a:gd name="T34" fmla="*/ 0 h 213"/>
              <a:gd name="T35" fmla="*/ 222 w 222"/>
              <a:gd name="T36" fmla="*/ 213 h 21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2" h="213">
                <a:moveTo>
                  <a:pt x="118" y="0"/>
                </a:moveTo>
                <a:cubicBezTo>
                  <a:pt x="109" y="3"/>
                  <a:pt x="100" y="6"/>
                  <a:pt x="91" y="9"/>
                </a:cubicBezTo>
                <a:cubicBezTo>
                  <a:pt x="79" y="13"/>
                  <a:pt x="66" y="15"/>
                  <a:pt x="54" y="19"/>
                </a:cubicBezTo>
                <a:cubicBezTo>
                  <a:pt x="36" y="25"/>
                  <a:pt x="0" y="37"/>
                  <a:pt x="0" y="37"/>
                </a:cubicBezTo>
                <a:cubicBezTo>
                  <a:pt x="24" y="73"/>
                  <a:pt x="41" y="72"/>
                  <a:pt x="82" y="83"/>
                </a:cubicBezTo>
                <a:cubicBezTo>
                  <a:pt x="120" y="109"/>
                  <a:pt x="145" y="111"/>
                  <a:pt x="192" y="119"/>
                </a:cubicBezTo>
                <a:cubicBezTo>
                  <a:pt x="201" y="122"/>
                  <a:pt x="216" y="119"/>
                  <a:pt x="219" y="128"/>
                </a:cubicBezTo>
                <a:cubicBezTo>
                  <a:pt x="222" y="136"/>
                  <a:pt x="207" y="141"/>
                  <a:pt x="201" y="147"/>
                </a:cubicBezTo>
                <a:cubicBezTo>
                  <a:pt x="170" y="178"/>
                  <a:pt x="192" y="159"/>
                  <a:pt x="137" y="174"/>
                </a:cubicBezTo>
                <a:cubicBezTo>
                  <a:pt x="118" y="179"/>
                  <a:pt x="82" y="192"/>
                  <a:pt x="82" y="192"/>
                </a:cubicBezTo>
                <a:cubicBezTo>
                  <a:pt x="62" y="213"/>
                  <a:pt x="73" y="211"/>
                  <a:pt x="54" y="211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>
              <a:latin typeface="Calibri" charset="0"/>
            </a:endParaRPr>
          </a:p>
        </p:txBody>
      </p:sp>
      <p:sp>
        <p:nvSpPr>
          <p:cNvPr id="31748" name="Line 2052"/>
          <p:cNvSpPr>
            <a:spLocks noChangeShapeType="1"/>
          </p:cNvSpPr>
          <p:nvPr/>
        </p:nvSpPr>
        <p:spPr bwMode="auto">
          <a:xfrm>
            <a:off x="2339975" y="3213100"/>
            <a:ext cx="8636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31749" name="Group 2053"/>
          <p:cNvGrpSpPr>
            <a:grpSpLocks/>
          </p:cNvGrpSpPr>
          <p:nvPr/>
        </p:nvGrpSpPr>
        <p:grpSpPr bwMode="auto">
          <a:xfrm>
            <a:off x="611188" y="404813"/>
            <a:ext cx="2139950" cy="4608512"/>
            <a:chOff x="385" y="255"/>
            <a:chExt cx="1348" cy="2903"/>
          </a:xfrm>
        </p:grpSpPr>
        <p:sp>
          <p:nvSpPr>
            <p:cNvPr id="31775" name="Line 2054"/>
            <p:cNvSpPr>
              <a:spLocks noChangeShapeType="1"/>
            </p:cNvSpPr>
            <p:nvPr/>
          </p:nvSpPr>
          <p:spPr bwMode="auto">
            <a:xfrm>
              <a:off x="930" y="799"/>
              <a:ext cx="0" cy="19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776" name="Rectangle 2055"/>
            <p:cNvSpPr>
              <a:spLocks noChangeArrowheads="1"/>
            </p:cNvSpPr>
            <p:nvPr/>
          </p:nvSpPr>
          <p:spPr bwMode="auto">
            <a:xfrm>
              <a:off x="826" y="778"/>
              <a:ext cx="182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1777" name="Oval 2056"/>
            <p:cNvSpPr>
              <a:spLocks noChangeArrowheads="1"/>
            </p:cNvSpPr>
            <p:nvPr/>
          </p:nvSpPr>
          <p:spPr bwMode="auto">
            <a:xfrm rot="-5400000">
              <a:off x="771" y="323"/>
              <a:ext cx="318" cy="635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1778" name="Oval 2057"/>
            <p:cNvSpPr>
              <a:spLocks noChangeArrowheads="1"/>
            </p:cNvSpPr>
            <p:nvPr/>
          </p:nvSpPr>
          <p:spPr bwMode="auto">
            <a:xfrm>
              <a:off x="793" y="2886"/>
              <a:ext cx="272" cy="27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1779" name="Rectangle 2058"/>
            <p:cNvSpPr>
              <a:spLocks noChangeArrowheads="1"/>
            </p:cNvSpPr>
            <p:nvPr/>
          </p:nvSpPr>
          <p:spPr bwMode="auto">
            <a:xfrm>
              <a:off x="825" y="1134"/>
              <a:ext cx="182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1780" name="Rectangle 2059"/>
            <p:cNvSpPr>
              <a:spLocks noChangeArrowheads="1"/>
            </p:cNvSpPr>
            <p:nvPr/>
          </p:nvSpPr>
          <p:spPr bwMode="auto">
            <a:xfrm>
              <a:off x="823" y="1489"/>
              <a:ext cx="182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1781" name="Rectangle 2060"/>
            <p:cNvSpPr>
              <a:spLocks noChangeArrowheads="1"/>
            </p:cNvSpPr>
            <p:nvPr/>
          </p:nvSpPr>
          <p:spPr bwMode="auto">
            <a:xfrm>
              <a:off x="832" y="1848"/>
              <a:ext cx="182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1782" name="Rectangle 2061"/>
            <p:cNvSpPr>
              <a:spLocks noChangeArrowheads="1"/>
            </p:cNvSpPr>
            <p:nvPr/>
          </p:nvSpPr>
          <p:spPr bwMode="auto">
            <a:xfrm>
              <a:off x="839" y="2205"/>
              <a:ext cx="182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1783" name="Rectangle 2062"/>
            <p:cNvSpPr>
              <a:spLocks noChangeArrowheads="1"/>
            </p:cNvSpPr>
            <p:nvPr/>
          </p:nvSpPr>
          <p:spPr bwMode="auto">
            <a:xfrm>
              <a:off x="839" y="2568"/>
              <a:ext cx="182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1784" name="Oval 2063"/>
            <p:cNvSpPr>
              <a:spLocks noChangeArrowheads="1"/>
            </p:cNvSpPr>
            <p:nvPr/>
          </p:nvSpPr>
          <p:spPr bwMode="auto">
            <a:xfrm>
              <a:off x="1020" y="1706"/>
              <a:ext cx="408" cy="36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1785" name="Text Box 2064"/>
            <p:cNvSpPr txBox="1">
              <a:spLocks noChangeArrowheads="1"/>
            </p:cNvSpPr>
            <p:nvPr/>
          </p:nvSpPr>
          <p:spPr bwMode="auto">
            <a:xfrm>
              <a:off x="1066" y="1525"/>
              <a:ext cx="66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/>
                <a:t>TROMBINA</a:t>
              </a:r>
            </a:p>
          </p:txBody>
        </p:sp>
        <p:sp>
          <p:nvSpPr>
            <p:cNvPr id="31786" name="Text Box 2065"/>
            <p:cNvSpPr txBox="1">
              <a:spLocks noChangeArrowheads="1"/>
            </p:cNvSpPr>
            <p:nvPr/>
          </p:nvSpPr>
          <p:spPr bwMode="auto">
            <a:xfrm>
              <a:off x="385" y="255"/>
              <a:ext cx="109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/>
                <a:t>TROMBOMODULINA</a:t>
              </a:r>
            </a:p>
          </p:txBody>
        </p:sp>
      </p:grpSp>
      <p:sp>
        <p:nvSpPr>
          <p:cNvPr id="31750" name="Oval 2067"/>
          <p:cNvSpPr>
            <a:spLocks noChangeArrowheads="1"/>
          </p:cNvSpPr>
          <p:nvPr/>
        </p:nvSpPr>
        <p:spPr bwMode="auto">
          <a:xfrm>
            <a:off x="3132138" y="4581525"/>
            <a:ext cx="576262" cy="36036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31751" name="Rectangle 2068"/>
          <p:cNvSpPr>
            <a:spLocks noChangeArrowheads="1"/>
          </p:cNvSpPr>
          <p:nvPr/>
        </p:nvSpPr>
        <p:spPr bwMode="auto">
          <a:xfrm>
            <a:off x="3276600" y="4076700"/>
            <a:ext cx="288925" cy="5048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31752" name="Rectangle 2069"/>
          <p:cNvSpPr>
            <a:spLocks noChangeArrowheads="1"/>
          </p:cNvSpPr>
          <p:nvPr/>
        </p:nvSpPr>
        <p:spPr bwMode="auto">
          <a:xfrm>
            <a:off x="3276600" y="3500438"/>
            <a:ext cx="288925" cy="5048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31753" name="Oval 2070"/>
          <p:cNvSpPr>
            <a:spLocks noChangeArrowheads="1"/>
          </p:cNvSpPr>
          <p:nvPr/>
        </p:nvSpPr>
        <p:spPr bwMode="auto">
          <a:xfrm>
            <a:off x="3059113" y="2852738"/>
            <a:ext cx="647700" cy="5762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31754" name="Oval 2071"/>
          <p:cNvSpPr>
            <a:spLocks noChangeArrowheads="1"/>
          </p:cNvSpPr>
          <p:nvPr/>
        </p:nvSpPr>
        <p:spPr bwMode="auto">
          <a:xfrm>
            <a:off x="3635375" y="3644900"/>
            <a:ext cx="288925" cy="12239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31755" name="Text Box 2072"/>
          <p:cNvSpPr txBox="1">
            <a:spLocks noChangeArrowheads="1"/>
          </p:cNvSpPr>
          <p:nvPr/>
        </p:nvSpPr>
        <p:spPr bwMode="auto">
          <a:xfrm>
            <a:off x="2916238" y="2636838"/>
            <a:ext cx="1163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200" b="1"/>
              <a:t>PROTEINA C</a:t>
            </a:r>
          </a:p>
        </p:txBody>
      </p:sp>
      <p:sp>
        <p:nvSpPr>
          <p:cNvPr id="31756" name="Text Box 2073"/>
          <p:cNvSpPr txBox="1">
            <a:spLocks noChangeArrowheads="1"/>
          </p:cNvSpPr>
          <p:nvPr/>
        </p:nvSpPr>
        <p:spPr bwMode="auto">
          <a:xfrm>
            <a:off x="3635375" y="3429000"/>
            <a:ext cx="1176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200" b="1"/>
              <a:t>PROTEINA S</a:t>
            </a:r>
          </a:p>
        </p:txBody>
      </p:sp>
      <p:sp>
        <p:nvSpPr>
          <p:cNvPr id="31757" name="Rectangle 2075"/>
          <p:cNvSpPr>
            <a:spLocks noChangeArrowheads="1"/>
          </p:cNvSpPr>
          <p:nvPr/>
        </p:nvSpPr>
        <p:spPr bwMode="auto">
          <a:xfrm>
            <a:off x="4932363" y="3860800"/>
            <a:ext cx="576262" cy="1079500"/>
          </a:xfrm>
          <a:prstGeom prst="rect">
            <a:avLst/>
          </a:pr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31758" name="Rectangle 2076"/>
          <p:cNvSpPr>
            <a:spLocks noChangeArrowheads="1"/>
          </p:cNvSpPr>
          <p:nvPr/>
        </p:nvSpPr>
        <p:spPr bwMode="auto">
          <a:xfrm>
            <a:off x="5651500" y="3860800"/>
            <a:ext cx="431800" cy="10795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31759" name="Text Box 2077"/>
          <p:cNvSpPr txBox="1">
            <a:spLocks noChangeArrowheads="1"/>
          </p:cNvSpPr>
          <p:nvPr/>
        </p:nvSpPr>
        <p:spPr bwMode="auto">
          <a:xfrm>
            <a:off x="4932363" y="4292600"/>
            <a:ext cx="5953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/>
              <a:t>VIII</a:t>
            </a:r>
          </a:p>
        </p:txBody>
      </p:sp>
      <p:sp>
        <p:nvSpPr>
          <p:cNvPr id="31760" name="Text Box 2078"/>
          <p:cNvSpPr txBox="1">
            <a:spLocks noChangeArrowheads="1"/>
          </p:cNvSpPr>
          <p:nvPr/>
        </p:nvSpPr>
        <p:spPr bwMode="auto">
          <a:xfrm>
            <a:off x="5724525" y="4292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/>
              <a:t>V</a:t>
            </a:r>
          </a:p>
        </p:txBody>
      </p:sp>
      <p:grpSp>
        <p:nvGrpSpPr>
          <p:cNvPr id="31761" name="Group 2079"/>
          <p:cNvGrpSpPr>
            <a:grpSpLocks/>
          </p:cNvGrpSpPr>
          <p:nvPr/>
        </p:nvGrpSpPr>
        <p:grpSpPr bwMode="auto">
          <a:xfrm>
            <a:off x="3851275" y="2973388"/>
            <a:ext cx="1584325" cy="671512"/>
            <a:chOff x="2426" y="1873"/>
            <a:chExt cx="998" cy="423"/>
          </a:xfrm>
        </p:grpSpPr>
        <p:sp>
          <p:nvSpPr>
            <p:cNvPr id="31772" name="Line 2080"/>
            <p:cNvSpPr>
              <a:spLocks noChangeShapeType="1"/>
            </p:cNvSpPr>
            <p:nvPr/>
          </p:nvSpPr>
          <p:spPr bwMode="auto">
            <a:xfrm>
              <a:off x="2426" y="1979"/>
              <a:ext cx="998" cy="31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773" name="Oval 2081"/>
            <p:cNvSpPr>
              <a:spLocks noChangeArrowheads="1"/>
            </p:cNvSpPr>
            <p:nvPr/>
          </p:nvSpPr>
          <p:spPr bwMode="auto">
            <a:xfrm>
              <a:off x="2653" y="1888"/>
              <a:ext cx="272" cy="22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1774" name="Text Box 2082"/>
            <p:cNvSpPr txBox="1">
              <a:spLocks noChangeArrowheads="1"/>
            </p:cNvSpPr>
            <p:nvPr/>
          </p:nvSpPr>
          <p:spPr bwMode="auto">
            <a:xfrm>
              <a:off x="2688" y="1873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b="1"/>
                <a:t>-</a:t>
              </a:r>
            </a:p>
          </p:txBody>
        </p:sp>
      </p:grpSp>
      <p:grpSp>
        <p:nvGrpSpPr>
          <p:cNvPr id="31762" name="Group 2083"/>
          <p:cNvGrpSpPr>
            <a:grpSpLocks/>
          </p:cNvGrpSpPr>
          <p:nvPr/>
        </p:nvGrpSpPr>
        <p:grpSpPr bwMode="auto">
          <a:xfrm>
            <a:off x="5651500" y="2420938"/>
            <a:ext cx="1655763" cy="1223962"/>
            <a:chOff x="3560" y="1525"/>
            <a:chExt cx="1043" cy="771"/>
          </a:xfrm>
        </p:grpSpPr>
        <p:sp>
          <p:nvSpPr>
            <p:cNvPr id="31767" name="Oval 2084"/>
            <p:cNvSpPr>
              <a:spLocks noChangeArrowheads="1"/>
            </p:cNvSpPr>
            <p:nvPr/>
          </p:nvSpPr>
          <p:spPr bwMode="auto">
            <a:xfrm>
              <a:off x="4195" y="1706"/>
              <a:ext cx="408" cy="36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1768" name="Text Box 2085"/>
            <p:cNvSpPr txBox="1">
              <a:spLocks noChangeArrowheads="1"/>
            </p:cNvSpPr>
            <p:nvPr/>
          </p:nvSpPr>
          <p:spPr bwMode="auto">
            <a:xfrm>
              <a:off x="3833" y="1525"/>
              <a:ext cx="66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/>
                <a:t>TROMBINA</a:t>
              </a:r>
            </a:p>
          </p:txBody>
        </p:sp>
        <p:sp>
          <p:nvSpPr>
            <p:cNvPr id="31769" name="Line 2086"/>
            <p:cNvSpPr>
              <a:spLocks noChangeShapeType="1"/>
            </p:cNvSpPr>
            <p:nvPr/>
          </p:nvSpPr>
          <p:spPr bwMode="auto">
            <a:xfrm flipH="1">
              <a:off x="3560" y="2069"/>
              <a:ext cx="635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770" name="Oval 2087"/>
            <p:cNvSpPr>
              <a:spLocks noChangeArrowheads="1"/>
            </p:cNvSpPr>
            <p:nvPr/>
          </p:nvSpPr>
          <p:spPr bwMode="auto">
            <a:xfrm>
              <a:off x="3707" y="1994"/>
              <a:ext cx="272" cy="22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1771" name="Text Box 2088"/>
            <p:cNvSpPr txBox="1">
              <a:spLocks noChangeArrowheads="1"/>
            </p:cNvSpPr>
            <p:nvPr/>
          </p:nvSpPr>
          <p:spPr bwMode="auto">
            <a:xfrm>
              <a:off x="3742" y="1979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b="1"/>
                <a:t>+</a:t>
              </a:r>
            </a:p>
          </p:txBody>
        </p:sp>
      </p:grpSp>
      <p:sp>
        <p:nvSpPr>
          <p:cNvPr id="31763" name="Line 2089"/>
          <p:cNvSpPr>
            <a:spLocks noChangeShapeType="1"/>
          </p:cNvSpPr>
          <p:nvPr/>
        </p:nvSpPr>
        <p:spPr bwMode="auto">
          <a:xfrm flipH="1" flipV="1">
            <a:off x="1752600" y="518160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64" name="Text Box 2090"/>
          <p:cNvSpPr txBox="1">
            <a:spLocks noChangeArrowheads="1"/>
          </p:cNvSpPr>
          <p:nvPr/>
        </p:nvSpPr>
        <p:spPr bwMode="auto">
          <a:xfrm>
            <a:off x="2498725" y="5805488"/>
            <a:ext cx="6192838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/>
              <a:t>ESPRESSIONE REGOLATA: TNF</a:t>
            </a:r>
            <a:r>
              <a:rPr lang="it-IT" b="1">
                <a:latin typeface="Symbol" charset="0"/>
              </a:rPr>
              <a:t>a</a:t>
            </a:r>
            <a:r>
              <a:rPr lang="it-IT" b="1"/>
              <a:t>, IL-1 RIDUCONO, IL-4 INDUCE</a:t>
            </a:r>
          </a:p>
        </p:txBody>
      </p:sp>
      <p:sp>
        <p:nvSpPr>
          <p:cNvPr id="31765" name="Rectangle 2092"/>
          <p:cNvSpPr>
            <a:spLocks noChangeArrowheads="1"/>
          </p:cNvSpPr>
          <p:nvPr/>
        </p:nvSpPr>
        <p:spPr bwMode="auto">
          <a:xfrm>
            <a:off x="3276600" y="4797425"/>
            <a:ext cx="287338" cy="576263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31766" name="Text Box 2093"/>
          <p:cNvSpPr txBox="1">
            <a:spLocks noChangeArrowheads="1"/>
          </p:cNvSpPr>
          <p:nvPr/>
        </p:nvSpPr>
        <p:spPr bwMode="auto">
          <a:xfrm>
            <a:off x="2339975" y="5300663"/>
            <a:ext cx="4303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/>
              <a:t>Recettore endoteliale per la proteina C (EPCR) </a:t>
            </a:r>
          </a:p>
        </p:txBody>
      </p:sp>
    </p:spTree>
    <p:extLst>
      <p:ext uri="{BB962C8B-B14F-4D97-AF65-F5344CB8AC3E}">
        <p14:creationId xmlns:p14="http://schemas.microsoft.com/office/powerpoint/2010/main" val="3190244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1524000"/>
            <a:ext cx="620077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09600" y="5867400"/>
            <a:ext cx="2860675" cy="307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err="1"/>
              <a:t>Dahlback</a:t>
            </a:r>
            <a:r>
              <a:rPr lang="it-IT" dirty="0"/>
              <a:t> </a:t>
            </a:r>
            <a:r>
              <a:rPr lang="it-IT" dirty="0" err="1"/>
              <a:t>Blood</a:t>
            </a:r>
            <a:r>
              <a:rPr lang="it-IT" dirty="0"/>
              <a:t> 112:19-27, 2008</a:t>
            </a:r>
          </a:p>
        </p:txBody>
      </p:sp>
    </p:spTree>
    <p:extLst>
      <p:ext uri="{BB962C8B-B14F-4D97-AF65-F5344CB8AC3E}">
        <p14:creationId xmlns:p14="http://schemas.microsoft.com/office/powerpoint/2010/main" val="1168952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74687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566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93725" y="319088"/>
            <a:ext cx="4745038" cy="3048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chemeClr val="bg1"/>
                </a:solidFill>
              </a:rPr>
              <a:t>ORGANIZZAZIONE DEL SISTEMA FIBRINOLITICO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200400" y="3124200"/>
            <a:ext cx="1154113" cy="3048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/>
              <a:t>PLASMINA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85800" y="4191000"/>
            <a:ext cx="2619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/>
              <a:t>FIBRINA  POLIMERIZZATA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572000" y="4191000"/>
            <a:ext cx="2270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/>
              <a:t>FRAMMENTI SOLUBILI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352800" y="43434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3733800" y="35052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419600" y="3200400"/>
            <a:ext cx="1371600" cy="152400"/>
            <a:chOff x="2784" y="2016"/>
            <a:chExt cx="864" cy="96"/>
          </a:xfrm>
        </p:grpSpPr>
        <p:sp>
          <p:nvSpPr>
            <p:cNvPr id="35865" name="Line 8"/>
            <p:cNvSpPr>
              <a:spLocks noChangeShapeType="1"/>
            </p:cNvSpPr>
            <p:nvPr/>
          </p:nvSpPr>
          <p:spPr bwMode="auto">
            <a:xfrm>
              <a:off x="2784" y="2064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5866" name="Line 9"/>
            <p:cNvSpPr>
              <a:spLocks noChangeShapeType="1"/>
            </p:cNvSpPr>
            <p:nvPr/>
          </p:nvSpPr>
          <p:spPr bwMode="auto">
            <a:xfrm>
              <a:off x="2784" y="20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927725" y="3062288"/>
            <a:ext cx="1543050" cy="3048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rgbClr val="000000"/>
                </a:solidFill>
                <a:latin typeface="Symbol" charset="0"/>
              </a:rPr>
              <a:t>a</a:t>
            </a:r>
            <a:r>
              <a:rPr lang="it-IT">
                <a:solidFill>
                  <a:srgbClr val="000000"/>
                </a:solidFill>
              </a:rPr>
              <a:t>2 anti-plasmina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048000" y="1219200"/>
            <a:ext cx="1679575" cy="3048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/>
              <a:t>PLASMINOGENO</a:t>
            </a: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3429000" y="1600200"/>
            <a:ext cx="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038600" y="1828800"/>
            <a:ext cx="18113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/>
              <a:t>ATTIVATORI DEL </a:t>
            </a:r>
          </a:p>
          <a:p>
            <a:r>
              <a:rPr lang="it-IT"/>
              <a:t>PLASMINOGENO</a:t>
            </a:r>
          </a:p>
          <a:p>
            <a:r>
              <a:rPr lang="it-IT"/>
              <a:t>   (PAs)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791200" y="1981200"/>
            <a:ext cx="1371600" cy="152400"/>
            <a:chOff x="2784" y="2016"/>
            <a:chExt cx="864" cy="96"/>
          </a:xfrm>
        </p:grpSpPr>
        <p:sp>
          <p:nvSpPr>
            <p:cNvPr id="35863" name="Line 17"/>
            <p:cNvSpPr>
              <a:spLocks noChangeShapeType="1"/>
            </p:cNvSpPr>
            <p:nvPr/>
          </p:nvSpPr>
          <p:spPr bwMode="auto">
            <a:xfrm>
              <a:off x="2784" y="2064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5864" name="Line 18"/>
            <p:cNvSpPr>
              <a:spLocks noChangeShapeType="1"/>
            </p:cNvSpPr>
            <p:nvPr/>
          </p:nvSpPr>
          <p:spPr bwMode="auto">
            <a:xfrm>
              <a:off x="2784" y="20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4355" name="Line 19"/>
          <p:cNvSpPr>
            <a:spLocks noChangeShapeType="1"/>
          </p:cNvSpPr>
          <p:nvPr/>
        </p:nvSpPr>
        <p:spPr bwMode="auto">
          <a:xfrm flipH="1">
            <a:off x="3505200" y="20574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6858000" y="1676400"/>
            <a:ext cx="1495425" cy="3079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rgbClr val="000000"/>
                </a:solidFill>
              </a:rPr>
              <a:t>Inibitori (PAIs)</a:t>
            </a: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4495800" y="28956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2400" b="1"/>
              <a:t>-</a:t>
            </a: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5867400" y="16764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2400" b="1"/>
              <a:t>-</a:t>
            </a:r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>
            <a:off x="3962400" y="3505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2438400" y="5181600"/>
            <a:ext cx="1865313" cy="3048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/>
              <a:t>ALTRI SUBSTRATI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4708525" y="5195888"/>
            <a:ext cx="1357313" cy="5842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600">
                <a:solidFill>
                  <a:srgbClr val="000000"/>
                </a:solidFill>
              </a:rPr>
              <a:t>Fibrinogeno</a:t>
            </a:r>
          </a:p>
          <a:p>
            <a:r>
              <a:rPr lang="it-IT" sz="1600">
                <a:solidFill>
                  <a:srgbClr val="000000"/>
                </a:solidFill>
              </a:rPr>
              <a:t>Fattori V e VIII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2041525" y="5957888"/>
            <a:ext cx="2403475" cy="33813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600">
                <a:solidFill>
                  <a:schemeClr val="bg1"/>
                </a:solidFill>
              </a:rPr>
              <a:t>Proteine del complemento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4872038" y="5881688"/>
            <a:ext cx="3640137" cy="83026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it-IT" sz="1600">
                <a:solidFill>
                  <a:srgbClr val="000000"/>
                </a:solidFill>
              </a:rPr>
              <a:t>Proteine della matrice extracellulare:</a:t>
            </a:r>
          </a:p>
          <a:p>
            <a:pPr algn="ctr"/>
            <a:r>
              <a:rPr lang="it-IT" sz="1600">
                <a:solidFill>
                  <a:srgbClr val="000000"/>
                </a:solidFill>
              </a:rPr>
              <a:t>Azione diretta o mediata da attivazione di</a:t>
            </a:r>
          </a:p>
          <a:p>
            <a:pPr algn="ctr"/>
            <a:r>
              <a:rPr lang="it-IT" sz="1600" i="1">
                <a:solidFill>
                  <a:srgbClr val="000000"/>
                </a:solidFill>
              </a:rPr>
              <a:t>collagenasi ed elastasi</a:t>
            </a:r>
          </a:p>
        </p:txBody>
      </p:sp>
    </p:spTree>
    <p:extLst>
      <p:ext uri="{BB962C8B-B14F-4D97-AF65-F5344CB8AC3E}">
        <p14:creationId xmlns:p14="http://schemas.microsoft.com/office/powerpoint/2010/main" val="1159778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 autoUpdateAnimBg="0"/>
      <p:bldP spid="14339" grpId="0" animBg="1" autoUpdateAnimBg="0"/>
      <p:bldP spid="14340" grpId="0" autoUpdateAnimBg="0"/>
      <p:bldP spid="14341" grpId="0" autoUpdateAnimBg="0"/>
      <p:bldP spid="14342" grpId="0" animBg="1"/>
      <p:bldP spid="14343" grpId="0" animBg="1"/>
      <p:bldP spid="14346" grpId="0" animBg="1" autoUpdateAnimBg="0"/>
      <p:bldP spid="14347" grpId="0" animBg="1" autoUpdateAnimBg="0"/>
      <p:bldP spid="14348" grpId="0" animBg="1"/>
      <p:bldP spid="14349" grpId="0" autoUpdateAnimBg="0"/>
      <p:bldP spid="14355" grpId="0" animBg="1"/>
      <p:bldP spid="14356" grpId="0" animBg="1" autoUpdateAnimBg="0"/>
      <p:bldP spid="14357" grpId="0" autoUpdateAnimBg="0"/>
      <p:bldP spid="14358" grpId="0" autoUpdateAnimBg="0"/>
      <p:bldP spid="14359" grpId="0" animBg="1"/>
      <p:bldP spid="14360" grpId="0" animBg="1" autoUpdateAnimBg="0"/>
      <p:bldP spid="14361" grpId="0" animBg="1" autoUpdateAnimBg="0"/>
      <p:bldP spid="14362" grpId="0" animBg="1" autoUpdateAnimBg="0"/>
      <p:bldP spid="14363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157413"/>
            <a:ext cx="71437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416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49275"/>
            <a:ext cx="3817938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789363"/>
            <a:ext cx="4248150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574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1038"/>
          <p:cNvSpPr>
            <a:spLocks noChangeArrowheads="1"/>
          </p:cNvSpPr>
          <p:nvPr/>
        </p:nvSpPr>
        <p:spPr bwMode="auto">
          <a:xfrm>
            <a:off x="2325688" y="3268663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11" name="Line 1026"/>
          <p:cNvSpPr>
            <a:spLocks noChangeShapeType="1"/>
          </p:cNvSpPr>
          <p:nvPr/>
        </p:nvSpPr>
        <p:spPr bwMode="auto">
          <a:xfrm>
            <a:off x="1182688" y="1363663"/>
            <a:ext cx="0" cy="3429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12" name="Line 1027"/>
          <p:cNvSpPr>
            <a:spLocks noChangeShapeType="1"/>
          </p:cNvSpPr>
          <p:nvPr/>
        </p:nvSpPr>
        <p:spPr bwMode="auto">
          <a:xfrm>
            <a:off x="2401888" y="1363663"/>
            <a:ext cx="0" cy="3429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13" name="Oval 1028"/>
          <p:cNvSpPr>
            <a:spLocks noChangeArrowheads="1"/>
          </p:cNvSpPr>
          <p:nvPr/>
        </p:nvSpPr>
        <p:spPr bwMode="auto">
          <a:xfrm>
            <a:off x="2097088" y="2811463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14" name="Oval 1029"/>
          <p:cNvSpPr>
            <a:spLocks noChangeArrowheads="1"/>
          </p:cNvSpPr>
          <p:nvPr/>
        </p:nvSpPr>
        <p:spPr bwMode="auto">
          <a:xfrm>
            <a:off x="2249488" y="2963863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15" name="Oval 1030"/>
          <p:cNvSpPr>
            <a:spLocks noChangeArrowheads="1"/>
          </p:cNvSpPr>
          <p:nvPr/>
        </p:nvSpPr>
        <p:spPr bwMode="auto">
          <a:xfrm>
            <a:off x="2173288" y="3116263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16" name="Oval 1031"/>
          <p:cNvSpPr>
            <a:spLocks noChangeArrowheads="1"/>
          </p:cNvSpPr>
          <p:nvPr/>
        </p:nvSpPr>
        <p:spPr bwMode="auto">
          <a:xfrm>
            <a:off x="2401888" y="3116263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17" name="Oval 1032"/>
          <p:cNvSpPr>
            <a:spLocks noChangeArrowheads="1"/>
          </p:cNvSpPr>
          <p:nvPr/>
        </p:nvSpPr>
        <p:spPr bwMode="auto">
          <a:xfrm>
            <a:off x="2401888" y="2735263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18" name="Oval 1033"/>
          <p:cNvSpPr>
            <a:spLocks noChangeArrowheads="1"/>
          </p:cNvSpPr>
          <p:nvPr/>
        </p:nvSpPr>
        <p:spPr bwMode="auto">
          <a:xfrm>
            <a:off x="2401888" y="2354263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19" name="Oval 1034"/>
          <p:cNvSpPr>
            <a:spLocks noChangeArrowheads="1"/>
          </p:cNvSpPr>
          <p:nvPr/>
        </p:nvSpPr>
        <p:spPr bwMode="auto">
          <a:xfrm>
            <a:off x="2249488" y="2582863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20" name="Line 1035"/>
          <p:cNvSpPr>
            <a:spLocks noChangeShapeType="1"/>
          </p:cNvSpPr>
          <p:nvPr/>
        </p:nvSpPr>
        <p:spPr bwMode="auto">
          <a:xfrm flipV="1">
            <a:off x="2325688" y="3040063"/>
            <a:ext cx="152400" cy="381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21" name="Line 1036"/>
          <p:cNvSpPr>
            <a:spLocks noChangeShapeType="1"/>
          </p:cNvSpPr>
          <p:nvPr/>
        </p:nvSpPr>
        <p:spPr bwMode="auto">
          <a:xfrm>
            <a:off x="2325688" y="2582863"/>
            <a:ext cx="152400" cy="990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22" name="Line 1037"/>
          <p:cNvSpPr>
            <a:spLocks noChangeShapeType="1"/>
          </p:cNvSpPr>
          <p:nvPr/>
        </p:nvSpPr>
        <p:spPr bwMode="auto">
          <a:xfrm flipH="1">
            <a:off x="2097088" y="2506663"/>
            <a:ext cx="457200" cy="838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23" name="Text Box 1039"/>
          <p:cNvSpPr txBox="1">
            <a:spLocks noChangeArrowheads="1"/>
          </p:cNvSpPr>
          <p:nvPr/>
        </p:nvSpPr>
        <p:spPr bwMode="auto">
          <a:xfrm>
            <a:off x="862013" y="692150"/>
            <a:ext cx="2246312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/>
              <a:t>Trombo murale o bianco</a:t>
            </a:r>
          </a:p>
        </p:txBody>
      </p:sp>
      <p:sp>
        <p:nvSpPr>
          <p:cNvPr id="43024" name="Oval 1042"/>
          <p:cNvSpPr>
            <a:spLocks noChangeArrowheads="1"/>
          </p:cNvSpPr>
          <p:nvPr/>
        </p:nvSpPr>
        <p:spPr bwMode="auto">
          <a:xfrm>
            <a:off x="1639888" y="1973263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25" name="Oval 1043"/>
          <p:cNvSpPr>
            <a:spLocks noChangeArrowheads="1"/>
          </p:cNvSpPr>
          <p:nvPr/>
        </p:nvSpPr>
        <p:spPr bwMode="auto">
          <a:xfrm>
            <a:off x="1792288" y="2125663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26" name="Oval 1044"/>
          <p:cNvSpPr>
            <a:spLocks noChangeArrowheads="1"/>
          </p:cNvSpPr>
          <p:nvPr/>
        </p:nvSpPr>
        <p:spPr bwMode="auto">
          <a:xfrm>
            <a:off x="1716088" y="1897063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27" name="Line 1045"/>
          <p:cNvSpPr>
            <a:spLocks noChangeShapeType="1"/>
          </p:cNvSpPr>
          <p:nvPr/>
        </p:nvSpPr>
        <p:spPr bwMode="auto">
          <a:xfrm flipV="1">
            <a:off x="1411288" y="2278063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28" name="Line 1046"/>
          <p:cNvSpPr>
            <a:spLocks noChangeShapeType="1"/>
          </p:cNvSpPr>
          <p:nvPr/>
        </p:nvSpPr>
        <p:spPr bwMode="auto">
          <a:xfrm flipH="1" flipV="1">
            <a:off x="2020888" y="2506663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29" name="Text Box 1089"/>
          <p:cNvSpPr txBox="1">
            <a:spLocks noChangeArrowheads="1"/>
          </p:cNvSpPr>
          <p:nvPr/>
        </p:nvSpPr>
        <p:spPr bwMode="auto">
          <a:xfrm>
            <a:off x="1258888" y="4868863"/>
            <a:ext cx="98583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/>
              <a:t>ARTERIE</a:t>
            </a:r>
          </a:p>
        </p:txBody>
      </p:sp>
      <p:sp>
        <p:nvSpPr>
          <p:cNvPr id="43030" name="Oval 1082"/>
          <p:cNvSpPr>
            <a:spLocks noChangeArrowheads="1"/>
          </p:cNvSpPr>
          <p:nvPr/>
        </p:nvSpPr>
        <p:spPr bwMode="auto">
          <a:xfrm>
            <a:off x="6324600" y="2590800"/>
            <a:ext cx="4572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31" name="Oval 1074"/>
          <p:cNvSpPr>
            <a:spLocks noChangeArrowheads="1"/>
          </p:cNvSpPr>
          <p:nvPr/>
        </p:nvSpPr>
        <p:spPr bwMode="auto">
          <a:xfrm>
            <a:off x="6096000" y="3124200"/>
            <a:ext cx="4572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32" name="Oval 1075"/>
          <p:cNvSpPr>
            <a:spLocks noChangeArrowheads="1"/>
          </p:cNvSpPr>
          <p:nvPr/>
        </p:nvSpPr>
        <p:spPr bwMode="auto">
          <a:xfrm>
            <a:off x="6248400" y="2971800"/>
            <a:ext cx="4572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33" name="Line 1040"/>
          <p:cNvSpPr>
            <a:spLocks noChangeShapeType="1"/>
          </p:cNvSpPr>
          <p:nvPr/>
        </p:nvSpPr>
        <p:spPr bwMode="auto">
          <a:xfrm>
            <a:off x="5410200" y="609600"/>
            <a:ext cx="0" cy="5029200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34" name="Line 1041"/>
          <p:cNvSpPr>
            <a:spLocks noChangeShapeType="1"/>
          </p:cNvSpPr>
          <p:nvPr/>
        </p:nvSpPr>
        <p:spPr bwMode="auto">
          <a:xfrm>
            <a:off x="6858000" y="762000"/>
            <a:ext cx="0" cy="4876800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35" name="Oval 1055"/>
          <p:cNvSpPr>
            <a:spLocks noChangeArrowheads="1"/>
          </p:cNvSpPr>
          <p:nvPr/>
        </p:nvSpPr>
        <p:spPr bwMode="auto">
          <a:xfrm>
            <a:off x="6781800" y="4038600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36" name="Oval 1056"/>
          <p:cNvSpPr>
            <a:spLocks noChangeArrowheads="1"/>
          </p:cNvSpPr>
          <p:nvPr/>
        </p:nvSpPr>
        <p:spPr bwMode="auto">
          <a:xfrm>
            <a:off x="6553200" y="3581400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37" name="Oval 1057"/>
          <p:cNvSpPr>
            <a:spLocks noChangeArrowheads="1"/>
          </p:cNvSpPr>
          <p:nvPr/>
        </p:nvSpPr>
        <p:spPr bwMode="auto">
          <a:xfrm>
            <a:off x="6705600" y="3733800"/>
            <a:ext cx="152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38" name="Oval 1058"/>
          <p:cNvSpPr>
            <a:spLocks noChangeArrowheads="1"/>
          </p:cNvSpPr>
          <p:nvPr/>
        </p:nvSpPr>
        <p:spPr bwMode="auto">
          <a:xfrm>
            <a:off x="6629400" y="3886200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39" name="Oval 1059"/>
          <p:cNvSpPr>
            <a:spLocks noChangeArrowheads="1"/>
          </p:cNvSpPr>
          <p:nvPr/>
        </p:nvSpPr>
        <p:spPr bwMode="auto">
          <a:xfrm>
            <a:off x="6858000" y="3886200"/>
            <a:ext cx="152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40" name="Oval 1060"/>
          <p:cNvSpPr>
            <a:spLocks noChangeArrowheads="1"/>
          </p:cNvSpPr>
          <p:nvPr/>
        </p:nvSpPr>
        <p:spPr bwMode="auto">
          <a:xfrm>
            <a:off x="6858000" y="3505200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41" name="Oval 1061"/>
          <p:cNvSpPr>
            <a:spLocks noChangeArrowheads="1"/>
          </p:cNvSpPr>
          <p:nvPr/>
        </p:nvSpPr>
        <p:spPr bwMode="auto">
          <a:xfrm>
            <a:off x="6858000" y="3124200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42" name="Oval 1062"/>
          <p:cNvSpPr>
            <a:spLocks noChangeArrowheads="1"/>
          </p:cNvSpPr>
          <p:nvPr/>
        </p:nvSpPr>
        <p:spPr bwMode="auto">
          <a:xfrm>
            <a:off x="6705600" y="3352800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43" name="Line 1063"/>
          <p:cNvSpPr>
            <a:spLocks noChangeShapeType="1"/>
          </p:cNvSpPr>
          <p:nvPr/>
        </p:nvSpPr>
        <p:spPr bwMode="auto">
          <a:xfrm flipV="1">
            <a:off x="6781800" y="3810000"/>
            <a:ext cx="152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44" name="Line 1064"/>
          <p:cNvSpPr>
            <a:spLocks noChangeShapeType="1"/>
          </p:cNvSpPr>
          <p:nvPr/>
        </p:nvSpPr>
        <p:spPr bwMode="auto">
          <a:xfrm>
            <a:off x="6781800" y="3352800"/>
            <a:ext cx="1524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45" name="Line 1065"/>
          <p:cNvSpPr>
            <a:spLocks noChangeShapeType="1"/>
          </p:cNvSpPr>
          <p:nvPr/>
        </p:nvSpPr>
        <p:spPr bwMode="auto">
          <a:xfrm flipH="1">
            <a:off x="6553200" y="3276600"/>
            <a:ext cx="457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46" name="Oval 1067"/>
          <p:cNvSpPr>
            <a:spLocks noChangeArrowheads="1"/>
          </p:cNvSpPr>
          <p:nvPr/>
        </p:nvSpPr>
        <p:spPr bwMode="auto">
          <a:xfrm>
            <a:off x="6400800" y="3124200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47" name="Oval 1068"/>
          <p:cNvSpPr>
            <a:spLocks noChangeArrowheads="1"/>
          </p:cNvSpPr>
          <p:nvPr/>
        </p:nvSpPr>
        <p:spPr bwMode="auto">
          <a:xfrm>
            <a:off x="6477000" y="3352800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48" name="Oval 1069"/>
          <p:cNvSpPr>
            <a:spLocks noChangeArrowheads="1"/>
          </p:cNvSpPr>
          <p:nvPr/>
        </p:nvSpPr>
        <p:spPr bwMode="auto">
          <a:xfrm>
            <a:off x="6934200" y="4191000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49" name="Oval 1070"/>
          <p:cNvSpPr>
            <a:spLocks noChangeArrowheads="1"/>
          </p:cNvSpPr>
          <p:nvPr/>
        </p:nvSpPr>
        <p:spPr bwMode="auto">
          <a:xfrm>
            <a:off x="6248400" y="3276600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50" name="Oval 1071"/>
          <p:cNvSpPr>
            <a:spLocks noChangeArrowheads="1"/>
          </p:cNvSpPr>
          <p:nvPr/>
        </p:nvSpPr>
        <p:spPr bwMode="auto">
          <a:xfrm>
            <a:off x="6324600" y="3352800"/>
            <a:ext cx="152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51" name="Line 1072"/>
          <p:cNvSpPr>
            <a:spLocks noChangeShapeType="1"/>
          </p:cNvSpPr>
          <p:nvPr/>
        </p:nvSpPr>
        <p:spPr bwMode="auto">
          <a:xfrm>
            <a:off x="6172200" y="2971800"/>
            <a:ext cx="152400" cy="990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52" name="Line 1073"/>
          <p:cNvSpPr>
            <a:spLocks noChangeShapeType="1"/>
          </p:cNvSpPr>
          <p:nvPr/>
        </p:nvSpPr>
        <p:spPr bwMode="auto">
          <a:xfrm flipH="1">
            <a:off x="6324600" y="2819400"/>
            <a:ext cx="457200" cy="838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53" name="Oval 1076"/>
          <p:cNvSpPr>
            <a:spLocks noChangeArrowheads="1"/>
          </p:cNvSpPr>
          <p:nvPr/>
        </p:nvSpPr>
        <p:spPr bwMode="auto">
          <a:xfrm>
            <a:off x="6096000" y="2895600"/>
            <a:ext cx="4572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54" name="Line 1077"/>
          <p:cNvSpPr>
            <a:spLocks noChangeShapeType="1"/>
          </p:cNvSpPr>
          <p:nvPr/>
        </p:nvSpPr>
        <p:spPr bwMode="auto">
          <a:xfrm>
            <a:off x="6400800" y="2514600"/>
            <a:ext cx="152400" cy="990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55" name="Line 1078"/>
          <p:cNvSpPr>
            <a:spLocks noChangeShapeType="1"/>
          </p:cNvSpPr>
          <p:nvPr/>
        </p:nvSpPr>
        <p:spPr bwMode="auto">
          <a:xfrm flipV="1">
            <a:off x="6096000" y="2743200"/>
            <a:ext cx="457200" cy="457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56" name="Line 1079"/>
          <p:cNvSpPr>
            <a:spLocks noChangeShapeType="1"/>
          </p:cNvSpPr>
          <p:nvPr/>
        </p:nvSpPr>
        <p:spPr bwMode="auto">
          <a:xfrm>
            <a:off x="6934200" y="3505200"/>
            <a:ext cx="152400" cy="990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57" name="Line 1080"/>
          <p:cNvSpPr>
            <a:spLocks noChangeShapeType="1"/>
          </p:cNvSpPr>
          <p:nvPr/>
        </p:nvSpPr>
        <p:spPr bwMode="auto">
          <a:xfrm>
            <a:off x="5943600" y="2514600"/>
            <a:ext cx="228600" cy="914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58" name="Oval 1081"/>
          <p:cNvSpPr>
            <a:spLocks noChangeArrowheads="1"/>
          </p:cNvSpPr>
          <p:nvPr/>
        </p:nvSpPr>
        <p:spPr bwMode="auto">
          <a:xfrm>
            <a:off x="5943600" y="2667000"/>
            <a:ext cx="4572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59" name="Line 1083"/>
          <p:cNvSpPr>
            <a:spLocks noChangeShapeType="1"/>
          </p:cNvSpPr>
          <p:nvPr/>
        </p:nvSpPr>
        <p:spPr bwMode="auto">
          <a:xfrm flipV="1">
            <a:off x="6019800" y="2590800"/>
            <a:ext cx="60960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60" name="Oval 1084"/>
          <p:cNvSpPr>
            <a:spLocks noChangeArrowheads="1"/>
          </p:cNvSpPr>
          <p:nvPr/>
        </p:nvSpPr>
        <p:spPr bwMode="auto">
          <a:xfrm>
            <a:off x="7086600" y="4343400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61" name="Oval 1085"/>
          <p:cNvSpPr>
            <a:spLocks noChangeArrowheads="1"/>
          </p:cNvSpPr>
          <p:nvPr/>
        </p:nvSpPr>
        <p:spPr bwMode="auto">
          <a:xfrm rot="4932475">
            <a:off x="6019800" y="2362200"/>
            <a:ext cx="152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62" name="Oval 1086"/>
          <p:cNvSpPr>
            <a:spLocks noChangeArrowheads="1"/>
          </p:cNvSpPr>
          <p:nvPr/>
        </p:nvSpPr>
        <p:spPr bwMode="auto">
          <a:xfrm rot="4271136">
            <a:off x="6248400" y="2362200"/>
            <a:ext cx="152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63" name="Oval 1087"/>
          <p:cNvSpPr>
            <a:spLocks noChangeArrowheads="1"/>
          </p:cNvSpPr>
          <p:nvPr/>
        </p:nvSpPr>
        <p:spPr bwMode="auto">
          <a:xfrm>
            <a:off x="5943600" y="2286000"/>
            <a:ext cx="4572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64" name="Text Box 1088"/>
          <p:cNvSpPr txBox="1">
            <a:spLocks noChangeArrowheads="1"/>
          </p:cNvSpPr>
          <p:nvPr/>
        </p:nvSpPr>
        <p:spPr bwMode="auto">
          <a:xfrm>
            <a:off x="5257800" y="228600"/>
            <a:ext cx="1349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/>
              <a:t>Trombo rosso</a:t>
            </a:r>
          </a:p>
        </p:txBody>
      </p:sp>
      <p:sp>
        <p:nvSpPr>
          <p:cNvPr id="43065" name="Text Box 1090"/>
          <p:cNvSpPr txBox="1">
            <a:spLocks noChangeArrowheads="1"/>
          </p:cNvSpPr>
          <p:nvPr/>
        </p:nvSpPr>
        <p:spPr bwMode="auto">
          <a:xfrm>
            <a:off x="5867400" y="5562600"/>
            <a:ext cx="671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/>
              <a:t>VENE</a:t>
            </a:r>
          </a:p>
        </p:txBody>
      </p:sp>
      <p:sp>
        <p:nvSpPr>
          <p:cNvPr id="43066" name="Line 1091"/>
          <p:cNvSpPr>
            <a:spLocks noChangeShapeType="1"/>
          </p:cNvSpPr>
          <p:nvPr/>
        </p:nvSpPr>
        <p:spPr bwMode="auto">
          <a:xfrm flipV="1">
            <a:off x="5715000" y="33528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67" name="Oval 1094"/>
          <p:cNvSpPr>
            <a:spLocks noChangeArrowheads="1"/>
          </p:cNvSpPr>
          <p:nvPr/>
        </p:nvSpPr>
        <p:spPr bwMode="auto">
          <a:xfrm>
            <a:off x="6019800" y="1066800"/>
            <a:ext cx="4572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68" name="Oval 1095"/>
          <p:cNvSpPr>
            <a:spLocks noChangeArrowheads="1"/>
          </p:cNvSpPr>
          <p:nvPr/>
        </p:nvSpPr>
        <p:spPr bwMode="auto">
          <a:xfrm>
            <a:off x="5791200" y="1600200"/>
            <a:ext cx="4572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69" name="Oval 1096"/>
          <p:cNvSpPr>
            <a:spLocks noChangeArrowheads="1"/>
          </p:cNvSpPr>
          <p:nvPr/>
        </p:nvSpPr>
        <p:spPr bwMode="auto">
          <a:xfrm>
            <a:off x="5943600" y="1447800"/>
            <a:ext cx="4572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70" name="Oval 1097"/>
          <p:cNvSpPr>
            <a:spLocks noChangeArrowheads="1"/>
          </p:cNvSpPr>
          <p:nvPr/>
        </p:nvSpPr>
        <p:spPr bwMode="auto">
          <a:xfrm>
            <a:off x="5791200" y="1371600"/>
            <a:ext cx="4572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71" name="Line 1098"/>
          <p:cNvSpPr>
            <a:spLocks noChangeShapeType="1"/>
          </p:cNvSpPr>
          <p:nvPr/>
        </p:nvSpPr>
        <p:spPr bwMode="auto">
          <a:xfrm flipV="1">
            <a:off x="5791200" y="1219200"/>
            <a:ext cx="457200" cy="457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72" name="Line 1099"/>
          <p:cNvSpPr>
            <a:spLocks noChangeShapeType="1"/>
          </p:cNvSpPr>
          <p:nvPr/>
        </p:nvSpPr>
        <p:spPr bwMode="auto">
          <a:xfrm>
            <a:off x="5638800" y="990600"/>
            <a:ext cx="228600" cy="914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73" name="Oval 1100"/>
          <p:cNvSpPr>
            <a:spLocks noChangeArrowheads="1"/>
          </p:cNvSpPr>
          <p:nvPr/>
        </p:nvSpPr>
        <p:spPr bwMode="auto">
          <a:xfrm>
            <a:off x="5638800" y="1143000"/>
            <a:ext cx="4572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74" name="Line 1101"/>
          <p:cNvSpPr>
            <a:spLocks noChangeShapeType="1"/>
          </p:cNvSpPr>
          <p:nvPr/>
        </p:nvSpPr>
        <p:spPr bwMode="auto">
          <a:xfrm flipV="1">
            <a:off x="5715000" y="1066800"/>
            <a:ext cx="60960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75" name="Oval 1102"/>
          <p:cNvSpPr>
            <a:spLocks noChangeArrowheads="1"/>
          </p:cNvSpPr>
          <p:nvPr/>
        </p:nvSpPr>
        <p:spPr bwMode="auto">
          <a:xfrm rot="4932475">
            <a:off x="5715000" y="838200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76" name="Oval 1103"/>
          <p:cNvSpPr>
            <a:spLocks noChangeArrowheads="1"/>
          </p:cNvSpPr>
          <p:nvPr/>
        </p:nvSpPr>
        <p:spPr bwMode="auto">
          <a:xfrm rot="4271136">
            <a:off x="5948363" y="828675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77" name="Oval 1104"/>
          <p:cNvSpPr>
            <a:spLocks noChangeArrowheads="1"/>
          </p:cNvSpPr>
          <p:nvPr/>
        </p:nvSpPr>
        <p:spPr bwMode="auto">
          <a:xfrm>
            <a:off x="5638800" y="762000"/>
            <a:ext cx="4572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78" name="Oval 1105"/>
          <p:cNvSpPr>
            <a:spLocks noChangeArrowheads="1"/>
          </p:cNvSpPr>
          <p:nvPr/>
        </p:nvSpPr>
        <p:spPr bwMode="auto">
          <a:xfrm rot="4271136">
            <a:off x="6172200" y="1524000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79" name="Oval 1106"/>
          <p:cNvSpPr>
            <a:spLocks noChangeArrowheads="1"/>
          </p:cNvSpPr>
          <p:nvPr/>
        </p:nvSpPr>
        <p:spPr bwMode="auto">
          <a:xfrm rot="4271136">
            <a:off x="5791200" y="1676400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80" name="Oval 1107"/>
          <p:cNvSpPr>
            <a:spLocks noChangeArrowheads="1"/>
          </p:cNvSpPr>
          <p:nvPr/>
        </p:nvSpPr>
        <p:spPr bwMode="auto">
          <a:xfrm rot="4271136">
            <a:off x="6172200" y="1143000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81" name="Line 1108"/>
          <p:cNvSpPr>
            <a:spLocks noChangeShapeType="1"/>
          </p:cNvSpPr>
          <p:nvPr/>
        </p:nvSpPr>
        <p:spPr bwMode="auto">
          <a:xfrm flipH="1" flipV="1">
            <a:off x="6248400" y="19050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82" name="Oval 1110"/>
          <p:cNvSpPr>
            <a:spLocks noChangeArrowheads="1"/>
          </p:cNvSpPr>
          <p:nvPr/>
        </p:nvSpPr>
        <p:spPr bwMode="auto">
          <a:xfrm>
            <a:off x="6308725" y="3378200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83" name="Line 1111"/>
          <p:cNvSpPr>
            <a:spLocks noChangeShapeType="1"/>
          </p:cNvSpPr>
          <p:nvPr/>
        </p:nvSpPr>
        <p:spPr bwMode="auto">
          <a:xfrm>
            <a:off x="6156325" y="2997200"/>
            <a:ext cx="1524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84" name="Line 1112"/>
          <p:cNvSpPr>
            <a:spLocks noChangeShapeType="1"/>
          </p:cNvSpPr>
          <p:nvPr/>
        </p:nvSpPr>
        <p:spPr bwMode="auto">
          <a:xfrm flipH="1">
            <a:off x="6308725" y="2844800"/>
            <a:ext cx="457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85" name="Line 1113"/>
          <p:cNvSpPr>
            <a:spLocks noChangeShapeType="1"/>
          </p:cNvSpPr>
          <p:nvPr/>
        </p:nvSpPr>
        <p:spPr bwMode="auto">
          <a:xfrm>
            <a:off x="6384925" y="2540000"/>
            <a:ext cx="1524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86" name="Oval 1114"/>
          <p:cNvSpPr>
            <a:spLocks noChangeArrowheads="1"/>
          </p:cNvSpPr>
          <p:nvPr/>
        </p:nvSpPr>
        <p:spPr bwMode="auto">
          <a:xfrm rot="4932475">
            <a:off x="6003925" y="2387600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43087" name="Oval 1115"/>
          <p:cNvSpPr>
            <a:spLocks noChangeArrowheads="1"/>
          </p:cNvSpPr>
          <p:nvPr/>
        </p:nvSpPr>
        <p:spPr bwMode="auto">
          <a:xfrm rot="4271136">
            <a:off x="6232525" y="2387600"/>
            <a:ext cx="1524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78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923925"/>
            <a:ext cx="687705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553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4587"/>
          </a:xfrm>
        </p:spPr>
        <p:txBody>
          <a:bodyPr/>
          <a:lstStyle/>
          <a:p>
            <a:pPr algn="l" defTabSz="623888"/>
            <a:r>
              <a:rPr lang="it-IT" sz="1300">
                <a:solidFill>
                  <a:schemeClr val="bg1"/>
                </a:solidFill>
                <a:latin typeface="Calibri" charset="0"/>
              </a:rPr>
              <a:t>Figura 53.27 - Organizzazione e ricanalizzazione di un trombo occludente.</a:t>
            </a:r>
          </a:p>
        </p:txBody>
      </p:sp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0" y="6523038"/>
            <a:ext cx="3459163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905" tIns="66952" rIns="133905" bIns="66952">
            <a:spAutoFit/>
          </a:bodyPr>
          <a:lstStyle>
            <a:lvl1pPr defTabSz="133826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defTabSz="133826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1300">
                <a:latin typeface="Arial" charset="0"/>
              </a:rPr>
              <a:t>Dal volume: Pontieri </a:t>
            </a:r>
            <a:r>
              <a:rPr lang="ja-JP" altLang="it-IT" sz="1300">
                <a:latin typeface="Arial" charset="0"/>
              </a:rPr>
              <a:t>“</a:t>
            </a:r>
            <a:r>
              <a:rPr lang="it-IT" sz="1300">
                <a:latin typeface="Arial" charset="0"/>
              </a:rPr>
              <a:t>Patologia Generale</a:t>
            </a:r>
            <a:r>
              <a:rPr lang="ja-JP" altLang="it-IT" sz="1300">
                <a:latin typeface="Arial" charset="0"/>
              </a:rPr>
              <a:t>”</a:t>
            </a:r>
            <a:endParaRPr lang="it-IT" sz="1300">
              <a:latin typeface="Arial" charset="0"/>
            </a:endParaRPr>
          </a:p>
        </p:txBody>
      </p:sp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6578600" y="6523038"/>
            <a:ext cx="25654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905" tIns="66952" rIns="133905" bIns="66952">
            <a:spAutoFit/>
          </a:bodyPr>
          <a:lstStyle>
            <a:lvl1pPr defTabSz="133826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defTabSz="133826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1300" b="1">
                <a:latin typeface="Arial" charset="0"/>
              </a:rPr>
              <a:t>Piccin Nuova Libraria S.p.A.</a:t>
            </a:r>
          </a:p>
        </p:txBody>
      </p:sp>
      <p:pic>
        <p:nvPicPr>
          <p:cNvPr id="46086" name="Picture 5" descr="cap53_00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8" y="1365250"/>
            <a:ext cx="4365625" cy="412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96838" y="4870450"/>
          <a:ext cx="1193800" cy="167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name="Fotografia Photo Editor" r:id="rId5" imgW="7314286" imgH="10278910" progId="">
                  <p:embed/>
                </p:oleObj>
              </mc:Choice>
              <mc:Fallback>
                <p:oleObj name="Fotografia Photo Editor" r:id="rId5" imgW="7314286" imgH="102789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8" y="4870450"/>
                        <a:ext cx="1193800" cy="167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1493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2228850"/>
            <a:ext cx="33718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247900" y="1054100"/>
            <a:ext cx="2479675" cy="3048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/>
              <a:t>LA TRIADE DI VIRCHOW</a:t>
            </a:r>
          </a:p>
        </p:txBody>
      </p:sp>
    </p:spTree>
    <p:extLst>
      <p:ext uri="{BB962C8B-B14F-4D97-AF65-F5344CB8AC3E}">
        <p14:creationId xmlns:p14="http://schemas.microsoft.com/office/powerpoint/2010/main" val="2252663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hyperco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0"/>
            <a:ext cx="57404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5"/>
          <p:cNvSpPr>
            <a:spLocks noChangeArrowheads="1"/>
          </p:cNvSpPr>
          <p:nvPr/>
        </p:nvSpPr>
        <p:spPr bwMode="auto">
          <a:xfrm>
            <a:off x="5076825" y="685800"/>
            <a:ext cx="2162175" cy="487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600">
              <a:solidFill>
                <a:srgbClr val="000000"/>
              </a:solidFill>
              <a:latin typeface="Calibri" charset="0"/>
            </a:endParaRPr>
          </a:p>
          <a:p>
            <a:endParaRPr lang="it-IT" sz="1600">
              <a:solidFill>
                <a:srgbClr val="000000"/>
              </a:solidFill>
              <a:latin typeface="Calibri" charset="0"/>
            </a:endParaRPr>
          </a:p>
          <a:p>
            <a:endParaRPr lang="it-IT" sz="1600">
              <a:solidFill>
                <a:srgbClr val="000000"/>
              </a:solidFill>
              <a:latin typeface="Calibri" charset="0"/>
            </a:endParaRPr>
          </a:p>
          <a:p>
            <a:endParaRPr lang="it-IT" sz="1600">
              <a:solidFill>
                <a:srgbClr val="000000"/>
              </a:solidFill>
              <a:latin typeface="Calibri" charset="0"/>
            </a:endParaRPr>
          </a:p>
          <a:p>
            <a:endParaRPr lang="it-IT" sz="1400">
              <a:solidFill>
                <a:srgbClr val="000000"/>
              </a:solidFill>
              <a:latin typeface="Calibri" charset="0"/>
            </a:endParaRPr>
          </a:p>
          <a:p>
            <a:endParaRPr lang="it-IT" sz="1400">
              <a:solidFill>
                <a:srgbClr val="000000"/>
              </a:solidFill>
              <a:latin typeface="Calibri" charset="0"/>
            </a:endParaRPr>
          </a:p>
          <a:p>
            <a:endParaRPr lang="it-IT" sz="1400">
              <a:solidFill>
                <a:srgbClr val="000000"/>
              </a:solidFill>
              <a:latin typeface="Calibri" charset="0"/>
            </a:endParaRPr>
          </a:p>
          <a:p>
            <a:endParaRPr lang="it-IT" sz="1400">
              <a:solidFill>
                <a:srgbClr val="000000"/>
              </a:solidFill>
              <a:latin typeface="Calibri" charset="0"/>
            </a:endParaRPr>
          </a:p>
          <a:p>
            <a:endParaRPr lang="it-IT" sz="1400">
              <a:solidFill>
                <a:srgbClr val="000000"/>
              </a:solidFill>
              <a:latin typeface="Calibri" charset="0"/>
            </a:endParaRPr>
          </a:p>
          <a:p>
            <a:endParaRPr lang="it-IT" sz="1400">
              <a:solidFill>
                <a:srgbClr val="000000"/>
              </a:solidFill>
              <a:latin typeface="Calibri" charset="0"/>
            </a:endParaRPr>
          </a:p>
          <a:p>
            <a:endParaRPr lang="it-IT" sz="1400">
              <a:solidFill>
                <a:srgbClr val="000000"/>
              </a:solidFill>
              <a:latin typeface="Calibri" charset="0"/>
            </a:endParaRPr>
          </a:p>
          <a:p>
            <a:endParaRPr lang="it-IT" sz="1400">
              <a:solidFill>
                <a:srgbClr val="000000"/>
              </a:solidFill>
              <a:latin typeface="Calibri" charset="0"/>
            </a:endParaRPr>
          </a:p>
          <a:p>
            <a:endParaRPr lang="it-IT" sz="1400">
              <a:solidFill>
                <a:srgbClr val="000000"/>
              </a:solidFill>
              <a:latin typeface="Calibri" charset="0"/>
            </a:endParaRPr>
          </a:p>
          <a:p>
            <a:endParaRPr lang="it-IT" sz="1400">
              <a:solidFill>
                <a:srgbClr val="000000"/>
              </a:solidFill>
              <a:latin typeface="Calibri" charset="0"/>
            </a:endParaRPr>
          </a:p>
          <a:p>
            <a:endParaRPr lang="it-IT" sz="1600">
              <a:solidFill>
                <a:srgbClr val="000000"/>
              </a:solidFill>
              <a:latin typeface="Calibri" charset="0"/>
            </a:endParaRPr>
          </a:p>
          <a:p>
            <a:endParaRPr lang="it-IT" sz="1600">
              <a:solidFill>
                <a:srgbClr val="000000"/>
              </a:solidFill>
              <a:latin typeface="Calibri" charset="0"/>
            </a:endParaRPr>
          </a:p>
          <a:p>
            <a:endParaRPr lang="it-IT" sz="1600">
              <a:solidFill>
                <a:srgbClr val="000000"/>
              </a:solidFill>
              <a:latin typeface="Calibri" charset="0"/>
            </a:endParaRPr>
          </a:p>
          <a:p>
            <a:endParaRPr lang="it-IT" sz="1600">
              <a:solidFill>
                <a:srgbClr val="000000"/>
              </a:solidFill>
              <a:latin typeface="Calibri" charset="0"/>
            </a:endParaRPr>
          </a:p>
          <a:p>
            <a:endParaRPr lang="it-IT" sz="1600">
              <a:solidFill>
                <a:srgbClr val="000000"/>
              </a:solidFill>
              <a:latin typeface="Calibri" charset="0"/>
            </a:endParaRPr>
          </a:p>
          <a:p>
            <a:endParaRPr lang="it-IT" sz="1600">
              <a:solidFill>
                <a:srgbClr val="000000"/>
              </a:solidFill>
              <a:latin typeface="Calibri" charset="0"/>
            </a:endParaRPr>
          </a:p>
          <a:p>
            <a:endParaRPr lang="it-IT" sz="1600">
              <a:solidFill>
                <a:srgbClr val="000000"/>
              </a:solidFill>
              <a:latin typeface="Calibri" charset="0"/>
            </a:endParaRPr>
          </a:p>
          <a:p>
            <a:r>
              <a:rPr lang="it-IT" sz="1600">
                <a:solidFill>
                  <a:srgbClr val="000000"/>
                </a:solidFill>
                <a:latin typeface="Calibri" charset="0"/>
              </a:rPr>
              <a:t>Esposizione TF</a:t>
            </a:r>
          </a:p>
          <a:p>
            <a:r>
              <a:rPr lang="it-IT" sz="1600">
                <a:solidFill>
                  <a:srgbClr val="000000"/>
                </a:solidFill>
                <a:latin typeface="Calibri" charset="0"/>
              </a:rPr>
              <a:t>alterazioni ADAMTS/danno endoteliale    </a:t>
            </a:r>
          </a:p>
          <a:p>
            <a:endParaRPr lang="it-IT" sz="1600">
              <a:solidFill>
                <a:srgbClr val="000000"/>
              </a:solidFill>
              <a:latin typeface="Calibri" charset="0"/>
            </a:endParaRPr>
          </a:p>
          <a:p>
            <a:endParaRPr lang="it-IT" sz="16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0180" name="CasellaDiTesto 3"/>
          <p:cNvSpPr txBox="1">
            <a:spLocks noChangeArrowheads="1"/>
          </p:cNvSpPr>
          <p:nvPr/>
        </p:nvSpPr>
        <p:spPr bwMode="auto">
          <a:xfrm>
            <a:off x="4983163" y="1365250"/>
            <a:ext cx="3535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rgbClr val="000000"/>
                </a:solidFill>
              </a:rPr>
              <a:t>Ridotta inattivazione Fattori V  e VIII</a:t>
            </a:r>
            <a:endParaRPr lang="it-IT"/>
          </a:p>
        </p:txBody>
      </p:sp>
      <p:sp>
        <p:nvSpPr>
          <p:cNvPr id="50181" name="CasellaDiTesto 4"/>
          <p:cNvSpPr txBox="1">
            <a:spLocks noChangeArrowheads="1"/>
          </p:cNvSpPr>
          <p:nvPr/>
        </p:nvSpPr>
        <p:spPr bwMode="auto">
          <a:xfrm>
            <a:off x="5607050" y="708025"/>
            <a:ext cx="13922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>
                <a:solidFill>
                  <a:srgbClr val="000000"/>
                </a:solidFill>
              </a:rPr>
              <a:t>Meccanismo</a:t>
            </a:r>
            <a:endParaRPr lang="it-IT">
              <a:solidFill>
                <a:srgbClr val="000000"/>
              </a:solidFill>
            </a:endParaRPr>
          </a:p>
          <a:p>
            <a:endParaRPr lang="it-IT"/>
          </a:p>
        </p:txBody>
      </p:sp>
      <p:sp>
        <p:nvSpPr>
          <p:cNvPr id="50182" name="CasellaDiTesto 5"/>
          <p:cNvSpPr txBox="1">
            <a:spLocks noChangeArrowheads="1"/>
          </p:cNvSpPr>
          <p:nvPr/>
        </p:nvSpPr>
        <p:spPr bwMode="auto">
          <a:xfrm>
            <a:off x="5043488" y="2408238"/>
            <a:ext cx="2717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rgbClr val="000000"/>
                </a:solidFill>
              </a:rPr>
              <a:t>Ridotta inibizione zimogeni</a:t>
            </a:r>
          </a:p>
          <a:p>
            <a:endParaRPr lang="it-IT"/>
          </a:p>
        </p:txBody>
      </p:sp>
      <p:sp>
        <p:nvSpPr>
          <p:cNvPr id="50183" name="CasellaDiTesto 6"/>
          <p:cNvSpPr txBox="1">
            <a:spLocks noChangeArrowheads="1"/>
          </p:cNvSpPr>
          <p:nvPr/>
        </p:nvSpPr>
        <p:spPr bwMode="auto">
          <a:xfrm>
            <a:off x="5076825" y="3362325"/>
            <a:ext cx="32369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600">
                <a:solidFill>
                  <a:srgbClr val="000000"/>
                </a:solidFill>
              </a:rPr>
              <a:t>Resistenza all</a:t>
            </a:r>
            <a:r>
              <a:rPr lang="ja-JP" altLang="it-IT" sz="1600">
                <a:solidFill>
                  <a:srgbClr val="000000"/>
                </a:solidFill>
              </a:rPr>
              <a:t>’</a:t>
            </a:r>
            <a:r>
              <a:rPr lang="it-IT" sz="1600">
                <a:solidFill>
                  <a:srgbClr val="000000"/>
                </a:solidFill>
              </a:rPr>
              <a:t>azione della Proteina C</a:t>
            </a:r>
          </a:p>
          <a:p>
            <a:r>
              <a:rPr lang="it-IT" sz="1600">
                <a:solidFill>
                  <a:srgbClr val="000000"/>
                </a:solidFill>
              </a:rPr>
              <a:t>(</a:t>
            </a:r>
            <a:r>
              <a:rPr lang="ja-JP" altLang="it-IT" sz="1600">
                <a:solidFill>
                  <a:srgbClr val="000000"/>
                </a:solidFill>
              </a:rPr>
              <a:t>“</a:t>
            </a:r>
            <a:r>
              <a:rPr lang="it-IT" sz="1600">
                <a:solidFill>
                  <a:srgbClr val="000000"/>
                </a:solidFill>
              </a:rPr>
              <a:t>APC resistance</a:t>
            </a:r>
            <a:r>
              <a:rPr lang="ja-JP" altLang="it-IT" sz="1600">
                <a:solidFill>
                  <a:srgbClr val="000000"/>
                </a:solidFill>
              </a:rPr>
              <a:t>”</a:t>
            </a:r>
            <a:r>
              <a:rPr lang="it-IT" sz="1600">
                <a:solidFill>
                  <a:srgbClr val="000000"/>
                </a:solidFill>
              </a:rPr>
              <a:t>)</a:t>
            </a:r>
          </a:p>
          <a:p>
            <a:endParaRPr lang="it-IT" sz="1600"/>
          </a:p>
        </p:txBody>
      </p:sp>
      <p:sp>
        <p:nvSpPr>
          <p:cNvPr id="50184" name="CasellaDiTesto 7"/>
          <p:cNvSpPr txBox="1">
            <a:spLocks noChangeArrowheads="1"/>
          </p:cNvSpPr>
          <p:nvPr/>
        </p:nvSpPr>
        <p:spPr bwMode="auto">
          <a:xfrm>
            <a:off x="5116513" y="3824288"/>
            <a:ext cx="31130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000000"/>
                </a:solidFill>
              </a:rPr>
              <a:t>Aumentati livelli di protrombina per</a:t>
            </a:r>
          </a:p>
          <a:p>
            <a:r>
              <a:rPr lang="it-IT" sz="1400">
                <a:solidFill>
                  <a:srgbClr val="000000"/>
                </a:solidFill>
              </a:rPr>
              <a:t>aumentata trascrizione o stabilità mRNA</a:t>
            </a:r>
          </a:p>
          <a:p>
            <a:endParaRPr lang="it-IT" sz="1400"/>
          </a:p>
        </p:txBody>
      </p:sp>
      <p:sp>
        <p:nvSpPr>
          <p:cNvPr id="50185" name="CasellaDiTesto 8"/>
          <p:cNvSpPr txBox="1">
            <a:spLocks noChangeArrowheads="1"/>
          </p:cNvSpPr>
          <p:nvPr/>
        </p:nvSpPr>
        <p:spPr bwMode="auto">
          <a:xfrm>
            <a:off x="5151438" y="4383088"/>
            <a:ext cx="855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rgbClr val="000000"/>
                </a:solidFill>
              </a:rPr>
              <a:t>emolisi</a:t>
            </a:r>
            <a:endParaRPr lang="it-IT"/>
          </a:p>
        </p:txBody>
      </p:sp>
      <p:sp>
        <p:nvSpPr>
          <p:cNvPr id="50186" name="CasellaDiTesto 9"/>
          <p:cNvSpPr txBox="1">
            <a:spLocks noChangeArrowheads="1"/>
          </p:cNvSpPr>
          <p:nvPr/>
        </p:nvSpPr>
        <p:spPr bwMode="auto">
          <a:xfrm>
            <a:off x="5175250" y="4752975"/>
            <a:ext cx="1546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rgbClr val="000000"/>
                </a:solidFill>
              </a:rPr>
              <a:t>Esposizione TF</a:t>
            </a:r>
          </a:p>
          <a:p>
            <a:endParaRPr lang="it-IT"/>
          </a:p>
        </p:txBody>
      </p:sp>
      <p:cxnSp>
        <p:nvCxnSpPr>
          <p:cNvPr id="12" name="Connettore 2 11"/>
          <p:cNvCxnSpPr/>
          <p:nvPr/>
        </p:nvCxnSpPr>
        <p:spPr>
          <a:xfrm>
            <a:off x="4516438" y="1365250"/>
            <a:ext cx="466725" cy="1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V="1">
            <a:off x="4516438" y="1735138"/>
            <a:ext cx="466725" cy="193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V="1">
            <a:off x="4684713" y="2611438"/>
            <a:ext cx="392112" cy="23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V="1">
            <a:off x="4983163" y="3606800"/>
            <a:ext cx="168275" cy="111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>
            <a:off x="4684713" y="4097338"/>
            <a:ext cx="4318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>
            <a:endCxn id="50185" idx="1"/>
          </p:cNvCxnSpPr>
          <p:nvPr/>
        </p:nvCxnSpPr>
        <p:spPr>
          <a:xfrm>
            <a:off x="4983163" y="4562475"/>
            <a:ext cx="168275" cy="47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>
            <a:off x="4983163" y="4752975"/>
            <a:ext cx="336550" cy="1476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>
            <a:off x="4684713" y="4900613"/>
            <a:ext cx="466725" cy="2270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 flipV="1">
            <a:off x="4684713" y="5399088"/>
            <a:ext cx="431800" cy="1635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041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4587"/>
          </a:xfrm>
        </p:spPr>
        <p:txBody>
          <a:bodyPr/>
          <a:lstStyle/>
          <a:p>
            <a:pPr algn="l" defTabSz="623888"/>
            <a:r>
              <a:rPr lang="it-IT" sz="1300">
                <a:solidFill>
                  <a:schemeClr val="bg1"/>
                </a:solidFill>
                <a:latin typeface="Calibri" charset="0"/>
              </a:rPr>
              <a:t>Figura 48.13 - Attività endoteliali in grado di influenzare la formazione e la lisi di un trombo.</a:t>
            </a:r>
          </a:p>
        </p:txBody>
      </p:sp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0" y="6523038"/>
            <a:ext cx="3459163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905" tIns="66952" rIns="133905" bIns="66952">
            <a:spAutoFit/>
          </a:bodyPr>
          <a:lstStyle>
            <a:lvl1pPr defTabSz="133826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defTabSz="133826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1300"/>
              <a:t>Dal volume: Pontieri </a:t>
            </a:r>
            <a:r>
              <a:rPr lang="ja-JP" altLang="it-IT" sz="1300"/>
              <a:t>“</a:t>
            </a:r>
            <a:r>
              <a:rPr lang="it-IT" sz="1300"/>
              <a:t>Patologia Generale</a:t>
            </a:r>
            <a:r>
              <a:rPr lang="ja-JP" altLang="it-IT" sz="1300"/>
              <a:t>”</a:t>
            </a:r>
            <a:endParaRPr lang="it-IT" sz="1300"/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6578600" y="6523038"/>
            <a:ext cx="25654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905" tIns="66952" rIns="133905" bIns="66952">
            <a:spAutoFit/>
          </a:bodyPr>
          <a:lstStyle>
            <a:lvl1pPr defTabSz="133826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defTabSz="133826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1300" b="1"/>
              <a:t>Piccin Nuova Libraria S.p.A.</a:t>
            </a:r>
          </a:p>
        </p:txBody>
      </p:sp>
      <p:pic>
        <p:nvPicPr>
          <p:cNvPr id="51206" name="Picture 5" descr="cap48_00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1355725"/>
            <a:ext cx="45688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96838" y="4870450"/>
          <a:ext cx="1193800" cy="167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" name="Fotografia Photo Editor" r:id="rId5" imgW="7314286" imgH="10278910" progId="">
                  <p:embed/>
                </p:oleObj>
              </mc:Choice>
              <mc:Fallback>
                <p:oleObj name="Fotografia Photo Editor" r:id="rId5" imgW="7314286" imgH="102789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8" y="4870450"/>
                        <a:ext cx="1193800" cy="167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9388" y="1844675"/>
            <a:ext cx="2106612" cy="1296988"/>
            <a:chOff x="113" y="1162"/>
            <a:chExt cx="1327" cy="817"/>
          </a:xfrm>
        </p:grpSpPr>
        <p:sp>
          <p:nvSpPr>
            <p:cNvPr id="51211" name="Rectangle 8"/>
            <p:cNvSpPr>
              <a:spLocks noChangeArrowheads="1"/>
            </p:cNvSpPr>
            <p:nvPr/>
          </p:nvSpPr>
          <p:spPr bwMode="auto">
            <a:xfrm flipH="1" flipV="1">
              <a:off x="249" y="1344"/>
              <a:ext cx="953" cy="63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1212" name="Text Box 9"/>
            <p:cNvSpPr txBox="1">
              <a:spLocks noChangeArrowheads="1"/>
            </p:cNvSpPr>
            <p:nvPr/>
          </p:nvSpPr>
          <p:spPr bwMode="auto">
            <a:xfrm>
              <a:off x="340" y="1434"/>
              <a:ext cx="816" cy="5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buFontTx/>
                <a:buChar char="•"/>
              </a:pPr>
              <a:r>
                <a:rPr lang="it-IT" sz="1200">
                  <a:latin typeface="Comic Sans MS" charset="0"/>
                </a:rPr>
                <a:t>Produzione di NO</a:t>
              </a:r>
            </a:p>
            <a:p>
              <a:pPr>
                <a:buFontTx/>
                <a:buChar char="•"/>
              </a:pPr>
              <a:r>
                <a:rPr lang="it-IT" sz="1200">
                  <a:latin typeface="Comic Sans MS" charset="0"/>
                </a:rPr>
                <a:t>Produzione di endotelina</a:t>
              </a:r>
            </a:p>
          </p:txBody>
        </p:sp>
        <p:sp>
          <p:nvSpPr>
            <p:cNvPr id="51213" name="Text Box 10"/>
            <p:cNvSpPr txBox="1">
              <a:spLocks noChangeArrowheads="1"/>
            </p:cNvSpPr>
            <p:nvPr/>
          </p:nvSpPr>
          <p:spPr bwMode="auto">
            <a:xfrm>
              <a:off x="113" y="1162"/>
              <a:ext cx="1327" cy="15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000">
                  <a:latin typeface="Comic Sans MS" charset="0"/>
                </a:rPr>
                <a:t>REGOLAZIONE TONO VASALE</a:t>
              </a:r>
            </a:p>
          </p:txBody>
        </p:sp>
      </p:grpSp>
      <p:sp>
        <p:nvSpPr>
          <p:cNvPr id="12" name="Freccia sinistra 11"/>
          <p:cNvSpPr/>
          <p:nvPr/>
        </p:nvSpPr>
        <p:spPr>
          <a:xfrm>
            <a:off x="6172200" y="2590800"/>
            <a:ext cx="685800" cy="304800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1209" name="CasellaDiTesto 12"/>
          <p:cNvSpPr txBox="1">
            <a:spLocks noChangeArrowheads="1"/>
          </p:cNvSpPr>
          <p:nvPr/>
        </p:nvSpPr>
        <p:spPr bwMode="auto">
          <a:xfrm>
            <a:off x="7010400" y="2590800"/>
            <a:ext cx="2190750" cy="738188"/>
          </a:xfrm>
          <a:prstGeom prst="rect">
            <a:avLst/>
          </a:prstGeom>
          <a:solidFill>
            <a:srgbClr val="8AC6CD"/>
          </a:solidFill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400"/>
              <a:t>I 4 maggiori meccanismi</a:t>
            </a:r>
          </a:p>
          <a:p>
            <a:r>
              <a:rPr lang="it-IT" sz="1400"/>
              <a:t>di inibizione del processo</a:t>
            </a:r>
          </a:p>
          <a:p>
            <a:r>
              <a:rPr lang="it-IT" sz="1400"/>
              <a:t>emostatico</a:t>
            </a:r>
          </a:p>
        </p:txBody>
      </p:sp>
      <p:sp>
        <p:nvSpPr>
          <p:cNvPr id="14" name="Freccia sinistra 13"/>
          <p:cNvSpPr/>
          <p:nvPr/>
        </p:nvSpPr>
        <p:spPr>
          <a:xfrm>
            <a:off x="6324600" y="2133600"/>
            <a:ext cx="685800" cy="304800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8526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38400" y="2933700"/>
            <a:ext cx="3048000" cy="769938"/>
            <a:chOff x="1536" y="1848"/>
            <a:chExt cx="1920" cy="485"/>
          </a:xfrm>
        </p:grpSpPr>
        <p:sp>
          <p:nvSpPr>
            <p:cNvPr id="53302" name="Line 3"/>
            <p:cNvSpPr>
              <a:spLocks noChangeShapeType="1"/>
            </p:cNvSpPr>
            <p:nvPr/>
          </p:nvSpPr>
          <p:spPr bwMode="auto">
            <a:xfrm>
              <a:off x="1536" y="2112"/>
              <a:ext cx="1920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303" name="Text Box 4"/>
            <p:cNvSpPr txBox="1">
              <a:spLocks noChangeArrowheads="1"/>
            </p:cNvSpPr>
            <p:nvPr/>
          </p:nvSpPr>
          <p:spPr bwMode="auto">
            <a:xfrm>
              <a:off x="2006" y="1848"/>
              <a:ext cx="33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+ O</a:t>
              </a:r>
              <a:r>
                <a:rPr lang="it-IT" sz="1200" b="1" baseline="-25000">
                  <a:latin typeface="Comic Sans MS" charset="0"/>
                </a:rPr>
                <a:t>2</a:t>
              </a:r>
            </a:p>
          </p:txBody>
        </p:sp>
        <p:sp>
          <p:nvSpPr>
            <p:cNvPr id="53304" name="Text Box 5"/>
            <p:cNvSpPr txBox="1">
              <a:spLocks noChangeArrowheads="1"/>
            </p:cNvSpPr>
            <p:nvPr/>
          </p:nvSpPr>
          <p:spPr bwMode="auto">
            <a:xfrm>
              <a:off x="2112" y="2160"/>
              <a:ext cx="33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solidFill>
                    <a:srgbClr val="FF3300"/>
                  </a:solidFill>
                  <a:latin typeface="Comic Sans MS" charset="0"/>
                </a:rPr>
                <a:t>NOS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36563" y="1903413"/>
            <a:ext cx="1887537" cy="3400425"/>
            <a:chOff x="275" y="1199"/>
            <a:chExt cx="1189" cy="2142"/>
          </a:xfrm>
        </p:grpSpPr>
        <p:sp>
          <p:nvSpPr>
            <p:cNvPr id="53278" name="Text Box 7"/>
            <p:cNvSpPr txBox="1">
              <a:spLocks noChangeArrowheads="1"/>
            </p:cNvSpPr>
            <p:nvPr/>
          </p:nvSpPr>
          <p:spPr bwMode="auto">
            <a:xfrm>
              <a:off x="275" y="1525"/>
              <a:ext cx="30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H</a:t>
              </a:r>
              <a:r>
                <a:rPr lang="it-IT" sz="1200" b="1" baseline="-25000">
                  <a:latin typeface="Comic Sans MS" charset="0"/>
                </a:rPr>
                <a:t>2</a:t>
              </a:r>
              <a:r>
                <a:rPr lang="it-IT" sz="1200" b="1">
                  <a:latin typeface="Comic Sans MS" charset="0"/>
                </a:rPr>
                <a:t>N</a:t>
              </a:r>
            </a:p>
          </p:txBody>
        </p:sp>
        <p:sp>
          <p:nvSpPr>
            <p:cNvPr id="53279" name="Line 8"/>
            <p:cNvSpPr>
              <a:spLocks noChangeShapeType="1"/>
            </p:cNvSpPr>
            <p:nvPr/>
          </p:nvSpPr>
          <p:spPr bwMode="auto">
            <a:xfrm>
              <a:off x="573" y="161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80" name="Text Box 9"/>
            <p:cNvSpPr txBox="1">
              <a:spLocks noChangeArrowheads="1"/>
            </p:cNvSpPr>
            <p:nvPr/>
          </p:nvSpPr>
          <p:spPr bwMode="auto">
            <a:xfrm>
              <a:off x="707" y="1525"/>
              <a:ext cx="1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C</a:t>
              </a:r>
            </a:p>
          </p:txBody>
        </p:sp>
        <p:sp>
          <p:nvSpPr>
            <p:cNvPr id="53281" name="Text Box 10"/>
            <p:cNvSpPr txBox="1">
              <a:spLocks noChangeArrowheads="1"/>
            </p:cNvSpPr>
            <p:nvPr/>
          </p:nvSpPr>
          <p:spPr bwMode="auto">
            <a:xfrm>
              <a:off x="936" y="1537"/>
              <a:ext cx="1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C</a:t>
              </a:r>
            </a:p>
          </p:txBody>
        </p:sp>
        <p:sp>
          <p:nvSpPr>
            <p:cNvPr id="53282" name="Text Box 11"/>
            <p:cNvSpPr txBox="1">
              <a:spLocks noChangeArrowheads="1"/>
            </p:cNvSpPr>
            <p:nvPr/>
          </p:nvSpPr>
          <p:spPr bwMode="auto">
            <a:xfrm>
              <a:off x="720" y="1872"/>
              <a:ext cx="3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(CH</a:t>
              </a:r>
              <a:r>
                <a:rPr lang="it-IT" sz="1200" b="1" baseline="-25000">
                  <a:latin typeface="Comic Sans MS" charset="0"/>
                </a:rPr>
                <a:t>2</a:t>
              </a:r>
              <a:r>
                <a:rPr lang="it-IT" sz="1200" b="1">
                  <a:latin typeface="Comic Sans MS" charset="0"/>
                </a:rPr>
                <a:t>)</a:t>
              </a:r>
              <a:r>
                <a:rPr lang="it-IT" sz="1200" b="1" baseline="-25000">
                  <a:latin typeface="Comic Sans MS" charset="0"/>
                </a:rPr>
                <a:t>3</a:t>
              </a:r>
            </a:p>
          </p:txBody>
        </p:sp>
        <p:sp>
          <p:nvSpPr>
            <p:cNvPr id="53283" name="Text Box 12"/>
            <p:cNvSpPr txBox="1">
              <a:spLocks noChangeArrowheads="1"/>
            </p:cNvSpPr>
            <p:nvPr/>
          </p:nvSpPr>
          <p:spPr bwMode="auto">
            <a:xfrm>
              <a:off x="717" y="2173"/>
              <a:ext cx="26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NH</a:t>
              </a:r>
            </a:p>
          </p:txBody>
        </p:sp>
        <p:sp>
          <p:nvSpPr>
            <p:cNvPr id="53284" name="Text Box 13"/>
            <p:cNvSpPr txBox="1">
              <a:spLocks noChangeArrowheads="1"/>
            </p:cNvSpPr>
            <p:nvPr/>
          </p:nvSpPr>
          <p:spPr bwMode="auto">
            <a:xfrm>
              <a:off x="765" y="2461"/>
              <a:ext cx="1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C</a:t>
              </a:r>
            </a:p>
          </p:txBody>
        </p:sp>
        <p:sp>
          <p:nvSpPr>
            <p:cNvPr id="53285" name="Text Box 14"/>
            <p:cNvSpPr txBox="1">
              <a:spLocks noChangeArrowheads="1"/>
            </p:cNvSpPr>
            <p:nvPr/>
          </p:nvSpPr>
          <p:spPr bwMode="auto">
            <a:xfrm>
              <a:off x="1005" y="2749"/>
              <a:ext cx="26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solidFill>
                    <a:srgbClr val="FF3300"/>
                  </a:solidFill>
                  <a:latin typeface="Comic Sans MS" charset="0"/>
                </a:rPr>
                <a:t>NH</a:t>
              </a:r>
            </a:p>
          </p:txBody>
        </p:sp>
        <p:sp>
          <p:nvSpPr>
            <p:cNvPr id="53286" name="Text Box 15"/>
            <p:cNvSpPr txBox="1">
              <a:spLocks noChangeArrowheads="1"/>
            </p:cNvSpPr>
            <p:nvPr/>
          </p:nvSpPr>
          <p:spPr bwMode="auto">
            <a:xfrm>
              <a:off x="477" y="2749"/>
              <a:ext cx="30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NH</a:t>
              </a:r>
              <a:r>
                <a:rPr lang="it-IT" sz="1200" b="1" baseline="-25000">
                  <a:latin typeface="Comic Sans MS" charset="0"/>
                </a:rPr>
                <a:t>2</a:t>
              </a:r>
            </a:p>
          </p:txBody>
        </p:sp>
        <p:sp>
          <p:nvSpPr>
            <p:cNvPr id="53287" name="Line 16"/>
            <p:cNvSpPr>
              <a:spLocks noChangeShapeType="1"/>
            </p:cNvSpPr>
            <p:nvPr/>
          </p:nvSpPr>
          <p:spPr bwMode="auto">
            <a:xfrm>
              <a:off x="861" y="2605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88" name="Line 17"/>
            <p:cNvSpPr>
              <a:spLocks noChangeShapeType="1"/>
            </p:cNvSpPr>
            <p:nvPr/>
          </p:nvSpPr>
          <p:spPr bwMode="auto">
            <a:xfrm>
              <a:off x="909" y="2557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89" name="Line 18"/>
            <p:cNvSpPr>
              <a:spLocks noChangeShapeType="1"/>
            </p:cNvSpPr>
            <p:nvPr/>
          </p:nvSpPr>
          <p:spPr bwMode="auto">
            <a:xfrm flipH="1">
              <a:off x="669" y="2605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90" name="Line 19"/>
            <p:cNvSpPr>
              <a:spLocks noChangeShapeType="1"/>
            </p:cNvSpPr>
            <p:nvPr/>
          </p:nvSpPr>
          <p:spPr bwMode="auto">
            <a:xfrm>
              <a:off x="853" y="16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91" name="Line 20"/>
            <p:cNvSpPr>
              <a:spLocks noChangeShapeType="1"/>
            </p:cNvSpPr>
            <p:nvPr/>
          </p:nvSpPr>
          <p:spPr bwMode="auto">
            <a:xfrm flipV="1">
              <a:off x="1101" y="1501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92" name="Line 21"/>
            <p:cNvSpPr>
              <a:spLocks noChangeShapeType="1"/>
            </p:cNvSpPr>
            <p:nvPr/>
          </p:nvSpPr>
          <p:spPr bwMode="auto">
            <a:xfrm flipV="1">
              <a:off x="1122" y="1539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93" name="Text Box 22"/>
            <p:cNvSpPr txBox="1">
              <a:spLocks noChangeArrowheads="1"/>
            </p:cNvSpPr>
            <p:nvPr/>
          </p:nvSpPr>
          <p:spPr bwMode="auto">
            <a:xfrm>
              <a:off x="1197" y="1405"/>
              <a:ext cx="19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O</a:t>
              </a:r>
            </a:p>
          </p:txBody>
        </p:sp>
        <p:sp>
          <p:nvSpPr>
            <p:cNvPr id="53294" name="Text Box 23"/>
            <p:cNvSpPr txBox="1">
              <a:spLocks noChangeArrowheads="1"/>
            </p:cNvSpPr>
            <p:nvPr/>
          </p:nvSpPr>
          <p:spPr bwMode="auto">
            <a:xfrm>
              <a:off x="1197" y="1645"/>
              <a:ext cx="26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OH</a:t>
              </a:r>
            </a:p>
          </p:txBody>
        </p:sp>
        <p:sp>
          <p:nvSpPr>
            <p:cNvPr id="53295" name="Line 24"/>
            <p:cNvSpPr>
              <a:spLocks noChangeShapeType="1"/>
            </p:cNvSpPr>
            <p:nvPr/>
          </p:nvSpPr>
          <p:spPr bwMode="auto">
            <a:xfrm>
              <a:off x="1101" y="1645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96" name="Line 25"/>
            <p:cNvSpPr>
              <a:spLocks noChangeShapeType="1"/>
            </p:cNvSpPr>
            <p:nvPr/>
          </p:nvSpPr>
          <p:spPr bwMode="auto">
            <a:xfrm>
              <a:off x="788" y="139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97" name="Text Box 26"/>
            <p:cNvSpPr txBox="1">
              <a:spLocks noChangeArrowheads="1"/>
            </p:cNvSpPr>
            <p:nvPr/>
          </p:nvSpPr>
          <p:spPr bwMode="auto">
            <a:xfrm>
              <a:off x="702" y="1199"/>
              <a:ext cx="19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H</a:t>
              </a:r>
            </a:p>
          </p:txBody>
        </p:sp>
        <p:sp>
          <p:nvSpPr>
            <p:cNvPr id="53298" name="Line 27"/>
            <p:cNvSpPr>
              <a:spLocks noChangeShapeType="1"/>
            </p:cNvSpPr>
            <p:nvPr/>
          </p:nvSpPr>
          <p:spPr bwMode="auto">
            <a:xfrm>
              <a:off x="788" y="1693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99" name="Line 28"/>
            <p:cNvSpPr>
              <a:spLocks noChangeShapeType="1"/>
            </p:cNvSpPr>
            <p:nvPr/>
          </p:nvSpPr>
          <p:spPr bwMode="auto">
            <a:xfrm>
              <a:off x="813" y="2029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300" name="Line 29"/>
            <p:cNvSpPr>
              <a:spLocks noChangeShapeType="1"/>
            </p:cNvSpPr>
            <p:nvPr/>
          </p:nvSpPr>
          <p:spPr bwMode="auto">
            <a:xfrm>
              <a:off x="813" y="231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301" name="Text Box 30"/>
            <p:cNvSpPr txBox="1">
              <a:spLocks noChangeArrowheads="1"/>
            </p:cNvSpPr>
            <p:nvPr/>
          </p:nvSpPr>
          <p:spPr bwMode="auto">
            <a:xfrm>
              <a:off x="432" y="3168"/>
              <a:ext cx="75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L-ARGININA</a:t>
              </a:r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5546725" y="2035175"/>
            <a:ext cx="3140075" cy="3268663"/>
            <a:chOff x="3494" y="1282"/>
            <a:chExt cx="1978" cy="2059"/>
          </a:xfrm>
        </p:grpSpPr>
        <p:sp>
          <p:nvSpPr>
            <p:cNvPr id="53253" name="Text Box 32"/>
            <p:cNvSpPr txBox="1">
              <a:spLocks noChangeArrowheads="1"/>
            </p:cNvSpPr>
            <p:nvPr/>
          </p:nvSpPr>
          <p:spPr bwMode="auto">
            <a:xfrm>
              <a:off x="3494" y="1608"/>
              <a:ext cx="30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H</a:t>
              </a:r>
              <a:r>
                <a:rPr lang="it-IT" sz="1200" b="1" baseline="-25000">
                  <a:latin typeface="Comic Sans MS" charset="0"/>
                </a:rPr>
                <a:t>2</a:t>
              </a:r>
              <a:r>
                <a:rPr lang="it-IT" sz="1200" b="1">
                  <a:latin typeface="Comic Sans MS" charset="0"/>
                </a:rPr>
                <a:t>N</a:t>
              </a:r>
            </a:p>
          </p:txBody>
        </p:sp>
        <p:sp>
          <p:nvSpPr>
            <p:cNvPr id="53254" name="Line 33"/>
            <p:cNvSpPr>
              <a:spLocks noChangeShapeType="1"/>
            </p:cNvSpPr>
            <p:nvPr/>
          </p:nvSpPr>
          <p:spPr bwMode="auto">
            <a:xfrm>
              <a:off x="3792" y="1695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55" name="Text Box 34"/>
            <p:cNvSpPr txBox="1">
              <a:spLocks noChangeArrowheads="1"/>
            </p:cNvSpPr>
            <p:nvPr/>
          </p:nvSpPr>
          <p:spPr bwMode="auto">
            <a:xfrm>
              <a:off x="3926" y="1608"/>
              <a:ext cx="1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C</a:t>
              </a:r>
            </a:p>
          </p:txBody>
        </p:sp>
        <p:sp>
          <p:nvSpPr>
            <p:cNvPr id="53256" name="Text Box 35"/>
            <p:cNvSpPr txBox="1">
              <a:spLocks noChangeArrowheads="1"/>
            </p:cNvSpPr>
            <p:nvPr/>
          </p:nvSpPr>
          <p:spPr bwMode="auto">
            <a:xfrm>
              <a:off x="4155" y="1620"/>
              <a:ext cx="1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C</a:t>
              </a:r>
            </a:p>
          </p:txBody>
        </p:sp>
        <p:sp>
          <p:nvSpPr>
            <p:cNvPr id="53257" name="Text Box 36"/>
            <p:cNvSpPr txBox="1">
              <a:spLocks noChangeArrowheads="1"/>
            </p:cNvSpPr>
            <p:nvPr/>
          </p:nvSpPr>
          <p:spPr bwMode="auto">
            <a:xfrm>
              <a:off x="3939" y="1955"/>
              <a:ext cx="3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(CH</a:t>
              </a:r>
              <a:r>
                <a:rPr lang="it-IT" sz="1200" b="1" baseline="-25000">
                  <a:latin typeface="Comic Sans MS" charset="0"/>
                </a:rPr>
                <a:t>2</a:t>
              </a:r>
              <a:r>
                <a:rPr lang="it-IT" sz="1200" b="1">
                  <a:latin typeface="Comic Sans MS" charset="0"/>
                </a:rPr>
                <a:t>)</a:t>
              </a:r>
              <a:r>
                <a:rPr lang="it-IT" sz="1200" b="1" baseline="-25000">
                  <a:latin typeface="Comic Sans MS" charset="0"/>
                </a:rPr>
                <a:t>3</a:t>
              </a:r>
            </a:p>
          </p:txBody>
        </p:sp>
        <p:sp>
          <p:nvSpPr>
            <p:cNvPr id="53258" name="Text Box 37"/>
            <p:cNvSpPr txBox="1">
              <a:spLocks noChangeArrowheads="1"/>
            </p:cNvSpPr>
            <p:nvPr/>
          </p:nvSpPr>
          <p:spPr bwMode="auto">
            <a:xfrm>
              <a:off x="3936" y="2256"/>
              <a:ext cx="26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NH</a:t>
              </a:r>
            </a:p>
          </p:txBody>
        </p:sp>
        <p:sp>
          <p:nvSpPr>
            <p:cNvPr id="53259" name="Text Box 38"/>
            <p:cNvSpPr txBox="1">
              <a:spLocks noChangeArrowheads="1"/>
            </p:cNvSpPr>
            <p:nvPr/>
          </p:nvSpPr>
          <p:spPr bwMode="auto">
            <a:xfrm>
              <a:off x="3984" y="2544"/>
              <a:ext cx="1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C</a:t>
              </a:r>
            </a:p>
          </p:txBody>
        </p:sp>
        <p:sp>
          <p:nvSpPr>
            <p:cNvPr id="53260" name="Text Box 39"/>
            <p:cNvSpPr txBox="1">
              <a:spLocks noChangeArrowheads="1"/>
            </p:cNvSpPr>
            <p:nvPr/>
          </p:nvSpPr>
          <p:spPr bwMode="auto">
            <a:xfrm>
              <a:off x="4272" y="2832"/>
              <a:ext cx="19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solidFill>
                    <a:srgbClr val="FF3300"/>
                  </a:solidFill>
                  <a:latin typeface="Comic Sans MS" charset="0"/>
                </a:rPr>
                <a:t>O</a:t>
              </a:r>
            </a:p>
          </p:txBody>
        </p:sp>
        <p:sp>
          <p:nvSpPr>
            <p:cNvPr id="53261" name="Text Box 40"/>
            <p:cNvSpPr txBox="1">
              <a:spLocks noChangeArrowheads="1"/>
            </p:cNvSpPr>
            <p:nvPr/>
          </p:nvSpPr>
          <p:spPr bwMode="auto">
            <a:xfrm>
              <a:off x="3696" y="2832"/>
              <a:ext cx="30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NH</a:t>
              </a:r>
              <a:r>
                <a:rPr lang="it-IT" sz="1200" b="1" baseline="-25000">
                  <a:latin typeface="Comic Sans MS" charset="0"/>
                </a:rPr>
                <a:t>2</a:t>
              </a:r>
            </a:p>
          </p:txBody>
        </p:sp>
        <p:sp>
          <p:nvSpPr>
            <p:cNvPr id="53262" name="Line 41"/>
            <p:cNvSpPr>
              <a:spLocks noChangeShapeType="1"/>
            </p:cNvSpPr>
            <p:nvPr/>
          </p:nvSpPr>
          <p:spPr bwMode="auto">
            <a:xfrm>
              <a:off x="4080" y="2688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63" name="Line 42"/>
            <p:cNvSpPr>
              <a:spLocks noChangeShapeType="1"/>
            </p:cNvSpPr>
            <p:nvPr/>
          </p:nvSpPr>
          <p:spPr bwMode="auto">
            <a:xfrm>
              <a:off x="4128" y="2640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64" name="Line 43"/>
            <p:cNvSpPr>
              <a:spLocks noChangeShapeType="1"/>
            </p:cNvSpPr>
            <p:nvPr/>
          </p:nvSpPr>
          <p:spPr bwMode="auto">
            <a:xfrm flipH="1">
              <a:off x="3888" y="268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65" name="Line 44"/>
            <p:cNvSpPr>
              <a:spLocks noChangeShapeType="1"/>
            </p:cNvSpPr>
            <p:nvPr/>
          </p:nvSpPr>
          <p:spPr bwMode="auto">
            <a:xfrm>
              <a:off x="4072" y="169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66" name="Line 45"/>
            <p:cNvSpPr>
              <a:spLocks noChangeShapeType="1"/>
            </p:cNvSpPr>
            <p:nvPr/>
          </p:nvSpPr>
          <p:spPr bwMode="auto">
            <a:xfrm flipV="1">
              <a:off x="4320" y="15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67" name="Line 46"/>
            <p:cNvSpPr>
              <a:spLocks noChangeShapeType="1"/>
            </p:cNvSpPr>
            <p:nvPr/>
          </p:nvSpPr>
          <p:spPr bwMode="auto">
            <a:xfrm flipV="1">
              <a:off x="4341" y="162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68" name="Text Box 47"/>
            <p:cNvSpPr txBox="1">
              <a:spLocks noChangeArrowheads="1"/>
            </p:cNvSpPr>
            <p:nvPr/>
          </p:nvSpPr>
          <p:spPr bwMode="auto">
            <a:xfrm>
              <a:off x="4416" y="1488"/>
              <a:ext cx="19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O</a:t>
              </a:r>
            </a:p>
          </p:txBody>
        </p:sp>
        <p:sp>
          <p:nvSpPr>
            <p:cNvPr id="53269" name="Text Box 48"/>
            <p:cNvSpPr txBox="1">
              <a:spLocks noChangeArrowheads="1"/>
            </p:cNvSpPr>
            <p:nvPr/>
          </p:nvSpPr>
          <p:spPr bwMode="auto">
            <a:xfrm>
              <a:off x="4416" y="1728"/>
              <a:ext cx="26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OH</a:t>
              </a:r>
            </a:p>
          </p:txBody>
        </p:sp>
        <p:sp>
          <p:nvSpPr>
            <p:cNvPr id="53270" name="Line 49"/>
            <p:cNvSpPr>
              <a:spLocks noChangeShapeType="1"/>
            </p:cNvSpPr>
            <p:nvPr/>
          </p:nvSpPr>
          <p:spPr bwMode="auto">
            <a:xfrm>
              <a:off x="4320" y="1728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71" name="Line 50"/>
            <p:cNvSpPr>
              <a:spLocks noChangeShapeType="1"/>
            </p:cNvSpPr>
            <p:nvPr/>
          </p:nvSpPr>
          <p:spPr bwMode="auto">
            <a:xfrm>
              <a:off x="4007" y="14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72" name="Text Box 51"/>
            <p:cNvSpPr txBox="1">
              <a:spLocks noChangeArrowheads="1"/>
            </p:cNvSpPr>
            <p:nvPr/>
          </p:nvSpPr>
          <p:spPr bwMode="auto">
            <a:xfrm>
              <a:off x="3921" y="1282"/>
              <a:ext cx="19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H</a:t>
              </a:r>
            </a:p>
          </p:txBody>
        </p:sp>
        <p:sp>
          <p:nvSpPr>
            <p:cNvPr id="53273" name="Line 52"/>
            <p:cNvSpPr>
              <a:spLocks noChangeShapeType="1"/>
            </p:cNvSpPr>
            <p:nvPr/>
          </p:nvSpPr>
          <p:spPr bwMode="auto">
            <a:xfrm>
              <a:off x="4007" y="17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74" name="Line 53"/>
            <p:cNvSpPr>
              <a:spLocks noChangeShapeType="1"/>
            </p:cNvSpPr>
            <p:nvPr/>
          </p:nvSpPr>
          <p:spPr bwMode="auto">
            <a:xfrm>
              <a:off x="4032" y="211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75" name="Line 54"/>
            <p:cNvSpPr>
              <a:spLocks noChangeShapeType="1"/>
            </p:cNvSpPr>
            <p:nvPr/>
          </p:nvSpPr>
          <p:spPr bwMode="auto">
            <a:xfrm>
              <a:off x="4032" y="24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76" name="Text Box 55"/>
            <p:cNvSpPr txBox="1">
              <a:spLocks noChangeArrowheads="1"/>
            </p:cNvSpPr>
            <p:nvPr/>
          </p:nvSpPr>
          <p:spPr bwMode="auto">
            <a:xfrm>
              <a:off x="3744" y="3168"/>
              <a:ext cx="73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CITRULLINA</a:t>
              </a:r>
            </a:p>
          </p:txBody>
        </p:sp>
        <p:sp>
          <p:nvSpPr>
            <p:cNvPr id="53277" name="Text Box 56"/>
            <p:cNvSpPr txBox="1">
              <a:spLocks noChangeArrowheads="1"/>
            </p:cNvSpPr>
            <p:nvPr/>
          </p:nvSpPr>
          <p:spPr bwMode="auto">
            <a:xfrm>
              <a:off x="4598" y="1997"/>
              <a:ext cx="8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 b="1">
                  <a:latin typeface="Comic Sans MS" charset="0"/>
                </a:rPr>
                <a:t>+    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7662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2000" y="914400"/>
            <a:ext cx="2971800" cy="533400"/>
            <a:chOff x="480" y="576"/>
            <a:chExt cx="1872" cy="336"/>
          </a:xfrm>
        </p:grpSpPr>
        <p:sp>
          <p:nvSpPr>
            <p:cNvPr id="55323" name="Rectangle 3"/>
            <p:cNvSpPr>
              <a:spLocks noChangeArrowheads="1"/>
            </p:cNvSpPr>
            <p:nvPr/>
          </p:nvSpPr>
          <p:spPr bwMode="auto">
            <a:xfrm>
              <a:off x="480" y="768"/>
              <a:ext cx="1872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5324" name="Rectangle 4"/>
            <p:cNvSpPr>
              <a:spLocks noChangeArrowheads="1"/>
            </p:cNvSpPr>
            <p:nvPr/>
          </p:nvSpPr>
          <p:spPr bwMode="auto">
            <a:xfrm>
              <a:off x="1392" y="768"/>
              <a:ext cx="48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5325" name="Rectangle 5"/>
            <p:cNvSpPr>
              <a:spLocks noChangeArrowheads="1"/>
            </p:cNvSpPr>
            <p:nvPr/>
          </p:nvSpPr>
          <p:spPr bwMode="auto">
            <a:xfrm>
              <a:off x="1728" y="768"/>
              <a:ext cx="48" cy="14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5326" name="Rectangle 6"/>
            <p:cNvSpPr>
              <a:spLocks noChangeArrowheads="1"/>
            </p:cNvSpPr>
            <p:nvPr/>
          </p:nvSpPr>
          <p:spPr bwMode="auto">
            <a:xfrm>
              <a:off x="1968" y="768"/>
              <a:ext cx="96" cy="1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5327" name="Text Box 7"/>
            <p:cNvSpPr txBox="1">
              <a:spLocks noChangeArrowheads="1"/>
            </p:cNvSpPr>
            <p:nvPr/>
          </p:nvSpPr>
          <p:spPr bwMode="auto">
            <a:xfrm>
              <a:off x="1008" y="576"/>
              <a:ext cx="62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>
                  <a:latin typeface="Comic Sans MS" charset="0"/>
                </a:rPr>
                <a:t>calmodulina</a:t>
              </a:r>
            </a:p>
          </p:txBody>
        </p:sp>
        <p:sp>
          <p:nvSpPr>
            <p:cNvPr id="55328" name="Text Box 8"/>
            <p:cNvSpPr txBox="1">
              <a:spLocks noChangeArrowheads="1"/>
            </p:cNvSpPr>
            <p:nvPr/>
          </p:nvSpPr>
          <p:spPr bwMode="auto">
            <a:xfrm>
              <a:off x="1584" y="624"/>
              <a:ext cx="31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>
                  <a:latin typeface="Comic Sans MS" charset="0"/>
                </a:rPr>
                <a:t>FAD</a:t>
              </a:r>
            </a:p>
          </p:txBody>
        </p:sp>
        <p:sp>
          <p:nvSpPr>
            <p:cNvPr id="55329" name="Text Box 9"/>
            <p:cNvSpPr txBox="1">
              <a:spLocks noChangeArrowheads="1"/>
            </p:cNvSpPr>
            <p:nvPr/>
          </p:nvSpPr>
          <p:spPr bwMode="auto">
            <a:xfrm>
              <a:off x="1872" y="624"/>
              <a:ext cx="4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>
                  <a:latin typeface="Comic Sans MS" charset="0"/>
                </a:rPr>
                <a:t>NADPH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638800" y="1447800"/>
            <a:ext cx="2590800" cy="533400"/>
            <a:chOff x="3552" y="912"/>
            <a:chExt cx="1632" cy="336"/>
          </a:xfrm>
        </p:grpSpPr>
        <p:sp>
          <p:nvSpPr>
            <p:cNvPr id="55316" name="Rectangle 11"/>
            <p:cNvSpPr>
              <a:spLocks noChangeArrowheads="1"/>
            </p:cNvSpPr>
            <p:nvPr/>
          </p:nvSpPr>
          <p:spPr bwMode="auto">
            <a:xfrm>
              <a:off x="3552" y="1104"/>
              <a:ext cx="1632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5317" name="Rectangle 12"/>
            <p:cNvSpPr>
              <a:spLocks noChangeArrowheads="1"/>
            </p:cNvSpPr>
            <p:nvPr/>
          </p:nvSpPr>
          <p:spPr bwMode="auto">
            <a:xfrm>
              <a:off x="4224" y="1104"/>
              <a:ext cx="48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5318" name="Rectangle 13"/>
            <p:cNvSpPr>
              <a:spLocks noChangeArrowheads="1"/>
            </p:cNvSpPr>
            <p:nvPr/>
          </p:nvSpPr>
          <p:spPr bwMode="auto">
            <a:xfrm>
              <a:off x="4560" y="1104"/>
              <a:ext cx="48" cy="14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5319" name="Rectangle 14"/>
            <p:cNvSpPr>
              <a:spLocks noChangeArrowheads="1"/>
            </p:cNvSpPr>
            <p:nvPr/>
          </p:nvSpPr>
          <p:spPr bwMode="auto">
            <a:xfrm>
              <a:off x="4800" y="1104"/>
              <a:ext cx="96" cy="1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5320" name="Text Box 15"/>
            <p:cNvSpPr txBox="1">
              <a:spLocks noChangeArrowheads="1"/>
            </p:cNvSpPr>
            <p:nvPr/>
          </p:nvSpPr>
          <p:spPr bwMode="auto">
            <a:xfrm>
              <a:off x="3840" y="912"/>
              <a:ext cx="62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>
                  <a:latin typeface="Comic Sans MS" charset="0"/>
                </a:rPr>
                <a:t>calmodulina</a:t>
              </a:r>
            </a:p>
          </p:txBody>
        </p:sp>
        <p:sp>
          <p:nvSpPr>
            <p:cNvPr id="55321" name="Text Box 16"/>
            <p:cNvSpPr txBox="1">
              <a:spLocks noChangeArrowheads="1"/>
            </p:cNvSpPr>
            <p:nvPr/>
          </p:nvSpPr>
          <p:spPr bwMode="auto">
            <a:xfrm>
              <a:off x="4416" y="960"/>
              <a:ext cx="31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>
                  <a:latin typeface="Comic Sans MS" charset="0"/>
                </a:rPr>
                <a:t>FAD</a:t>
              </a:r>
            </a:p>
          </p:txBody>
        </p:sp>
        <p:sp>
          <p:nvSpPr>
            <p:cNvPr id="55322" name="Text Box 17"/>
            <p:cNvSpPr txBox="1">
              <a:spLocks noChangeArrowheads="1"/>
            </p:cNvSpPr>
            <p:nvPr/>
          </p:nvSpPr>
          <p:spPr bwMode="auto">
            <a:xfrm>
              <a:off x="4704" y="960"/>
              <a:ext cx="4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>
                  <a:latin typeface="Comic Sans MS" charset="0"/>
                </a:rPr>
                <a:t>NADPH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838200" y="4724400"/>
            <a:ext cx="2590800" cy="533400"/>
            <a:chOff x="3552" y="912"/>
            <a:chExt cx="1632" cy="336"/>
          </a:xfrm>
        </p:grpSpPr>
        <p:sp>
          <p:nvSpPr>
            <p:cNvPr id="55309" name="Rectangle 19"/>
            <p:cNvSpPr>
              <a:spLocks noChangeArrowheads="1"/>
            </p:cNvSpPr>
            <p:nvPr/>
          </p:nvSpPr>
          <p:spPr bwMode="auto">
            <a:xfrm>
              <a:off x="3552" y="1104"/>
              <a:ext cx="1632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5310" name="Rectangle 20"/>
            <p:cNvSpPr>
              <a:spLocks noChangeArrowheads="1"/>
            </p:cNvSpPr>
            <p:nvPr/>
          </p:nvSpPr>
          <p:spPr bwMode="auto">
            <a:xfrm>
              <a:off x="4224" y="1104"/>
              <a:ext cx="48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5311" name="Rectangle 21"/>
            <p:cNvSpPr>
              <a:spLocks noChangeArrowheads="1"/>
            </p:cNvSpPr>
            <p:nvPr/>
          </p:nvSpPr>
          <p:spPr bwMode="auto">
            <a:xfrm>
              <a:off x="4560" y="1104"/>
              <a:ext cx="48" cy="14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5312" name="Rectangle 22"/>
            <p:cNvSpPr>
              <a:spLocks noChangeArrowheads="1"/>
            </p:cNvSpPr>
            <p:nvPr/>
          </p:nvSpPr>
          <p:spPr bwMode="auto">
            <a:xfrm>
              <a:off x="4800" y="1104"/>
              <a:ext cx="96" cy="1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5313" name="Text Box 23"/>
            <p:cNvSpPr txBox="1">
              <a:spLocks noChangeArrowheads="1"/>
            </p:cNvSpPr>
            <p:nvPr/>
          </p:nvSpPr>
          <p:spPr bwMode="auto">
            <a:xfrm>
              <a:off x="3840" y="912"/>
              <a:ext cx="62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>
                  <a:latin typeface="Comic Sans MS" charset="0"/>
                </a:rPr>
                <a:t>calmodulina</a:t>
              </a:r>
            </a:p>
          </p:txBody>
        </p:sp>
        <p:sp>
          <p:nvSpPr>
            <p:cNvPr id="55314" name="Text Box 24"/>
            <p:cNvSpPr txBox="1">
              <a:spLocks noChangeArrowheads="1"/>
            </p:cNvSpPr>
            <p:nvPr/>
          </p:nvSpPr>
          <p:spPr bwMode="auto">
            <a:xfrm>
              <a:off x="4416" y="960"/>
              <a:ext cx="31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>
                  <a:latin typeface="Comic Sans MS" charset="0"/>
                </a:rPr>
                <a:t>FAD</a:t>
              </a:r>
            </a:p>
          </p:txBody>
        </p:sp>
        <p:sp>
          <p:nvSpPr>
            <p:cNvPr id="55315" name="Text Box 25"/>
            <p:cNvSpPr txBox="1">
              <a:spLocks noChangeArrowheads="1"/>
            </p:cNvSpPr>
            <p:nvPr/>
          </p:nvSpPr>
          <p:spPr bwMode="auto">
            <a:xfrm>
              <a:off x="4704" y="960"/>
              <a:ext cx="4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>
                  <a:latin typeface="Comic Sans MS" charset="0"/>
                </a:rPr>
                <a:t>NADPH</a:t>
              </a:r>
            </a:p>
          </p:txBody>
        </p:sp>
      </p:grp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762000" y="1676400"/>
            <a:ext cx="2768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400">
                <a:latin typeface="Comic Sans MS" charset="0"/>
              </a:rPr>
              <a:t>NOS neuronale: </a:t>
            </a:r>
            <a:r>
              <a:rPr lang="it-IT" sz="1400" b="1">
                <a:latin typeface="Comic Sans MS" charset="0"/>
              </a:rPr>
              <a:t>nNOS</a:t>
            </a:r>
            <a:r>
              <a:rPr lang="it-IT" sz="1400">
                <a:latin typeface="Comic Sans MS" charset="0"/>
              </a:rPr>
              <a:t>, Tipo I</a:t>
            </a:r>
          </a:p>
          <a:p>
            <a:r>
              <a:rPr lang="it-IT" sz="1400">
                <a:latin typeface="Comic Sans MS" charset="0"/>
              </a:rPr>
              <a:t>(costitutiva; calcio-dipendente)</a:t>
            </a: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5486400" y="2133600"/>
            <a:ext cx="2965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400">
                <a:latin typeface="Comic Sans MS" charset="0"/>
              </a:rPr>
              <a:t>NOS endoteliale: </a:t>
            </a:r>
            <a:r>
              <a:rPr lang="it-IT" sz="1400" b="1">
                <a:latin typeface="Comic Sans MS" charset="0"/>
              </a:rPr>
              <a:t>eNOS</a:t>
            </a:r>
            <a:r>
              <a:rPr lang="it-IT" sz="1400">
                <a:latin typeface="Comic Sans MS" charset="0"/>
              </a:rPr>
              <a:t>, Tipo III</a:t>
            </a:r>
          </a:p>
          <a:p>
            <a:r>
              <a:rPr lang="it-IT" sz="1400">
                <a:latin typeface="Comic Sans MS" charset="0"/>
              </a:rPr>
              <a:t>(costitutiva; calcio-dipendente)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762000" y="5410200"/>
            <a:ext cx="2693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400">
                <a:latin typeface="Comic Sans MS" charset="0"/>
              </a:rPr>
              <a:t>NOS inducibile: </a:t>
            </a:r>
            <a:r>
              <a:rPr lang="it-IT" sz="1400" b="1">
                <a:latin typeface="Comic Sans MS" charset="0"/>
              </a:rPr>
              <a:t>iNOS</a:t>
            </a:r>
            <a:r>
              <a:rPr lang="it-IT" sz="1400">
                <a:latin typeface="Comic Sans MS" charset="0"/>
              </a:rPr>
              <a:t>, Tipo II</a:t>
            </a:r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>
            <a:off x="2438400" y="2209800"/>
            <a:ext cx="1295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46" name="Line 30"/>
          <p:cNvSpPr>
            <a:spLocks noChangeShapeType="1"/>
          </p:cNvSpPr>
          <p:nvPr/>
        </p:nvSpPr>
        <p:spPr bwMode="auto">
          <a:xfrm flipV="1">
            <a:off x="2667000" y="3581400"/>
            <a:ext cx="1143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 flipH="1">
            <a:off x="4572000" y="26670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4022725" y="3246438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2400" b="1">
                <a:latin typeface="Comic Sans MS" charset="0"/>
              </a:rPr>
              <a:t>NO</a:t>
            </a:r>
          </a:p>
        </p:txBody>
      </p: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898525" y="217488"/>
            <a:ext cx="1931988" cy="336550"/>
          </a:xfrm>
          <a:prstGeom prst="rect">
            <a:avLst/>
          </a:prstGeom>
          <a:solidFill>
            <a:srgbClr val="8AC6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600" b="1">
                <a:latin typeface="Comic Sans MS" charset="0"/>
              </a:rPr>
              <a:t>NO sintasi (NOS)</a:t>
            </a:r>
          </a:p>
        </p:txBody>
      </p:sp>
    </p:spTree>
    <p:extLst>
      <p:ext uri="{BB962C8B-B14F-4D97-AF65-F5344CB8AC3E}">
        <p14:creationId xmlns:p14="http://schemas.microsoft.com/office/powerpoint/2010/main" val="3466864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2" grpId="0" autoUpdateAnimBg="0"/>
      <p:bldP spid="9243" grpId="0" autoUpdateAnimBg="0"/>
      <p:bldP spid="9244" grpId="0" autoUpdateAnimBg="0"/>
      <p:bldP spid="9245" grpId="0" animBg="1"/>
      <p:bldP spid="9246" grpId="0" animBg="1"/>
      <p:bldP spid="9247" grpId="0" animBg="1"/>
      <p:bldP spid="9248" grpId="0" autoUpdateAnimBg="0"/>
      <p:bldP spid="9249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5800" y="457200"/>
            <a:ext cx="2971800" cy="533400"/>
            <a:chOff x="480" y="576"/>
            <a:chExt cx="1872" cy="336"/>
          </a:xfrm>
        </p:grpSpPr>
        <p:sp>
          <p:nvSpPr>
            <p:cNvPr id="56348" name="Rectangle 3"/>
            <p:cNvSpPr>
              <a:spLocks noChangeArrowheads="1"/>
            </p:cNvSpPr>
            <p:nvPr/>
          </p:nvSpPr>
          <p:spPr bwMode="auto">
            <a:xfrm>
              <a:off x="480" y="768"/>
              <a:ext cx="1872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6349" name="Rectangle 4"/>
            <p:cNvSpPr>
              <a:spLocks noChangeArrowheads="1"/>
            </p:cNvSpPr>
            <p:nvPr/>
          </p:nvSpPr>
          <p:spPr bwMode="auto">
            <a:xfrm>
              <a:off x="1392" y="768"/>
              <a:ext cx="48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6350" name="Rectangle 5"/>
            <p:cNvSpPr>
              <a:spLocks noChangeArrowheads="1"/>
            </p:cNvSpPr>
            <p:nvPr/>
          </p:nvSpPr>
          <p:spPr bwMode="auto">
            <a:xfrm>
              <a:off x="1728" y="768"/>
              <a:ext cx="48" cy="14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6351" name="Rectangle 6"/>
            <p:cNvSpPr>
              <a:spLocks noChangeArrowheads="1"/>
            </p:cNvSpPr>
            <p:nvPr/>
          </p:nvSpPr>
          <p:spPr bwMode="auto">
            <a:xfrm>
              <a:off x="1968" y="768"/>
              <a:ext cx="96" cy="1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6352" name="Text Box 7"/>
            <p:cNvSpPr txBox="1">
              <a:spLocks noChangeArrowheads="1"/>
            </p:cNvSpPr>
            <p:nvPr/>
          </p:nvSpPr>
          <p:spPr bwMode="auto">
            <a:xfrm>
              <a:off x="1008" y="576"/>
              <a:ext cx="62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>
                  <a:latin typeface="Comic Sans MS" charset="0"/>
                </a:rPr>
                <a:t>calmodulina</a:t>
              </a:r>
            </a:p>
          </p:txBody>
        </p:sp>
        <p:sp>
          <p:nvSpPr>
            <p:cNvPr id="56353" name="Text Box 8"/>
            <p:cNvSpPr txBox="1">
              <a:spLocks noChangeArrowheads="1"/>
            </p:cNvSpPr>
            <p:nvPr/>
          </p:nvSpPr>
          <p:spPr bwMode="auto">
            <a:xfrm>
              <a:off x="1584" y="624"/>
              <a:ext cx="31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>
                  <a:latin typeface="Comic Sans MS" charset="0"/>
                </a:rPr>
                <a:t>FAD</a:t>
              </a:r>
            </a:p>
          </p:txBody>
        </p:sp>
        <p:sp>
          <p:nvSpPr>
            <p:cNvPr id="56354" name="Text Box 9"/>
            <p:cNvSpPr txBox="1">
              <a:spLocks noChangeArrowheads="1"/>
            </p:cNvSpPr>
            <p:nvPr/>
          </p:nvSpPr>
          <p:spPr bwMode="auto">
            <a:xfrm>
              <a:off x="1872" y="624"/>
              <a:ext cx="4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>
                  <a:latin typeface="Comic Sans MS" charset="0"/>
                </a:rPr>
                <a:t>NADPH</a:t>
              </a:r>
            </a:p>
          </p:txBody>
        </p:sp>
      </p:grp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685800" y="1219200"/>
            <a:ext cx="2768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400">
                <a:latin typeface="Comic Sans MS" charset="0"/>
              </a:rPr>
              <a:t>NOS neuronale: </a:t>
            </a:r>
            <a:r>
              <a:rPr lang="it-IT" sz="1400" b="1">
                <a:latin typeface="Comic Sans MS" charset="0"/>
              </a:rPr>
              <a:t>nNOS</a:t>
            </a:r>
            <a:r>
              <a:rPr lang="it-IT" sz="1400">
                <a:latin typeface="Comic Sans MS" charset="0"/>
              </a:rPr>
              <a:t>, Tipo I</a:t>
            </a:r>
          </a:p>
          <a:p>
            <a:r>
              <a:rPr lang="it-IT" sz="1400">
                <a:latin typeface="Comic Sans MS" charset="0"/>
              </a:rPr>
              <a:t>(costitutiva; calcio-dipendente)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533400" y="2667000"/>
            <a:ext cx="3902075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200" b="1" i="1">
                <a:solidFill>
                  <a:schemeClr val="accent2"/>
                </a:solidFill>
                <a:latin typeface="Comic Sans MS" charset="0"/>
              </a:rPr>
              <a:t>SNC:</a:t>
            </a:r>
          </a:p>
          <a:p>
            <a:r>
              <a:rPr lang="it-IT" sz="1200" b="1">
                <a:latin typeface="Comic Sans MS" charset="0"/>
              </a:rPr>
              <a:t>Accoppiamento attività nueronale-flusso cerebrale</a:t>
            </a:r>
          </a:p>
          <a:p>
            <a:r>
              <a:rPr lang="it-IT" sz="1200" b="1">
                <a:latin typeface="Comic Sans MS" charset="0"/>
              </a:rPr>
              <a:t>Azione neurotossica</a:t>
            </a:r>
          </a:p>
          <a:p>
            <a:r>
              <a:rPr lang="it-IT" sz="1200" b="1" i="1">
                <a:solidFill>
                  <a:schemeClr val="accent2"/>
                </a:solidFill>
                <a:latin typeface="Comic Sans MS" charset="0"/>
              </a:rPr>
              <a:t>SNP:</a:t>
            </a:r>
          </a:p>
          <a:p>
            <a:r>
              <a:rPr lang="it-IT" sz="1200" b="1">
                <a:latin typeface="Comic Sans MS" charset="0"/>
              </a:rPr>
              <a:t>Regolatore della peristalsi intestinale</a:t>
            </a:r>
          </a:p>
          <a:p>
            <a:r>
              <a:rPr lang="it-IT" sz="1200" b="1">
                <a:latin typeface="Comic Sans MS" charset="0"/>
              </a:rPr>
              <a:t>Vasodilatatore</a:t>
            </a:r>
          </a:p>
          <a:p>
            <a:r>
              <a:rPr lang="it-IT" sz="1200" b="1">
                <a:latin typeface="Comic Sans MS" charset="0"/>
              </a:rPr>
              <a:t>Broncodilatatore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486400" y="381000"/>
            <a:ext cx="2590800" cy="533400"/>
            <a:chOff x="3552" y="912"/>
            <a:chExt cx="1632" cy="336"/>
          </a:xfrm>
        </p:grpSpPr>
        <p:sp>
          <p:nvSpPr>
            <p:cNvPr id="56341" name="Rectangle 13"/>
            <p:cNvSpPr>
              <a:spLocks noChangeArrowheads="1"/>
            </p:cNvSpPr>
            <p:nvPr/>
          </p:nvSpPr>
          <p:spPr bwMode="auto">
            <a:xfrm>
              <a:off x="3552" y="1104"/>
              <a:ext cx="1632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6342" name="Rectangle 14"/>
            <p:cNvSpPr>
              <a:spLocks noChangeArrowheads="1"/>
            </p:cNvSpPr>
            <p:nvPr/>
          </p:nvSpPr>
          <p:spPr bwMode="auto">
            <a:xfrm>
              <a:off x="4224" y="1104"/>
              <a:ext cx="48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6343" name="Rectangle 15"/>
            <p:cNvSpPr>
              <a:spLocks noChangeArrowheads="1"/>
            </p:cNvSpPr>
            <p:nvPr/>
          </p:nvSpPr>
          <p:spPr bwMode="auto">
            <a:xfrm>
              <a:off x="4560" y="1104"/>
              <a:ext cx="48" cy="14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6344" name="Rectangle 16"/>
            <p:cNvSpPr>
              <a:spLocks noChangeArrowheads="1"/>
            </p:cNvSpPr>
            <p:nvPr/>
          </p:nvSpPr>
          <p:spPr bwMode="auto">
            <a:xfrm>
              <a:off x="4800" y="1104"/>
              <a:ext cx="96" cy="1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6345" name="Text Box 17"/>
            <p:cNvSpPr txBox="1">
              <a:spLocks noChangeArrowheads="1"/>
            </p:cNvSpPr>
            <p:nvPr/>
          </p:nvSpPr>
          <p:spPr bwMode="auto">
            <a:xfrm>
              <a:off x="3840" y="912"/>
              <a:ext cx="62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>
                  <a:latin typeface="Comic Sans MS" charset="0"/>
                </a:rPr>
                <a:t>calmodulina</a:t>
              </a:r>
            </a:p>
          </p:txBody>
        </p:sp>
        <p:sp>
          <p:nvSpPr>
            <p:cNvPr id="56346" name="Text Box 18"/>
            <p:cNvSpPr txBox="1">
              <a:spLocks noChangeArrowheads="1"/>
            </p:cNvSpPr>
            <p:nvPr/>
          </p:nvSpPr>
          <p:spPr bwMode="auto">
            <a:xfrm>
              <a:off x="4416" y="960"/>
              <a:ext cx="31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>
                  <a:latin typeface="Comic Sans MS" charset="0"/>
                </a:rPr>
                <a:t>FAD</a:t>
              </a:r>
            </a:p>
          </p:txBody>
        </p:sp>
        <p:sp>
          <p:nvSpPr>
            <p:cNvPr id="56347" name="Text Box 19"/>
            <p:cNvSpPr txBox="1">
              <a:spLocks noChangeArrowheads="1"/>
            </p:cNvSpPr>
            <p:nvPr/>
          </p:nvSpPr>
          <p:spPr bwMode="auto">
            <a:xfrm>
              <a:off x="4704" y="960"/>
              <a:ext cx="4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>
                  <a:latin typeface="Comic Sans MS" charset="0"/>
                </a:rPr>
                <a:t>NADPH</a:t>
              </a:r>
            </a:p>
          </p:txBody>
        </p:sp>
      </p:grp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5334000" y="1066800"/>
            <a:ext cx="2965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400">
                <a:latin typeface="Comic Sans MS" charset="0"/>
              </a:rPr>
              <a:t>NOS endoteliale: </a:t>
            </a:r>
            <a:r>
              <a:rPr lang="it-IT" sz="1400" b="1">
                <a:latin typeface="Comic Sans MS" charset="0"/>
              </a:rPr>
              <a:t>eNOS</a:t>
            </a:r>
            <a:r>
              <a:rPr lang="it-IT" sz="1400">
                <a:latin typeface="Comic Sans MS" charset="0"/>
              </a:rPr>
              <a:t>, Tipo III</a:t>
            </a:r>
          </a:p>
          <a:p>
            <a:r>
              <a:rPr lang="it-IT" sz="1400">
                <a:latin typeface="Comic Sans MS" charset="0"/>
              </a:rPr>
              <a:t>(costitutiva; calcio-dipendente)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5410200" y="2819400"/>
            <a:ext cx="3087688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200" b="1">
                <a:latin typeface="Comic Sans MS" charset="0"/>
              </a:rPr>
              <a:t>Vasodilatazione</a:t>
            </a:r>
          </a:p>
          <a:p>
            <a:r>
              <a:rPr lang="it-IT" sz="1200" b="1">
                <a:latin typeface="Comic Sans MS" charset="0"/>
              </a:rPr>
              <a:t>Inibizione dell</a:t>
            </a:r>
            <a:r>
              <a:rPr lang="ja-JP" altLang="it-IT" sz="1200" b="1">
                <a:latin typeface="Comic Sans MS" charset="0"/>
              </a:rPr>
              <a:t>’</a:t>
            </a:r>
            <a:r>
              <a:rPr lang="it-IT" sz="1200" b="1">
                <a:latin typeface="Comic Sans MS" charset="0"/>
              </a:rPr>
              <a:t>aggregazione piastrinica</a:t>
            </a:r>
          </a:p>
          <a:p>
            <a:r>
              <a:rPr lang="it-IT" sz="1200" b="1">
                <a:latin typeface="Comic Sans MS" charset="0"/>
              </a:rPr>
              <a:t>Inibizione dell</a:t>
            </a:r>
            <a:r>
              <a:rPr lang="ja-JP" altLang="it-IT" sz="1200" b="1">
                <a:latin typeface="Comic Sans MS" charset="0"/>
              </a:rPr>
              <a:t>’</a:t>
            </a:r>
            <a:r>
              <a:rPr lang="it-IT" sz="1200" b="1">
                <a:latin typeface="Comic Sans MS" charset="0"/>
              </a:rPr>
              <a:t>adesione dei leucociti</a:t>
            </a:r>
          </a:p>
          <a:p>
            <a:r>
              <a:rPr lang="it-IT" sz="1200" b="1">
                <a:latin typeface="Comic Sans MS" charset="0"/>
              </a:rPr>
              <a:t>Regolazione dell</a:t>
            </a:r>
            <a:r>
              <a:rPr lang="ja-JP" altLang="it-IT" sz="1200" b="1">
                <a:latin typeface="Comic Sans MS" charset="0"/>
              </a:rPr>
              <a:t>’</a:t>
            </a:r>
            <a:r>
              <a:rPr lang="it-IT" sz="1200" b="1">
                <a:latin typeface="Comic Sans MS" charset="0"/>
              </a:rPr>
              <a:t>espressione genica</a:t>
            </a:r>
          </a:p>
          <a:p>
            <a:r>
              <a:rPr lang="it-IT" sz="1200" b="1">
                <a:latin typeface="Comic Sans MS" charset="0"/>
              </a:rPr>
              <a:t>Regolazione del metabolismo energetico</a:t>
            </a: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838200" y="4724400"/>
            <a:ext cx="2590800" cy="533400"/>
            <a:chOff x="3552" y="912"/>
            <a:chExt cx="1632" cy="336"/>
          </a:xfrm>
        </p:grpSpPr>
        <p:sp>
          <p:nvSpPr>
            <p:cNvPr id="56334" name="Rectangle 23"/>
            <p:cNvSpPr>
              <a:spLocks noChangeArrowheads="1"/>
            </p:cNvSpPr>
            <p:nvPr/>
          </p:nvSpPr>
          <p:spPr bwMode="auto">
            <a:xfrm>
              <a:off x="3552" y="1104"/>
              <a:ext cx="1632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6335" name="Rectangle 24"/>
            <p:cNvSpPr>
              <a:spLocks noChangeArrowheads="1"/>
            </p:cNvSpPr>
            <p:nvPr/>
          </p:nvSpPr>
          <p:spPr bwMode="auto">
            <a:xfrm>
              <a:off x="4224" y="1104"/>
              <a:ext cx="48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6336" name="Rectangle 25"/>
            <p:cNvSpPr>
              <a:spLocks noChangeArrowheads="1"/>
            </p:cNvSpPr>
            <p:nvPr/>
          </p:nvSpPr>
          <p:spPr bwMode="auto">
            <a:xfrm>
              <a:off x="4560" y="1104"/>
              <a:ext cx="48" cy="14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6337" name="Rectangle 26"/>
            <p:cNvSpPr>
              <a:spLocks noChangeArrowheads="1"/>
            </p:cNvSpPr>
            <p:nvPr/>
          </p:nvSpPr>
          <p:spPr bwMode="auto">
            <a:xfrm>
              <a:off x="4800" y="1104"/>
              <a:ext cx="96" cy="1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6338" name="Text Box 27"/>
            <p:cNvSpPr txBox="1">
              <a:spLocks noChangeArrowheads="1"/>
            </p:cNvSpPr>
            <p:nvPr/>
          </p:nvSpPr>
          <p:spPr bwMode="auto">
            <a:xfrm>
              <a:off x="3840" y="912"/>
              <a:ext cx="62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>
                  <a:latin typeface="Comic Sans MS" charset="0"/>
                </a:rPr>
                <a:t>calmodulina</a:t>
              </a:r>
            </a:p>
          </p:txBody>
        </p:sp>
        <p:sp>
          <p:nvSpPr>
            <p:cNvPr id="56339" name="Text Box 28"/>
            <p:cNvSpPr txBox="1">
              <a:spLocks noChangeArrowheads="1"/>
            </p:cNvSpPr>
            <p:nvPr/>
          </p:nvSpPr>
          <p:spPr bwMode="auto">
            <a:xfrm>
              <a:off x="4416" y="960"/>
              <a:ext cx="31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>
                  <a:latin typeface="Comic Sans MS" charset="0"/>
                </a:rPr>
                <a:t>FAD</a:t>
              </a:r>
            </a:p>
          </p:txBody>
        </p:sp>
        <p:sp>
          <p:nvSpPr>
            <p:cNvPr id="56340" name="Text Box 29"/>
            <p:cNvSpPr txBox="1">
              <a:spLocks noChangeArrowheads="1"/>
            </p:cNvSpPr>
            <p:nvPr/>
          </p:nvSpPr>
          <p:spPr bwMode="auto">
            <a:xfrm>
              <a:off x="4704" y="960"/>
              <a:ext cx="4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>
                  <a:latin typeface="Comic Sans MS" charset="0"/>
                </a:rPr>
                <a:t>NADPH</a:t>
              </a:r>
            </a:p>
          </p:txBody>
        </p:sp>
      </p:grp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762000" y="5410200"/>
            <a:ext cx="26939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400">
                <a:latin typeface="Comic Sans MS" charset="0"/>
              </a:rPr>
              <a:t>NOS inducibile: </a:t>
            </a:r>
            <a:r>
              <a:rPr lang="it-IT" sz="1400" b="1">
                <a:latin typeface="Comic Sans MS" charset="0"/>
              </a:rPr>
              <a:t>iNOS</a:t>
            </a:r>
            <a:r>
              <a:rPr lang="it-IT" sz="1400">
                <a:latin typeface="Comic Sans MS" charset="0"/>
              </a:rPr>
              <a:t>, Tipo II</a:t>
            </a:r>
          </a:p>
          <a:p>
            <a:endParaRPr lang="it-IT" sz="1400">
              <a:latin typeface="Comic Sans MS" charset="0"/>
            </a:endParaRPr>
          </a:p>
        </p:txBody>
      </p: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5486400" y="5029200"/>
            <a:ext cx="27352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200" b="1">
                <a:latin typeface="Comic Sans MS" charset="0"/>
              </a:rPr>
              <a:t>Attività microbicida e citotossica</a:t>
            </a:r>
          </a:p>
          <a:p>
            <a:r>
              <a:rPr lang="it-IT" sz="1200" b="1">
                <a:latin typeface="Comic Sans MS" charset="0"/>
              </a:rPr>
              <a:t>Immunomodulazione</a:t>
            </a:r>
          </a:p>
          <a:p>
            <a:r>
              <a:rPr lang="it-IT" sz="1200" b="1">
                <a:latin typeface="Comic Sans MS" charset="0"/>
              </a:rPr>
              <a:t>Regolazione dell</a:t>
            </a:r>
            <a:r>
              <a:rPr lang="ja-JP" altLang="it-IT" sz="1200" b="1">
                <a:latin typeface="Comic Sans MS" charset="0"/>
              </a:rPr>
              <a:t>’</a:t>
            </a:r>
            <a:r>
              <a:rPr lang="it-IT" sz="1200" b="1">
                <a:latin typeface="Comic Sans MS" charset="0"/>
              </a:rPr>
              <a:t>espressione genica</a:t>
            </a: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1905000" y="17526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6705600" y="16764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3810000" y="5257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1666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 autoUpdateAnimBg="0"/>
      <p:bldP spid="11275" grpId="0" autoUpdateAnimBg="0"/>
      <p:bldP spid="11284" grpId="0" autoUpdateAnimBg="0"/>
      <p:bldP spid="11285" grpId="0" autoUpdateAnimBg="0"/>
      <p:bldP spid="11294" grpId="0" autoUpdateAnimBg="0"/>
      <p:bldP spid="11295" grpId="0" autoUpdateAnimBg="0"/>
      <p:bldP spid="11296" grpId="0" animBg="1"/>
      <p:bldP spid="11297" grpId="0" animBg="1"/>
      <p:bldP spid="1129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619250" y="1484313"/>
            <a:ext cx="5638800" cy="1066800"/>
          </a:xfrm>
          <a:prstGeom prst="rect">
            <a:avLst/>
          </a:prstGeom>
          <a:solidFill>
            <a:srgbClr val="8AC6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 sz="1200">
              <a:latin typeface="Comic Sans MS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19200" y="838200"/>
            <a:ext cx="2505075" cy="914400"/>
            <a:chOff x="768" y="528"/>
            <a:chExt cx="1578" cy="576"/>
          </a:xfrm>
        </p:grpSpPr>
        <p:sp>
          <p:nvSpPr>
            <p:cNvPr id="59436" name="AutoShape 4"/>
            <p:cNvSpPr>
              <a:spLocks noChangeArrowheads="1"/>
            </p:cNvSpPr>
            <p:nvPr/>
          </p:nvSpPr>
          <p:spPr bwMode="auto">
            <a:xfrm rot="-5400000">
              <a:off x="1152" y="864"/>
              <a:ext cx="336" cy="144"/>
            </a:xfrm>
            <a:prstGeom prst="flowChartOnlineStorag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9437" name="Oval 5"/>
            <p:cNvSpPr>
              <a:spLocks noChangeArrowheads="1"/>
            </p:cNvSpPr>
            <p:nvPr/>
          </p:nvSpPr>
          <p:spPr bwMode="auto">
            <a:xfrm>
              <a:off x="1280" y="69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9438" name="AutoShape 6"/>
            <p:cNvSpPr>
              <a:spLocks noChangeArrowheads="1"/>
            </p:cNvSpPr>
            <p:nvPr/>
          </p:nvSpPr>
          <p:spPr bwMode="auto">
            <a:xfrm rot="-5400000">
              <a:off x="1584" y="864"/>
              <a:ext cx="336" cy="144"/>
            </a:xfrm>
            <a:prstGeom prst="flowChartOnlineStorag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9439" name="Oval 7"/>
            <p:cNvSpPr>
              <a:spLocks noChangeArrowheads="1"/>
            </p:cNvSpPr>
            <p:nvPr/>
          </p:nvSpPr>
          <p:spPr bwMode="auto">
            <a:xfrm>
              <a:off x="1704" y="680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9440" name="Text Box 8"/>
            <p:cNvSpPr txBox="1">
              <a:spLocks noChangeArrowheads="1"/>
            </p:cNvSpPr>
            <p:nvPr/>
          </p:nvSpPr>
          <p:spPr bwMode="auto">
            <a:xfrm>
              <a:off x="768" y="576"/>
              <a:ext cx="62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acetilcolina</a:t>
              </a:r>
            </a:p>
          </p:txBody>
        </p:sp>
        <p:sp>
          <p:nvSpPr>
            <p:cNvPr id="59441" name="Text Box 9"/>
            <p:cNvSpPr txBox="1">
              <a:spLocks noChangeArrowheads="1"/>
            </p:cNvSpPr>
            <p:nvPr/>
          </p:nvSpPr>
          <p:spPr bwMode="auto">
            <a:xfrm>
              <a:off x="1680" y="528"/>
              <a:ext cx="66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bradichinina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600200" y="2924175"/>
            <a:ext cx="5486400" cy="1368425"/>
            <a:chOff x="1008" y="1842"/>
            <a:chExt cx="3456" cy="862"/>
          </a:xfrm>
        </p:grpSpPr>
        <p:sp>
          <p:nvSpPr>
            <p:cNvPr id="59426" name="Oval 11"/>
            <p:cNvSpPr>
              <a:spLocks noChangeArrowheads="1"/>
            </p:cNvSpPr>
            <p:nvPr/>
          </p:nvSpPr>
          <p:spPr bwMode="auto">
            <a:xfrm>
              <a:off x="1008" y="1842"/>
              <a:ext cx="3456" cy="862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9427" name="Oval 12"/>
            <p:cNvSpPr>
              <a:spLocks noChangeArrowheads="1"/>
            </p:cNvSpPr>
            <p:nvPr/>
          </p:nvSpPr>
          <p:spPr bwMode="auto">
            <a:xfrm>
              <a:off x="2971" y="2024"/>
              <a:ext cx="544" cy="3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1200" b="1">
                  <a:latin typeface="Comic Sans MS" charset="0"/>
                </a:rPr>
                <a:t>sGuanilato</a:t>
              </a:r>
            </a:p>
            <a:p>
              <a:pPr algn="ctr"/>
              <a:r>
                <a:rPr lang="it-IT" sz="1200" b="1">
                  <a:latin typeface="Comic Sans MS" charset="0"/>
                </a:rPr>
                <a:t>Ciclasi</a:t>
              </a:r>
            </a:p>
          </p:txBody>
        </p:sp>
        <p:sp>
          <p:nvSpPr>
            <p:cNvPr id="59428" name="Text Box 13"/>
            <p:cNvSpPr txBox="1">
              <a:spLocks noChangeArrowheads="1"/>
            </p:cNvSpPr>
            <p:nvPr/>
          </p:nvSpPr>
          <p:spPr bwMode="auto">
            <a:xfrm>
              <a:off x="2653" y="1979"/>
              <a:ext cx="2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>
                  <a:latin typeface="Comic Sans MS" charset="0"/>
                </a:rPr>
                <a:t>GTP</a:t>
              </a:r>
            </a:p>
          </p:txBody>
        </p:sp>
        <p:sp>
          <p:nvSpPr>
            <p:cNvPr id="59429" name="Text Box 14"/>
            <p:cNvSpPr txBox="1">
              <a:spLocks noChangeArrowheads="1"/>
            </p:cNvSpPr>
            <p:nvPr/>
          </p:nvSpPr>
          <p:spPr bwMode="auto">
            <a:xfrm>
              <a:off x="2608" y="2387"/>
              <a:ext cx="36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>
                  <a:latin typeface="Comic Sans MS" charset="0"/>
                </a:rPr>
                <a:t>cGMP</a:t>
              </a:r>
            </a:p>
          </p:txBody>
        </p:sp>
        <p:sp>
          <p:nvSpPr>
            <p:cNvPr id="59430" name="AutoShape 15"/>
            <p:cNvSpPr>
              <a:spLocks noChangeArrowheads="1"/>
            </p:cNvSpPr>
            <p:nvPr/>
          </p:nvSpPr>
          <p:spPr bwMode="auto">
            <a:xfrm>
              <a:off x="2472" y="2069"/>
              <a:ext cx="181" cy="409"/>
            </a:xfrm>
            <a:prstGeom prst="curvedRightArrow">
              <a:avLst>
                <a:gd name="adj1" fmla="val 45193"/>
                <a:gd name="adj2" fmla="val 90387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9431" name="Line 16"/>
            <p:cNvSpPr>
              <a:spLocks noChangeShapeType="1"/>
            </p:cNvSpPr>
            <p:nvPr/>
          </p:nvSpPr>
          <p:spPr bwMode="auto">
            <a:xfrm flipH="1" flipV="1">
              <a:off x="1973" y="2341"/>
              <a:ext cx="589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9432" name="Text Box 17"/>
            <p:cNvSpPr txBox="1">
              <a:spLocks noChangeArrowheads="1"/>
            </p:cNvSpPr>
            <p:nvPr/>
          </p:nvSpPr>
          <p:spPr bwMode="auto">
            <a:xfrm>
              <a:off x="1111" y="2115"/>
              <a:ext cx="11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>
                  <a:latin typeface="Comic Sans MS" charset="0"/>
                </a:rPr>
                <a:t>Rilasciamento muscolare</a:t>
              </a:r>
            </a:p>
          </p:txBody>
        </p:sp>
        <p:sp>
          <p:nvSpPr>
            <p:cNvPr id="59433" name="Text Box 18"/>
            <p:cNvSpPr txBox="1">
              <a:spLocks noChangeArrowheads="1"/>
            </p:cNvSpPr>
            <p:nvPr/>
          </p:nvSpPr>
          <p:spPr bwMode="auto">
            <a:xfrm>
              <a:off x="4014" y="2160"/>
              <a:ext cx="395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600">
                  <a:latin typeface="Comic Sans MS" charset="0"/>
                </a:rPr>
                <a:t>SMC</a:t>
              </a:r>
            </a:p>
          </p:txBody>
        </p:sp>
        <p:sp>
          <p:nvSpPr>
            <p:cNvPr id="59434" name="Oval 19"/>
            <p:cNvSpPr>
              <a:spLocks noChangeArrowheads="1"/>
            </p:cNvSpPr>
            <p:nvPr/>
          </p:nvSpPr>
          <p:spPr bwMode="auto">
            <a:xfrm>
              <a:off x="3393" y="1917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9435" name="Text Box 20"/>
            <p:cNvSpPr txBox="1">
              <a:spLocks noChangeArrowheads="1"/>
            </p:cNvSpPr>
            <p:nvPr/>
          </p:nvSpPr>
          <p:spPr bwMode="auto">
            <a:xfrm>
              <a:off x="3365" y="1866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b="1">
                  <a:latin typeface="Comic Sans MS" charset="0"/>
                </a:rPr>
                <a:t>+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362200" y="1555750"/>
            <a:ext cx="4835525" cy="852488"/>
            <a:chOff x="1488" y="980"/>
            <a:chExt cx="3046" cy="537"/>
          </a:xfrm>
        </p:grpSpPr>
        <p:sp>
          <p:nvSpPr>
            <p:cNvPr id="59414" name="Line 22"/>
            <p:cNvSpPr>
              <a:spLocks noChangeShapeType="1"/>
            </p:cNvSpPr>
            <p:nvPr/>
          </p:nvSpPr>
          <p:spPr bwMode="auto">
            <a:xfrm>
              <a:off x="1488" y="1104"/>
              <a:ext cx="432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9415" name="Text Box 23"/>
            <p:cNvSpPr txBox="1">
              <a:spLocks noChangeArrowheads="1"/>
            </p:cNvSpPr>
            <p:nvPr/>
          </p:nvSpPr>
          <p:spPr bwMode="auto">
            <a:xfrm>
              <a:off x="2016" y="1296"/>
              <a:ext cx="41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solidFill>
                    <a:srgbClr val="FF3300"/>
                  </a:solidFill>
                  <a:latin typeface="Comic Sans MS" charset="0"/>
                </a:rPr>
                <a:t>[Ca2+]</a:t>
              </a:r>
            </a:p>
          </p:txBody>
        </p:sp>
        <p:sp>
          <p:nvSpPr>
            <p:cNvPr id="59416" name="Line 24"/>
            <p:cNvSpPr>
              <a:spLocks noChangeShapeType="1"/>
            </p:cNvSpPr>
            <p:nvPr/>
          </p:nvSpPr>
          <p:spPr bwMode="auto">
            <a:xfrm flipV="1">
              <a:off x="2016" y="1296"/>
              <a:ext cx="0" cy="14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9417" name="Oval 25"/>
            <p:cNvSpPr>
              <a:spLocks noChangeArrowheads="1"/>
            </p:cNvSpPr>
            <p:nvPr/>
          </p:nvSpPr>
          <p:spPr bwMode="auto">
            <a:xfrm>
              <a:off x="2688" y="1104"/>
              <a:ext cx="384" cy="3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1200" b="1">
                  <a:latin typeface="Comic Sans MS" charset="0"/>
                </a:rPr>
                <a:t>eNOS</a:t>
              </a:r>
            </a:p>
          </p:txBody>
        </p:sp>
        <p:sp>
          <p:nvSpPr>
            <p:cNvPr id="59418" name="Line 26"/>
            <p:cNvSpPr>
              <a:spLocks noChangeShapeType="1"/>
            </p:cNvSpPr>
            <p:nvPr/>
          </p:nvSpPr>
          <p:spPr bwMode="auto">
            <a:xfrm flipV="1">
              <a:off x="2400" y="1296"/>
              <a:ext cx="24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9419" name="Text Box 27"/>
            <p:cNvSpPr txBox="1">
              <a:spLocks noChangeArrowheads="1"/>
            </p:cNvSpPr>
            <p:nvPr/>
          </p:nvSpPr>
          <p:spPr bwMode="auto">
            <a:xfrm>
              <a:off x="2544" y="1104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+</a:t>
              </a:r>
            </a:p>
          </p:txBody>
        </p:sp>
        <p:sp>
          <p:nvSpPr>
            <p:cNvPr id="59420" name="Text Box 28"/>
            <p:cNvSpPr txBox="1">
              <a:spLocks noChangeArrowheads="1"/>
            </p:cNvSpPr>
            <p:nvPr/>
          </p:nvSpPr>
          <p:spPr bwMode="auto">
            <a:xfrm>
              <a:off x="3360" y="1008"/>
              <a:ext cx="28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Arg</a:t>
              </a:r>
            </a:p>
          </p:txBody>
        </p:sp>
        <p:sp>
          <p:nvSpPr>
            <p:cNvPr id="59421" name="Text Box 29"/>
            <p:cNvSpPr txBox="1">
              <a:spLocks noChangeArrowheads="1"/>
            </p:cNvSpPr>
            <p:nvPr/>
          </p:nvSpPr>
          <p:spPr bwMode="auto">
            <a:xfrm>
              <a:off x="3360" y="1344"/>
              <a:ext cx="27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NO</a:t>
              </a:r>
            </a:p>
          </p:txBody>
        </p:sp>
        <p:sp>
          <p:nvSpPr>
            <p:cNvPr id="59422" name="AutoShape 30"/>
            <p:cNvSpPr>
              <a:spLocks noChangeArrowheads="1"/>
            </p:cNvSpPr>
            <p:nvPr/>
          </p:nvSpPr>
          <p:spPr bwMode="auto">
            <a:xfrm>
              <a:off x="3168" y="1104"/>
              <a:ext cx="192" cy="336"/>
            </a:xfrm>
            <a:prstGeom prst="curvedRightArrow">
              <a:avLst>
                <a:gd name="adj1" fmla="val 35000"/>
                <a:gd name="adj2" fmla="val 70000"/>
                <a:gd name="adj3" fmla="val 33333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9423" name="Text Box 31"/>
            <p:cNvSpPr txBox="1">
              <a:spLocks noChangeArrowheads="1"/>
            </p:cNvSpPr>
            <p:nvPr/>
          </p:nvSpPr>
          <p:spPr bwMode="auto">
            <a:xfrm>
              <a:off x="4241" y="980"/>
              <a:ext cx="293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>
                  <a:latin typeface="Comic Sans MS" charset="0"/>
                </a:rPr>
                <a:t>EC</a:t>
              </a:r>
            </a:p>
          </p:txBody>
        </p:sp>
        <p:sp>
          <p:nvSpPr>
            <p:cNvPr id="59424" name="Oval 32"/>
            <p:cNvSpPr>
              <a:spLocks noChangeArrowheads="1"/>
            </p:cNvSpPr>
            <p:nvPr/>
          </p:nvSpPr>
          <p:spPr bwMode="auto">
            <a:xfrm>
              <a:off x="2569" y="1123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9425" name="Text Box 33"/>
            <p:cNvSpPr txBox="1">
              <a:spLocks noChangeArrowheads="1"/>
            </p:cNvSpPr>
            <p:nvPr/>
          </p:nvSpPr>
          <p:spPr bwMode="auto">
            <a:xfrm>
              <a:off x="2541" y="1072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b="1">
                  <a:latin typeface="Comic Sans MS" charset="0"/>
                </a:rPr>
                <a:t>+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395288" y="4437063"/>
            <a:ext cx="6862762" cy="1643062"/>
            <a:chOff x="249" y="2795"/>
            <a:chExt cx="4323" cy="1035"/>
          </a:xfrm>
        </p:grpSpPr>
        <p:sp>
          <p:nvSpPr>
            <p:cNvPr id="59402" name="Rectangle 35"/>
            <p:cNvSpPr>
              <a:spLocks noChangeArrowheads="1"/>
            </p:cNvSpPr>
            <p:nvPr/>
          </p:nvSpPr>
          <p:spPr bwMode="auto">
            <a:xfrm>
              <a:off x="1020" y="3158"/>
              <a:ext cx="3552" cy="672"/>
            </a:xfrm>
            <a:prstGeom prst="rect">
              <a:avLst/>
            </a:prstGeom>
            <a:solidFill>
              <a:srgbClr val="8AC6C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 sz="1200">
                <a:latin typeface="Comic Sans MS" charset="0"/>
              </a:endParaRPr>
            </a:p>
          </p:txBody>
        </p:sp>
        <p:sp>
          <p:nvSpPr>
            <p:cNvPr id="59403" name="AutoShape 36"/>
            <p:cNvSpPr>
              <a:spLocks noChangeArrowheads="1"/>
            </p:cNvSpPr>
            <p:nvPr/>
          </p:nvSpPr>
          <p:spPr bwMode="auto">
            <a:xfrm rot="-5400000">
              <a:off x="1119" y="3013"/>
              <a:ext cx="309" cy="235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9404" name="Oval 37"/>
            <p:cNvSpPr>
              <a:spLocks noChangeArrowheads="1"/>
            </p:cNvSpPr>
            <p:nvPr/>
          </p:nvSpPr>
          <p:spPr bwMode="auto">
            <a:xfrm>
              <a:off x="1233" y="2900"/>
              <a:ext cx="91" cy="2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9405" name="Text Box 38"/>
            <p:cNvSpPr txBox="1">
              <a:spLocks noChangeArrowheads="1"/>
            </p:cNvSpPr>
            <p:nvPr/>
          </p:nvSpPr>
          <p:spPr bwMode="auto">
            <a:xfrm>
              <a:off x="249" y="2795"/>
              <a:ext cx="111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Citochine (TNF/IL-1)</a:t>
              </a:r>
            </a:p>
          </p:txBody>
        </p:sp>
        <p:sp>
          <p:nvSpPr>
            <p:cNvPr id="59406" name="Oval 39"/>
            <p:cNvSpPr>
              <a:spLocks noChangeArrowheads="1"/>
            </p:cNvSpPr>
            <p:nvPr/>
          </p:nvSpPr>
          <p:spPr bwMode="auto">
            <a:xfrm>
              <a:off x="2200" y="3521"/>
              <a:ext cx="771" cy="25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59407" name="Text Box 40"/>
            <p:cNvSpPr txBox="1">
              <a:spLocks noChangeArrowheads="1"/>
            </p:cNvSpPr>
            <p:nvPr/>
          </p:nvSpPr>
          <p:spPr bwMode="auto">
            <a:xfrm>
              <a:off x="2245" y="3566"/>
              <a:ext cx="531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latin typeface="Comic Sans MS" charset="0"/>
                </a:rPr>
                <a:t>induzione</a:t>
              </a:r>
            </a:p>
          </p:txBody>
        </p:sp>
        <p:sp>
          <p:nvSpPr>
            <p:cNvPr id="59408" name="Oval 41"/>
            <p:cNvSpPr>
              <a:spLocks noChangeArrowheads="1"/>
            </p:cNvSpPr>
            <p:nvPr/>
          </p:nvSpPr>
          <p:spPr bwMode="auto">
            <a:xfrm>
              <a:off x="3061" y="3294"/>
              <a:ext cx="384" cy="3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1200" b="1">
                  <a:latin typeface="Comic Sans MS" charset="0"/>
                </a:rPr>
                <a:t>iNOS</a:t>
              </a:r>
            </a:p>
          </p:txBody>
        </p:sp>
        <p:sp>
          <p:nvSpPr>
            <p:cNvPr id="59409" name="AutoShape 42"/>
            <p:cNvSpPr>
              <a:spLocks noChangeArrowheads="1"/>
            </p:cNvSpPr>
            <p:nvPr/>
          </p:nvSpPr>
          <p:spPr bwMode="auto">
            <a:xfrm rot="-5400000" flipH="1" flipV="1">
              <a:off x="1485" y="3146"/>
              <a:ext cx="408" cy="79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1 h 21600"/>
                <a:gd name="T6" fmla="*/ 0 w 21600"/>
                <a:gd name="T7" fmla="*/ 1 h 21600"/>
                <a:gd name="T8" fmla="*/ 0 w 21600"/>
                <a:gd name="T9" fmla="*/ 1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14391 h 21600"/>
                <a:gd name="T20" fmla="*/ 18529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grpSp>
          <p:nvGrpSpPr>
            <p:cNvPr id="59410" name="Group 43"/>
            <p:cNvGrpSpPr>
              <a:grpSpLocks/>
            </p:cNvGrpSpPr>
            <p:nvPr/>
          </p:nvGrpSpPr>
          <p:grpSpPr bwMode="auto">
            <a:xfrm>
              <a:off x="3504" y="3230"/>
              <a:ext cx="475" cy="509"/>
              <a:chOff x="3504" y="3230"/>
              <a:chExt cx="475" cy="509"/>
            </a:xfrm>
          </p:grpSpPr>
          <p:sp>
            <p:nvSpPr>
              <p:cNvPr id="59411" name="Text Box 44"/>
              <p:cNvSpPr txBox="1">
                <a:spLocks noChangeArrowheads="1"/>
              </p:cNvSpPr>
              <p:nvPr/>
            </p:nvSpPr>
            <p:spPr bwMode="auto">
              <a:xfrm>
                <a:off x="3696" y="3230"/>
                <a:ext cx="283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it-IT" sz="1200" b="1">
                    <a:latin typeface="Comic Sans MS" charset="0"/>
                  </a:rPr>
                  <a:t>Arg</a:t>
                </a:r>
              </a:p>
            </p:txBody>
          </p:sp>
          <p:sp>
            <p:nvSpPr>
              <p:cNvPr id="59412" name="Text Box 45"/>
              <p:cNvSpPr txBox="1">
                <a:spLocks noChangeArrowheads="1"/>
              </p:cNvSpPr>
              <p:nvPr/>
            </p:nvSpPr>
            <p:spPr bwMode="auto">
              <a:xfrm>
                <a:off x="3696" y="3566"/>
                <a:ext cx="27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it-IT" sz="1200" b="1">
                    <a:latin typeface="Comic Sans MS" charset="0"/>
                  </a:rPr>
                  <a:t>NO</a:t>
                </a:r>
              </a:p>
            </p:txBody>
          </p:sp>
          <p:sp>
            <p:nvSpPr>
              <p:cNvPr id="59413" name="AutoShape 46"/>
              <p:cNvSpPr>
                <a:spLocks noChangeArrowheads="1"/>
              </p:cNvSpPr>
              <p:nvPr/>
            </p:nvSpPr>
            <p:spPr bwMode="auto">
              <a:xfrm>
                <a:off x="3504" y="3326"/>
                <a:ext cx="192" cy="336"/>
              </a:xfrm>
              <a:prstGeom prst="curvedRightArrow">
                <a:avLst>
                  <a:gd name="adj1" fmla="val 35000"/>
                  <a:gd name="adj2" fmla="val 70000"/>
                  <a:gd name="adj3" fmla="val 33333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>
                  <a:latin typeface="Calibri" charset="0"/>
                </a:endParaRPr>
              </a:p>
            </p:txBody>
          </p:sp>
        </p:grpSp>
      </p:grpSp>
      <p:sp>
        <p:nvSpPr>
          <p:cNvPr id="14383" name="Line 47"/>
          <p:cNvSpPr>
            <a:spLocks noChangeShapeType="1"/>
          </p:cNvSpPr>
          <p:nvPr/>
        </p:nvSpPr>
        <p:spPr bwMode="auto">
          <a:xfrm flipH="1" flipV="1">
            <a:off x="5219700" y="3860800"/>
            <a:ext cx="865188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84" name="Line 48"/>
          <p:cNvSpPr>
            <a:spLocks noChangeShapeType="1"/>
          </p:cNvSpPr>
          <p:nvPr/>
        </p:nvSpPr>
        <p:spPr bwMode="auto">
          <a:xfrm flipH="1">
            <a:off x="5219700" y="2420938"/>
            <a:ext cx="2889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85" name="Text Box 49"/>
          <p:cNvSpPr txBox="1">
            <a:spLocks noChangeArrowheads="1"/>
          </p:cNvSpPr>
          <p:nvPr/>
        </p:nvSpPr>
        <p:spPr bwMode="auto">
          <a:xfrm>
            <a:off x="6659563" y="5060950"/>
            <a:ext cx="4953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2000">
                <a:latin typeface="Comic Sans MS" charset="0"/>
              </a:rPr>
              <a:t>EC</a:t>
            </a:r>
          </a:p>
        </p:txBody>
      </p:sp>
    </p:spTree>
    <p:extLst>
      <p:ext uri="{BB962C8B-B14F-4D97-AF65-F5344CB8AC3E}">
        <p14:creationId xmlns:p14="http://schemas.microsoft.com/office/powerpoint/2010/main" val="1991118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 autoUpdateAnimBg="0"/>
      <p:bldP spid="14383" grpId="0" animBg="1"/>
      <p:bldP spid="14384" grpId="0" animBg="1"/>
      <p:bldP spid="143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133600" y="1371600"/>
            <a:ext cx="4491038" cy="514350"/>
            <a:chOff x="1344" y="864"/>
            <a:chExt cx="2829" cy="324"/>
          </a:xfrm>
        </p:grpSpPr>
        <p:sp>
          <p:nvSpPr>
            <p:cNvPr id="16403" name="Oval 3"/>
            <p:cNvSpPr>
              <a:spLocks noChangeArrowheads="1"/>
            </p:cNvSpPr>
            <p:nvPr/>
          </p:nvSpPr>
          <p:spPr bwMode="auto">
            <a:xfrm>
              <a:off x="2573" y="917"/>
              <a:ext cx="1600" cy="252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6404" name="Oval 4"/>
            <p:cNvSpPr>
              <a:spLocks noChangeArrowheads="1"/>
            </p:cNvSpPr>
            <p:nvPr/>
          </p:nvSpPr>
          <p:spPr bwMode="auto">
            <a:xfrm>
              <a:off x="1344" y="864"/>
              <a:ext cx="1216" cy="288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6405" name="Text Box 5"/>
            <p:cNvSpPr txBox="1">
              <a:spLocks noChangeArrowheads="1"/>
            </p:cNvSpPr>
            <p:nvPr/>
          </p:nvSpPr>
          <p:spPr bwMode="auto">
            <a:xfrm>
              <a:off x="1395" y="884"/>
              <a:ext cx="8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 b="1">
                  <a:latin typeface="Times New Roman" charset="0"/>
                </a:rPr>
                <a:t>zimogeni</a:t>
              </a:r>
            </a:p>
          </p:txBody>
        </p:sp>
        <p:sp>
          <p:nvSpPr>
            <p:cNvPr id="16406" name="Text Box 6"/>
            <p:cNvSpPr txBox="1">
              <a:spLocks noChangeArrowheads="1"/>
            </p:cNvSpPr>
            <p:nvPr/>
          </p:nvSpPr>
          <p:spPr bwMode="auto">
            <a:xfrm>
              <a:off x="2816" y="900"/>
              <a:ext cx="8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 b="1">
                  <a:latin typeface="Times New Roman" charset="0"/>
                </a:rPr>
                <a:t>cofattori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133600" y="2514600"/>
            <a:ext cx="4491038" cy="914400"/>
            <a:chOff x="1344" y="1584"/>
            <a:chExt cx="2829" cy="576"/>
          </a:xfrm>
        </p:grpSpPr>
        <p:sp>
          <p:nvSpPr>
            <p:cNvPr id="16397" name="Oval 2"/>
            <p:cNvSpPr>
              <a:spLocks noChangeArrowheads="1"/>
            </p:cNvSpPr>
            <p:nvPr/>
          </p:nvSpPr>
          <p:spPr bwMode="auto">
            <a:xfrm>
              <a:off x="1741" y="1853"/>
              <a:ext cx="1536" cy="28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6398" name="Text Box 7"/>
            <p:cNvSpPr txBox="1">
              <a:spLocks noChangeArrowheads="1"/>
            </p:cNvSpPr>
            <p:nvPr/>
          </p:nvSpPr>
          <p:spPr bwMode="auto">
            <a:xfrm>
              <a:off x="1920" y="1872"/>
              <a:ext cx="8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 b="1">
                  <a:latin typeface="Times New Roman" charset="0"/>
                </a:rPr>
                <a:t>attivatori</a:t>
              </a:r>
            </a:p>
          </p:txBody>
        </p:sp>
        <p:sp>
          <p:nvSpPr>
            <p:cNvPr id="16399" name="Oval 8"/>
            <p:cNvSpPr>
              <a:spLocks noChangeArrowheads="1"/>
            </p:cNvSpPr>
            <p:nvPr/>
          </p:nvSpPr>
          <p:spPr bwMode="auto">
            <a:xfrm>
              <a:off x="2573" y="1637"/>
              <a:ext cx="1600" cy="252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6400" name="Oval 9"/>
            <p:cNvSpPr>
              <a:spLocks noChangeArrowheads="1"/>
            </p:cNvSpPr>
            <p:nvPr/>
          </p:nvSpPr>
          <p:spPr bwMode="auto">
            <a:xfrm>
              <a:off x="1344" y="1584"/>
              <a:ext cx="1216" cy="288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6401" name="Text Box 10"/>
            <p:cNvSpPr txBox="1">
              <a:spLocks noChangeArrowheads="1"/>
            </p:cNvSpPr>
            <p:nvPr/>
          </p:nvSpPr>
          <p:spPr bwMode="auto">
            <a:xfrm>
              <a:off x="1395" y="1604"/>
              <a:ext cx="8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 b="1">
                  <a:latin typeface="Times New Roman" charset="0"/>
                </a:rPr>
                <a:t>zimogeni</a:t>
              </a:r>
            </a:p>
          </p:txBody>
        </p:sp>
        <p:sp>
          <p:nvSpPr>
            <p:cNvPr id="16402" name="Text Box 11"/>
            <p:cNvSpPr txBox="1">
              <a:spLocks noChangeArrowheads="1"/>
            </p:cNvSpPr>
            <p:nvPr/>
          </p:nvSpPr>
          <p:spPr bwMode="auto">
            <a:xfrm>
              <a:off x="2816" y="1620"/>
              <a:ext cx="8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 b="1">
                  <a:latin typeface="Times New Roman" charset="0"/>
                </a:rPr>
                <a:t>cofattori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438400" y="4330700"/>
            <a:ext cx="4491038" cy="1212850"/>
            <a:chOff x="1536" y="2728"/>
            <a:chExt cx="2829" cy="764"/>
          </a:xfrm>
        </p:grpSpPr>
        <p:sp>
          <p:nvSpPr>
            <p:cNvPr id="16389" name="Oval 12"/>
            <p:cNvSpPr>
              <a:spLocks noChangeArrowheads="1"/>
            </p:cNvSpPr>
            <p:nvPr/>
          </p:nvSpPr>
          <p:spPr bwMode="auto">
            <a:xfrm>
              <a:off x="2160" y="2728"/>
              <a:ext cx="1216" cy="25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6390" name="Text Box 13"/>
            <p:cNvSpPr txBox="1">
              <a:spLocks noChangeArrowheads="1"/>
            </p:cNvSpPr>
            <p:nvPr/>
          </p:nvSpPr>
          <p:spPr bwMode="auto">
            <a:xfrm>
              <a:off x="2240" y="2736"/>
              <a:ext cx="1049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 b="1">
                  <a:latin typeface="Times New Roman" charset="0"/>
                </a:rPr>
                <a:t>inibitori</a:t>
              </a:r>
            </a:p>
          </p:txBody>
        </p:sp>
        <p:sp>
          <p:nvSpPr>
            <p:cNvPr id="16391" name="Oval 14"/>
            <p:cNvSpPr>
              <a:spLocks noChangeArrowheads="1"/>
            </p:cNvSpPr>
            <p:nvPr/>
          </p:nvSpPr>
          <p:spPr bwMode="auto">
            <a:xfrm>
              <a:off x="1933" y="3185"/>
              <a:ext cx="1536" cy="28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6392" name="Text Box 15"/>
            <p:cNvSpPr txBox="1">
              <a:spLocks noChangeArrowheads="1"/>
            </p:cNvSpPr>
            <p:nvPr/>
          </p:nvSpPr>
          <p:spPr bwMode="auto">
            <a:xfrm>
              <a:off x="2112" y="3204"/>
              <a:ext cx="8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 b="1">
                  <a:latin typeface="Times New Roman" charset="0"/>
                </a:rPr>
                <a:t>attivatori</a:t>
              </a:r>
            </a:p>
          </p:txBody>
        </p:sp>
        <p:sp>
          <p:nvSpPr>
            <p:cNvPr id="16393" name="Oval 16"/>
            <p:cNvSpPr>
              <a:spLocks noChangeArrowheads="1"/>
            </p:cNvSpPr>
            <p:nvPr/>
          </p:nvSpPr>
          <p:spPr bwMode="auto">
            <a:xfrm>
              <a:off x="2765" y="2969"/>
              <a:ext cx="1600" cy="252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6394" name="Oval 17"/>
            <p:cNvSpPr>
              <a:spLocks noChangeArrowheads="1"/>
            </p:cNvSpPr>
            <p:nvPr/>
          </p:nvSpPr>
          <p:spPr bwMode="auto">
            <a:xfrm>
              <a:off x="1536" y="2916"/>
              <a:ext cx="1216" cy="288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6395" name="Text Box 18"/>
            <p:cNvSpPr txBox="1">
              <a:spLocks noChangeArrowheads="1"/>
            </p:cNvSpPr>
            <p:nvPr/>
          </p:nvSpPr>
          <p:spPr bwMode="auto">
            <a:xfrm>
              <a:off x="1587" y="2936"/>
              <a:ext cx="8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 b="1">
                  <a:latin typeface="Times New Roman" charset="0"/>
                </a:rPr>
                <a:t>zimogeni</a:t>
              </a:r>
            </a:p>
          </p:txBody>
        </p:sp>
        <p:sp>
          <p:nvSpPr>
            <p:cNvPr id="16396" name="Text Box 19"/>
            <p:cNvSpPr txBox="1">
              <a:spLocks noChangeArrowheads="1"/>
            </p:cNvSpPr>
            <p:nvPr/>
          </p:nvSpPr>
          <p:spPr bwMode="auto">
            <a:xfrm>
              <a:off x="3008" y="2952"/>
              <a:ext cx="8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 b="1">
                  <a:latin typeface="Times New Roman" charset="0"/>
                </a:rPr>
                <a:t>cofattori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906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08050"/>
            <a:ext cx="7056437" cy="455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477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738313" y="0"/>
          <a:ext cx="566737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Documento" r:id="rId3" imgW="6261100" imgH="7581900" progId="Word.Document.8">
                  <p:embed/>
                </p:oleObj>
              </mc:Choice>
              <mc:Fallback>
                <p:oleObj name="Documento" r:id="rId3" imgW="6261100" imgH="75819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313" y="0"/>
                        <a:ext cx="5667375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5486400" y="3962400"/>
            <a:ext cx="533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908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293813" y="1160463"/>
            <a:ext cx="6359525" cy="457200"/>
            <a:chOff x="815" y="731"/>
            <a:chExt cx="4006" cy="288"/>
          </a:xfrm>
        </p:grpSpPr>
        <p:sp>
          <p:nvSpPr>
            <p:cNvPr id="18453" name="Rectangle 8"/>
            <p:cNvSpPr>
              <a:spLocks noChangeArrowheads="1"/>
            </p:cNvSpPr>
            <p:nvPr/>
          </p:nvSpPr>
          <p:spPr bwMode="auto">
            <a:xfrm>
              <a:off x="2031" y="731"/>
              <a:ext cx="512" cy="2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8454" name="Oval 9"/>
            <p:cNvSpPr>
              <a:spLocks noChangeArrowheads="1"/>
            </p:cNvSpPr>
            <p:nvPr/>
          </p:nvSpPr>
          <p:spPr bwMode="auto">
            <a:xfrm>
              <a:off x="3247" y="731"/>
              <a:ext cx="448" cy="28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8455" name="Text Box 10"/>
            <p:cNvSpPr txBox="1">
              <a:spLocks noChangeArrowheads="1"/>
            </p:cNvSpPr>
            <p:nvPr/>
          </p:nvSpPr>
          <p:spPr bwMode="auto">
            <a:xfrm>
              <a:off x="815" y="767"/>
              <a:ext cx="1156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600">
                  <a:latin typeface="Times New Roman" charset="0"/>
                </a:rPr>
                <a:t>COFATTORE</a:t>
              </a:r>
            </a:p>
          </p:txBody>
        </p:sp>
        <p:sp>
          <p:nvSpPr>
            <p:cNvPr id="18456" name="Text Box 11"/>
            <p:cNvSpPr txBox="1">
              <a:spLocks noChangeArrowheads="1"/>
            </p:cNvSpPr>
            <p:nvPr/>
          </p:nvSpPr>
          <p:spPr bwMode="auto">
            <a:xfrm>
              <a:off x="3759" y="803"/>
              <a:ext cx="1062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600">
                  <a:latin typeface="Times New Roman" charset="0"/>
                </a:rPr>
                <a:t>ZIMOGENO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021013" y="2189163"/>
            <a:ext cx="5487987" cy="685800"/>
            <a:chOff x="1903" y="1379"/>
            <a:chExt cx="3457" cy="432"/>
          </a:xfrm>
        </p:grpSpPr>
        <p:sp>
          <p:nvSpPr>
            <p:cNvPr id="18448" name="Rectangle 2" descr="Wide downward diagonal"/>
            <p:cNvSpPr>
              <a:spLocks noChangeArrowheads="1"/>
            </p:cNvSpPr>
            <p:nvPr/>
          </p:nvSpPr>
          <p:spPr bwMode="auto">
            <a:xfrm>
              <a:off x="1903" y="1379"/>
              <a:ext cx="768" cy="432"/>
            </a:xfrm>
            <a:prstGeom prst="rect">
              <a:avLst/>
            </a:prstGeom>
            <a:pattFill prst="wdDn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8449" name="Oval 3"/>
            <p:cNvSpPr>
              <a:spLocks noChangeArrowheads="1"/>
            </p:cNvSpPr>
            <p:nvPr/>
          </p:nvSpPr>
          <p:spPr bwMode="auto">
            <a:xfrm>
              <a:off x="2671" y="1379"/>
              <a:ext cx="768" cy="43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8450" name="Text Box 12"/>
            <p:cNvSpPr txBox="1">
              <a:spLocks noChangeArrowheads="1"/>
            </p:cNvSpPr>
            <p:nvPr/>
          </p:nvSpPr>
          <p:spPr bwMode="auto">
            <a:xfrm>
              <a:off x="2031" y="1487"/>
              <a:ext cx="453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>
                  <a:latin typeface="Times New Roman" charset="0"/>
                </a:rPr>
                <a:t>TF</a:t>
              </a:r>
            </a:p>
          </p:txBody>
        </p:sp>
        <p:sp>
          <p:nvSpPr>
            <p:cNvPr id="18451" name="Text Box 13"/>
            <p:cNvSpPr txBox="1">
              <a:spLocks noChangeArrowheads="1"/>
            </p:cNvSpPr>
            <p:nvPr/>
          </p:nvSpPr>
          <p:spPr bwMode="auto">
            <a:xfrm>
              <a:off x="2791" y="1478"/>
              <a:ext cx="51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>
                  <a:latin typeface="Times New Roman" charset="0"/>
                </a:rPr>
                <a:t>VII</a:t>
              </a:r>
            </a:p>
          </p:txBody>
        </p:sp>
        <p:sp>
          <p:nvSpPr>
            <p:cNvPr id="18452" name="Text Box 18"/>
            <p:cNvSpPr txBox="1">
              <a:spLocks noChangeArrowheads="1"/>
            </p:cNvSpPr>
            <p:nvPr/>
          </p:nvSpPr>
          <p:spPr bwMode="auto">
            <a:xfrm>
              <a:off x="3520" y="1476"/>
              <a:ext cx="184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/>
                <a:t>Via estrinseca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3021013" y="3275013"/>
            <a:ext cx="5397500" cy="685800"/>
            <a:chOff x="1903" y="2063"/>
            <a:chExt cx="3400" cy="432"/>
          </a:xfrm>
        </p:grpSpPr>
        <p:sp>
          <p:nvSpPr>
            <p:cNvPr id="18443" name="Rectangle 4"/>
            <p:cNvSpPr>
              <a:spLocks noChangeArrowheads="1"/>
            </p:cNvSpPr>
            <p:nvPr/>
          </p:nvSpPr>
          <p:spPr bwMode="auto">
            <a:xfrm>
              <a:off x="1903" y="2063"/>
              <a:ext cx="768" cy="43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8444" name="Oval 5"/>
            <p:cNvSpPr>
              <a:spLocks noChangeArrowheads="1"/>
            </p:cNvSpPr>
            <p:nvPr/>
          </p:nvSpPr>
          <p:spPr bwMode="auto">
            <a:xfrm>
              <a:off x="2671" y="2063"/>
              <a:ext cx="768" cy="43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8445" name="Text Box 14"/>
            <p:cNvSpPr txBox="1">
              <a:spLocks noChangeArrowheads="1"/>
            </p:cNvSpPr>
            <p:nvPr/>
          </p:nvSpPr>
          <p:spPr bwMode="auto">
            <a:xfrm>
              <a:off x="2823" y="2166"/>
              <a:ext cx="42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>
                  <a:latin typeface="Times New Roman" charset="0"/>
                </a:rPr>
                <a:t>IX</a:t>
              </a:r>
            </a:p>
          </p:txBody>
        </p:sp>
        <p:sp>
          <p:nvSpPr>
            <p:cNvPr id="18446" name="Text Box 15"/>
            <p:cNvSpPr txBox="1">
              <a:spLocks noChangeArrowheads="1"/>
            </p:cNvSpPr>
            <p:nvPr/>
          </p:nvSpPr>
          <p:spPr bwMode="auto">
            <a:xfrm>
              <a:off x="1984" y="2160"/>
              <a:ext cx="59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>
                  <a:latin typeface="Times New Roman" charset="0"/>
                </a:rPr>
                <a:t>VIII</a:t>
              </a:r>
            </a:p>
          </p:txBody>
        </p:sp>
        <p:sp>
          <p:nvSpPr>
            <p:cNvPr id="18447" name="Text Box 19"/>
            <p:cNvSpPr txBox="1">
              <a:spLocks noChangeArrowheads="1"/>
            </p:cNvSpPr>
            <p:nvPr/>
          </p:nvSpPr>
          <p:spPr bwMode="auto">
            <a:xfrm>
              <a:off x="3520" y="2196"/>
              <a:ext cx="1783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/>
                <a:t>Via intrinseca</a:t>
              </a: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3021013" y="4360863"/>
            <a:ext cx="5006975" cy="685800"/>
            <a:chOff x="1903" y="2747"/>
            <a:chExt cx="3154" cy="432"/>
          </a:xfrm>
        </p:grpSpPr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1903" y="2747"/>
              <a:ext cx="768" cy="43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8439" name="Oval 7"/>
            <p:cNvSpPr>
              <a:spLocks noChangeArrowheads="1"/>
            </p:cNvSpPr>
            <p:nvPr/>
          </p:nvSpPr>
          <p:spPr bwMode="auto">
            <a:xfrm>
              <a:off x="2671" y="2747"/>
              <a:ext cx="768" cy="43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8440" name="Text Box 16"/>
            <p:cNvSpPr txBox="1">
              <a:spLocks noChangeArrowheads="1"/>
            </p:cNvSpPr>
            <p:nvPr/>
          </p:nvSpPr>
          <p:spPr bwMode="auto">
            <a:xfrm>
              <a:off x="2877" y="2850"/>
              <a:ext cx="34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>
                  <a:latin typeface="Times New Roman" charset="0"/>
                </a:rPr>
                <a:t>X</a:t>
              </a:r>
            </a:p>
          </p:txBody>
        </p:sp>
        <p:sp>
          <p:nvSpPr>
            <p:cNvPr id="18441" name="Text Box 17"/>
            <p:cNvSpPr txBox="1">
              <a:spLocks noChangeArrowheads="1"/>
            </p:cNvSpPr>
            <p:nvPr/>
          </p:nvSpPr>
          <p:spPr bwMode="auto">
            <a:xfrm>
              <a:off x="2095" y="2855"/>
              <a:ext cx="34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>
                  <a:latin typeface="Times New Roman" charset="0"/>
                </a:rPr>
                <a:t>V</a:t>
              </a:r>
            </a:p>
          </p:txBody>
        </p:sp>
        <p:sp>
          <p:nvSpPr>
            <p:cNvPr id="18442" name="Text Box 20"/>
            <p:cNvSpPr txBox="1">
              <a:spLocks noChangeArrowheads="1"/>
            </p:cNvSpPr>
            <p:nvPr/>
          </p:nvSpPr>
          <p:spPr bwMode="auto">
            <a:xfrm>
              <a:off x="3584" y="2880"/>
              <a:ext cx="1473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/>
                <a:t>Via comune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8985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16"/>
          <p:cNvSpPr>
            <a:spLocks noChangeShapeType="1"/>
          </p:cNvSpPr>
          <p:nvPr/>
        </p:nvSpPr>
        <p:spPr bwMode="auto">
          <a:xfrm>
            <a:off x="6096000" y="2000250"/>
            <a:ext cx="0" cy="2514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3149600" y="3600450"/>
            <a:ext cx="2032000" cy="914400"/>
            <a:chOff x="1984" y="2268"/>
            <a:chExt cx="1280" cy="576"/>
          </a:xfrm>
        </p:grpSpPr>
        <p:sp>
          <p:nvSpPr>
            <p:cNvPr id="19497" name="Oval 19"/>
            <p:cNvSpPr>
              <a:spLocks noChangeArrowheads="1"/>
            </p:cNvSpPr>
            <p:nvPr/>
          </p:nvSpPr>
          <p:spPr bwMode="auto">
            <a:xfrm>
              <a:off x="1984" y="2556"/>
              <a:ext cx="1280" cy="288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9498" name="Text Box 20"/>
            <p:cNvSpPr txBox="1">
              <a:spLocks noChangeArrowheads="1"/>
            </p:cNvSpPr>
            <p:nvPr/>
          </p:nvSpPr>
          <p:spPr bwMode="auto">
            <a:xfrm>
              <a:off x="2112" y="2592"/>
              <a:ext cx="78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000" b="1"/>
                <a:t>trombina</a:t>
              </a:r>
            </a:p>
          </p:txBody>
        </p:sp>
        <p:sp>
          <p:nvSpPr>
            <p:cNvPr id="19499" name="Line 21"/>
            <p:cNvSpPr>
              <a:spLocks noChangeShapeType="1"/>
            </p:cNvSpPr>
            <p:nvPr/>
          </p:nvSpPr>
          <p:spPr bwMode="auto">
            <a:xfrm>
              <a:off x="2624" y="226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2824163" y="5686425"/>
            <a:ext cx="24796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chemeClr val="accent2"/>
                </a:solidFill>
                <a:latin typeface="Times New Roman" charset="0"/>
              </a:rPr>
              <a:t>polimeri di fibrina</a:t>
            </a: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609600" y="4343400"/>
            <a:ext cx="3046413" cy="1371600"/>
            <a:chOff x="384" y="2736"/>
            <a:chExt cx="1919" cy="864"/>
          </a:xfrm>
        </p:grpSpPr>
        <p:sp>
          <p:nvSpPr>
            <p:cNvPr id="19492" name="Text Box 22"/>
            <p:cNvSpPr txBox="1">
              <a:spLocks noChangeArrowheads="1"/>
            </p:cNvSpPr>
            <p:nvPr/>
          </p:nvSpPr>
          <p:spPr bwMode="auto">
            <a:xfrm>
              <a:off x="384" y="2736"/>
              <a:ext cx="134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>
                  <a:solidFill>
                    <a:schemeClr val="accent2"/>
                  </a:solidFill>
                  <a:latin typeface="Times New Roman" charset="0"/>
                </a:rPr>
                <a:t>fibrinogeno</a:t>
              </a:r>
            </a:p>
          </p:txBody>
        </p:sp>
        <p:sp>
          <p:nvSpPr>
            <p:cNvPr id="19493" name="Text Box 23"/>
            <p:cNvSpPr txBox="1">
              <a:spLocks noChangeArrowheads="1"/>
            </p:cNvSpPr>
            <p:nvPr/>
          </p:nvSpPr>
          <p:spPr bwMode="auto">
            <a:xfrm>
              <a:off x="768" y="3240"/>
              <a:ext cx="1535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600">
                  <a:solidFill>
                    <a:schemeClr val="accent2"/>
                  </a:solidFill>
                  <a:latin typeface="Times New Roman" charset="0"/>
                </a:rPr>
                <a:t>monomeri di fibrina</a:t>
              </a:r>
            </a:p>
          </p:txBody>
        </p:sp>
        <p:sp>
          <p:nvSpPr>
            <p:cNvPr id="19494" name="Line 26"/>
            <p:cNvSpPr>
              <a:spLocks noChangeShapeType="1"/>
            </p:cNvSpPr>
            <p:nvPr/>
          </p:nvSpPr>
          <p:spPr bwMode="auto">
            <a:xfrm>
              <a:off x="960" y="2988"/>
              <a:ext cx="320" cy="2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495" name="Line 27"/>
            <p:cNvSpPr>
              <a:spLocks noChangeShapeType="1"/>
            </p:cNvSpPr>
            <p:nvPr/>
          </p:nvSpPr>
          <p:spPr bwMode="auto">
            <a:xfrm>
              <a:off x="1536" y="3384"/>
              <a:ext cx="384" cy="2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496" name="Line 29"/>
            <p:cNvSpPr>
              <a:spLocks noChangeShapeType="1"/>
            </p:cNvSpPr>
            <p:nvPr/>
          </p:nvSpPr>
          <p:spPr bwMode="auto">
            <a:xfrm flipH="1">
              <a:off x="1280" y="2880"/>
              <a:ext cx="896" cy="2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1320800" y="971550"/>
            <a:ext cx="6883400" cy="1200150"/>
            <a:chOff x="832" y="612"/>
            <a:chExt cx="4336" cy="756"/>
          </a:xfrm>
        </p:grpSpPr>
        <p:sp>
          <p:nvSpPr>
            <p:cNvPr id="19488" name="Text Box 2"/>
            <p:cNvSpPr txBox="1">
              <a:spLocks noChangeArrowheads="1"/>
            </p:cNvSpPr>
            <p:nvPr/>
          </p:nvSpPr>
          <p:spPr bwMode="auto">
            <a:xfrm>
              <a:off x="3328" y="612"/>
              <a:ext cx="184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/>
                <a:t>Via estrinseca</a:t>
              </a:r>
            </a:p>
          </p:txBody>
        </p:sp>
        <p:sp>
          <p:nvSpPr>
            <p:cNvPr id="19489" name="Text Box 3"/>
            <p:cNvSpPr txBox="1">
              <a:spLocks noChangeArrowheads="1"/>
            </p:cNvSpPr>
            <p:nvPr/>
          </p:nvSpPr>
          <p:spPr bwMode="auto">
            <a:xfrm>
              <a:off x="832" y="612"/>
              <a:ext cx="1783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/>
                <a:t>Via intrinseca</a:t>
              </a:r>
            </a:p>
          </p:txBody>
        </p:sp>
        <p:sp>
          <p:nvSpPr>
            <p:cNvPr id="19490" name="Line 31"/>
            <p:cNvSpPr>
              <a:spLocks noChangeShapeType="1"/>
            </p:cNvSpPr>
            <p:nvPr/>
          </p:nvSpPr>
          <p:spPr bwMode="auto">
            <a:xfrm>
              <a:off x="1856" y="864"/>
              <a:ext cx="960" cy="5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491" name="Line 32"/>
            <p:cNvSpPr>
              <a:spLocks noChangeShapeType="1"/>
            </p:cNvSpPr>
            <p:nvPr/>
          </p:nvSpPr>
          <p:spPr bwMode="auto">
            <a:xfrm flipH="1">
              <a:off x="3008" y="864"/>
              <a:ext cx="832" cy="5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4648200" y="4972050"/>
            <a:ext cx="4122738" cy="1403350"/>
            <a:chOff x="2928" y="3132"/>
            <a:chExt cx="2597" cy="884"/>
          </a:xfrm>
        </p:grpSpPr>
        <p:sp>
          <p:nvSpPr>
            <p:cNvPr id="19484" name="Text Box 25"/>
            <p:cNvSpPr txBox="1">
              <a:spLocks noChangeArrowheads="1"/>
            </p:cNvSpPr>
            <p:nvPr/>
          </p:nvSpPr>
          <p:spPr bwMode="auto">
            <a:xfrm>
              <a:off x="3392" y="3132"/>
              <a:ext cx="2133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>
                  <a:solidFill>
                    <a:schemeClr val="accent2"/>
                  </a:solidFill>
                  <a:latin typeface="Times New Roman" charset="0"/>
                </a:rPr>
                <a:t>polimeri di fibrina</a:t>
              </a:r>
            </a:p>
            <a:p>
              <a:r>
                <a:rPr lang="it-IT">
                  <a:solidFill>
                    <a:schemeClr val="accent2"/>
                  </a:solidFill>
                  <a:latin typeface="Times New Roman" charset="0"/>
                </a:rPr>
                <a:t>legati da legami covalenti</a:t>
              </a:r>
            </a:p>
          </p:txBody>
        </p:sp>
        <p:sp>
          <p:nvSpPr>
            <p:cNvPr id="19485" name="Line 28"/>
            <p:cNvSpPr>
              <a:spLocks noChangeShapeType="1"/>
            </p:cNvSpPr>
            <p:nvPr/>
          </p:nvSpPr>
          <p:spPr bwMode="auto">
            <a:xfrm flipV="1">
              <a:off x="2928" y="3552"/>
              <a:ext cx="576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486" name="Text Box 30"/>
            <p:cNvSpPr txBox="1">
              <a:spLocks noChangeArrowheads="1"/>
            </p:cNvSpPr>
            <p:nvPr/>
          </p:nvSpPr>
          <p:spPr bwMode="auto">
            <a:xfrm>
              <a:off x="3699" y="3728"/>
              <a:ext cx="5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>
                  <a:latin typeface="Times New Roman" charset="0"/>
                </a:rPr>
                <a:t>XIIIa</a:t>
              </a:r>
            </a:p>
          </p:txBody>
        </p:sp>
        <p:sp>
          <p:nvSpPr>
            <p:cNvPr id="19487" name="Line 33"/>
            <p:cNvSpPr>
              <a:spLocks noChangeShapeType="1"/>
            </p:cNvSpPr>
            <p:nvPr/>
          </p:nvSpPr>
          <p:spPr bwMode="auto">
            <a:xfrm flipH="1" flipV="1">
              <a:off x="3264" y="3648"/>
              <a:ext cx="448" cy="1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3068638" y="2343150"/>
            <a:ext cx="4795837" cy="1338263"/>
            <a:chOff x="1933" y="1476"/>
            <a:chExt cx="3021" cy="843"/>
          </a:xfrm>
        </p:grpSpPr>
        <p:sp>
          <p:nvSpPr>
            <p:cNvPr id="19468" name="Rectangle 4" descr="80%"/>
            <p:cNvSpPr>
              <a:spLocks noChangeArrowheads="1"/>
            </p:cNvSpPr>
            <p:nvPr/>
          </p:nvSpPr>
          <p:spPr bwMode="auto">
            <a:xfrm>
              <a:off x="2048" y="1548"/>
              <a:ext cx="768" cy="432"/>
            </a:xfrm>
            <a:prstGeom prst="rect">
              <a:avLst/>
            </a:prstGeom>
            <a:pattFill prst="pct80">
              <a:fgClr>
                <a:schemeClr val="folHlink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9469" name="Oval 5" descr="80%"/>
            <p:cNvSpPr>
              <a:spLocks noChangeArrowheads="1"/>
            </p:cNvSpPr>
            <p:nvPr/>
          </p:nvSpPr>
          <p:spPr bwMode="auto">
            <a:xfrm>
              <a:off x="2816" y="1548"/>
              <a:ext cx="768" cy="432"/>
            </a:xfrm>
            <a:prstGeom prst="ellipse">
              <a:avLst/>
            </a:prstGeom>
            <a:pattFill prst="pct80">
              <a:fgClr>
                <a:srgbClr val="FF33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9470" name="Text Box 6"/>
            <p:cNvSpPr txBox="1">
              <a:spLocks noChangeArrowheads="1"/>
            </p:cNvSpPr>
            <p:nvPr/>
          </p:nvSpPr>
          <p:spPr bwMode="auto">
            <a:xfrm>
              <a:off x="3023" y="1652"/>
              <a:ext cx="3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>
                  <a:latin typeface="Times New Roman" charset="0"/>
                </a:rPr>
                <a:t>Xa</a:t>
              </a:r>
            </a:p>
          </p:txBody>
        </p:sp>
        <p:sp>
          <p:nvSpPr>
            <p:cNvPr id="19471" name="Text Box 7"/>
            <p:cNvSpPr txBox="1">
              <a:spLocks noChangeArrowheads="1"/>
            </p:cNvSpPr>
            <p:nvPr/>
          </p:nvSpPr>
          <p:spPr bwMode="auto">
            <a:xfrm>
              <a:off x="2240" y="1656"/>
              <a:ext cx="453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>
                  <a:latin typeface="Times New Roman" charset="0"/>
                </a:rPr>
                <a:t>Va</a:t>
              </a:r>
            </a:p>
          </p:txBody>
        </p:sp>
        <p:sp>
          <p:nvSpPr>
            <p:cNvPr id="19472" name="Oval 8"/>
            <p:cNvSpPr>
              <a:spLocks noChangeArrowheads="1"/>
            </p:cNvSpPr>
            <p:nvPr/>
          </p:nvSpPr>
          <p:spPr bwMode="auto">
            <a:xfrm>
              <a:off x="1933" y="1961"/>
              <a:ext cx="1600" cy="288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9473" name="Text Box 9"/>
            <p:cNvSpPr txBox="1">
              <a:spLocks noChangeArrowheads="1"/>
            </p:cNvSpPr>
            <p:nvPr/>
          </p:nvSpPr>
          <p:spPr bwMode="auto">
            <a:xfrm>
              <a:off x="1984" y="1980"/>
              <a:ext cx="10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>
                  <a:latin typeface="Times New Roman" charset="0"/>
                </a:rPr>
                <a:t>Protrombina</a:t>
              </a:r>
            </a:p>
          </p:txBody>
        </p:sp>
        <p:sp>
          <p:nvSpPr>
            <p:cNvPr id="19474" name="Line 10"/>
            <p:cNvSpPr>
              <a:spLocks noChangeShapeType="1"/>
            </p:cNvSpPr>
            <p:nvPr/>
          </p:nvSpPr>
          <p:spPr bwMode="auto">
            <a:xfrm>
              <a:off x="3584" y="1728"/>
              <a:ext cx="192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475" name="Line 11"/>
            <p:cNvSpPr>
              <a:spLocks noChangeShapeType="1"/>
            </p:cNvSpPr>
            <p:nvPr/>
          </p:nvSpPr>
          <p:spPr bwMode="auto">
            <a:xfrm flipV="1">
              <a:off x="3584" y="1620"/>
              <a:ext cx="192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476" name="Line 12"/>
            <p:cNvSpPr>
              <a:spLocks noChangeShapeType="1"/>
            </p:cNvSpPr>
            <p:nvPr/>
          </p:nvSpPr>
          <p:spPr bwMode="auto">
            <a:xfrm flipV="1">
              <a:off x="3584" y="1692"/>
              <a:ext cx="256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477" name="Line 13"/>
            <p:cNvSpPr>
              <a:spLocks noChangeShapeType="1"/>
            </p:cNvSpPr>
            <p:nvPr/>
          </p:nvSpPr>
          <p:spPr bwMode="auto">
            <a:xfrm>
              <a:off x="3584" y="2124"/>
              <a:ext cx="192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478" name="Line 14"/>
            <p:cNvSpPr>
              <a:spLocks noChangeShapeType="1"/>
            </p:cNvSpPr>
            <p:nvPr/>
          </p:nvSpPr>
          <p:spPr bwMode="auto">
            <a:xfrm flipV="1">
              <a:off x="3584" y="1980"/>
              <a:ext cx="192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479" name="Line 15"/>
            <p:cNvSpPr>
              <a:spLocks noChangeShapeType="1"/>
            </p:cNvSpPr>
            <p:nvPr/>
          </p:nvSpPr>
          <p:spPr bwMode="auto">
            <a:xfrm flipV="1">
              <a:off x="3584" y="2088"/>
              <a:ext cx="256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480" name="Text Box 17"/>
            <p:cNvSpPr txBox="1">
              <a:spLocks noChangeArrowheads="1"/>
            </p:cNvSpPr>
            <p:nvPr/>
          </p:nvSpPr>
          <p:spPr bwMode="auto">
            <a:xfrm>
              <a:off x="3328" y="1476"/>
              <a:ext cx="545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600" b="1">
                  <a:latin typeface="Times New Roman" charset="0"/>
                </a:rPr>
                <a:t>Ca2+</a:t>
              </a:r>
            </a:p>
          </p:txBody>
        </p:sp>
        <p:sp>
          <p:nvSpPr>
            <p:cNvPr id="19481" name="Text Box 18"/>
            <p:cNvSpPr txBox="1">
              <a:spLocks noChangeArrowheads="1"/>
            </p:cNvSpPr>
            <p:nvPr/>
          </p:nvSpPr>
          <p:spPr bwMode="auto">
            <a:xfrm>
              <a:off x="3328" y="2160"/>
              <a:ext cx="545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600" b="1">
                  <a:latin typeface="Times New Roman" charset="0"/>
                </a:rPr>
                <a:t>Ca2+</a:t>
              </a:r>
            </a:p>
          </p:txBody>
        </p:sp>
        <p:sp>
          <p:nvSpPr>
            <p:cNvPr id="19482" name="Text Box 34"/>
            <p:cNvSpPr txBox="1">
              <a:spLocks noChangeArrowheads="1"/>
            </p:cNvSpPr>
            <p:nvPr/>
          </p:nvSpPr>
          <p:spPr bwMode="auto">
            <a:xfrm>
              <a:off x="3840" y="1620"/>
              <a:ext cx="11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>
                  <a:latin typeface="Times New Roman" charset="0"/>
                </a:rPr>
                <a:t>FOSFOLIPIDI</a:t>
              </a:r>
            </a:p>
            <a:p>
              <a:r>
                <a:rPr lang="it-IT">
                  <a:latin typeface="Times New Roman" charset="0"/>
                </a:rPr>
                <a:t>(fosfatidilserina piastrine)</a:t>
              </a:r>
            </a:p>
          </p:txBody>
        </p:sp>
        <p:sp>
          <p:nvSpPr>
            <p:cNvPr id="19483" name="Text Box 35"/>
            <p:cNvSpPr txBox="1">
              <a:spLocks noChangeArrowheads="1"/>
            </p:cNvSpPr>
            <p:nvPr/>
          </p:nvSpPr>
          <p:spPr bwMode="auto">
            <a:xfrm>
              <a:off x="3840" y="2124"/>
              <a:ext cx="920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>
                  <a:latin typeface="Times New Roman" charset="0"/>
                </a:rPr>
                <a:t>FOSFOLIPIDI</a:t>
              </a:r>
            </a:p>
          </p:txBody>
        </p:sp>
      </p:grpSp>
      <p:sp>
        <p:nvSpPr>
          <p:cNvPr id="5156" name="Line 36"/>
          <p:cNvSpPr>
            <a:spLocks noChangeShapeType="1"/>
          </p:cNvSpPr>
          <p:nvPr/>
        </p:nvSpPr>
        <p:spPr bwMode="auto">
          <a:xfrm flipH="1" flipV="1">
            <a:off x="1219200" y="3429000"/>
            <a:ext cx="1828800" cy="7429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57" name="Line 37"/>
          <p:cNvSpPr>
            <a:spLocks noChangeShapeType="1"/>
          </p:cNvSpPr>
          <p:nvPr/>
        </p:nvSpPr>
        <p:spPr bwMode="auto">
          <a:xfrm flipV="1">
            <a:off x="1219200" y="2857500"/>
            <a:ext cx="1828800" cy="5715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812800" y="342900"/>
            <a:ext cx="28336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2400">
                <a:latin typeface="Times New Roman" charset="0"/>
              </a:rPr>
              <a:t>VIA COMUNE</a:t>
            </a:r>
          </a:p>
        </p:txBody>
      </p:sp>
    </p:spTree>
    <p:extLst>
      <p:ext uri="{BB962C8B-B14F-4D97-AF65-F5344CB8AC3E}">
        <p14:creationId xmlns:p14="http://schemas.microsoft.com/office/powerpoint/2010/main" val="3306700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4" grpId="0" autoUpdateAnimBg="0"/>
      <p:bldP spid="5156" grpId="0" animBg="1"/>
      <p:bldP spid="5157" grpId="0" animBg="1"/>
      <p:bldP spid="515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852738"/>
            <a:ext cx="6704013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115888"/>
            <a:ext cx="873125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11188" y="836613"/>
            <a:ext cx="59245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it-IT">
                <a:latin typeface="Arial" charset="0"/>
              </a:rPr>
              <a:t>Le piastrine aggregate legano </a:t>
            </a:r>
            <a:r>
              <a:rPr lang="ja-JP" altLang="it-IT">
                <a:latin typeface="Arial" charset="0"/>
              </a:rPr>
              <a:t>“</a:t>
            </a:r>
            <a:r>
              <a:rPr lang="it-IT">
                <a:latin typeface="Arial" charset="0"/>
              </a:rPr>
              <a:t>microparticelle</a:t>
            </a:r>
            <a:r>
              <a:rPr lang="ja-JP" altLang="it-IT">
                <a:latin typeface="Arial" charset="0"/>
              </a:rPr>
              <a:t>”</a:t>
            </a:r>
            <a:r>
              <a:rPr lang="it-IT">
                <a:latin typeface="Arial" charset="0"/>
              </a:rPr>
              <a:t> che </a:t>
            </a:r>
          </a:p>
          <a:p>
            <a:pPr algn="ctr"/>
            <a:r>
              <a:rPr lang="it-IT">
                <a:latin typeface="Arial" charset="0"/>
              </a:rPr>
              <a:t>esprimono PSGL-1 e TF. La presenza di TF nel contesto</a:t>
            </a:r>
          </a:p>
          <a:p>
            <a:pPr algn="ctr"/>
            <a:r>
              <a:rPr lang="it-IT">
                <a:latin typeface="Arial" charset="0"/>
              </a:rPr>
              <a:t>dell</a:t>
            </a:r>
            <a:r>
              <a:rPr lang="ja-JP" altLang="it-IT">
                <a:latin typeface="Arial" charset="0"/>
              </a:rPr>
              <a:t>’</a:t>
            </a:r>
            <a:r>
              <a:rPr lang="it-IT">
                <a:latin typeface="Arial" charset="0"/>
              </a:rPr>
              <a:t>aggregato piastrinico attiva la coagulazione</a:t>
            </a:r>
          </a:p>
        </p:txBody>
      </p:sp>
    </p:spTree>
    <p:extLst>
      <p:ext uri="{BB962C8B-B14F-4D97-AF65-F5344CB8AC3E}">
        <p14:creationId xmlns:p14="http://schemas.microsoft.com/office/powerpoint/2010/main" val="1875096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Figure 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844675"/>
            <a:ext cx="4687887" cy="37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808038" y="646113"/>
            <a:ext cx="3659187" cy="3381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chemeClr val="tx1"/>
                </a:solidFill>
              </a:rPr>
              <a:t>TF viene sintetizzato da piastrine attivate</a:t>
            </a:r>
          </a:p>
        </p:txBody>
      </p:sp>
    </p:spTree>
    <p:extLst>
      <p:ext uri="{BB962C8B-B14F-4D97-AF65-F5344CB8AC3E}">
        <p14:creationId xmlns:p14="http://schemas.microsoft.com/office/powerpoint/2010/main" val="2077393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470400" y="2000250"/>
            <a:ext cx="3394075" cy="1828800"/>
            <a:chOff x="2816" y="1260"/>
            <a:chExt cx="2138" cy="1152"/>
          </a:xfrm>
        </p:grpSpPr>
        <p:sp>
          <p:nvSpPr>
            <p:cNvPr id="22539" name="Oval 2" descr="80%"/>
            <p:cNvSpPr>
              <a:spLocks noChangeArrowheads="1"/>
            </p:cNvSpPr>
            <p:nvPr/>
          </p:nvSpPr>
          <p:spPr bwMode="auto">
            <a:xfrm>
              <a:off x="2816" y="1548"/>
              <a:ext cx="768" cy="432"/>
            </a:xfrm>
            <a:prstGeom prst="ellipse">
              <a:avLst/>
            </a:prstGeom>
            <a:pattFill prst="pct80">
              <a:fgClr>
                <a:srgbClr val="FF33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2540" name="Text Box 3"/>
            <p:cNvSpPr txBox="1">
              <a:spLocks noChangeArrowheads="1"/>
            </p:cNvSpPr>
            <p:nvPr/>
          </p:nvSpPr>
          <p:spPr bwMode="auto">
            <a:xfrm>
              <a:off x="2880" y="1656"/>
              <a:ext cx="62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>
                  <a:latin typeface="Times New Roman" charset="0"/>
                </a:rPr>
                <a:t>VIIa</a:t>
              </a:r>
            </a:p>
          </p:txBody>
        </p:sp>
        <p:sp>
          <p:nvSpPr>
            <p:cNvPr id="22541" name="Line 4"/>
            <p:cNvSpPr>
              <a:spLocks noChangeShapeType="1"/>
            </p:cNvSpPr>
            <p:nvPr/>
          </p:nvSpPr>
          <p:spPr bwMode="auto">
            <a:xfrm>
              <a:off x="3584" y="1728"/>
              <a:ext cx="192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42" name="Line 5"/>
            <p:cNvSpPr>
              <a:spLocks noChangeShapeType="1"/>
            </p:cNvSpPr>
            <p:nvPr/>
          </p:nvSpPr>
          <p:spPr bwMode="auto">
            <a:xfrm flipV="1">
              <a:off x="3584" y="1620"/>
              <a:ext cx="192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43" name="Line 6"/>
            <p:cNvSpPr>
              <a:spLocks noChangeShapeType="1"/>
            </p:cNvSpPr>
            <p:nvPr/>
          </p:nvSpPr>
          <p:spPr bwMode="auto">
            <a:xfrm flipV="1">
              <a:off x="3584" y="1692"/>
              <a:ext cx="256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44" name="Text Box 7"/>
            <p:cNvSpPr txBox="1">
              <a:spLocks noChangeArrowheads="1"/>
            </p:cNvSpPr>
            <p:nvPr/>
          </p:nvSpPr>
          <p:spPr bwMode="auto">
            <a:xfrm>
              <a:off x="3328" y="1476"/>
              <a:ext cx="545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600" b="1">
                  <a:latin typeface="Times New Roman" charset="0"/>
                </a:rPr>
                <a:t>Ca2+</a:t>
              </a:r>
            </a:p>
          </p:txBody>
        </p:sp>
        <p:sp>
          <p:nvSpPr>
            <p:cNvPr id="22545" name="Text Box 8"/>
            <p:cNvSpPr txBox="1">
              <a:spLocks noChangeArrowheads="1"/>
            </p:cNvSpPr>
            <p:nvPr/>
          </p:nvSpPr>
          <p:spPr bwMode="auto">
            <a:xfrm>
              <a:off x="3840" y="1620"/>
              <a:ext cx="1114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>
                  <a:latin typeface="Times New Roman" charset="0"/>
                </a:rPr>
                <a:t>FOSFOLIPIDI</a:t>
              </a:r>
            </a:p>
            <a:p>
              <a:r>
                <a:rPr lang="it-IT">
                  <a:latin typeface="Times New Roman" charset="0"/>
                </a:rPr>
                <a:t>(fosfatidilserina piastrine)</a:t>
              </a:r>
            </a:p>
            <a:p>
              <a:endParaRPr lang="it-IT">
                <a:latin typeface="Times New Roman" charset="0"/>
              </a:endParaRPr>
            </a:p>
          </p:txBody>
        </p:sp>
        <p:sp>
          <p:nvSpPr>
            <p:cNvPr id="22546" name="Line 9"/>
            <p:cNvSpPr>
              <a:spLocks noChangeShapeType="1"/>
            </p:cNvSpPr>
            <p:nvPr/>
          </p:nvSpPr>
          <p:spPr bwMode="auto">
            <a:xfrm>
              <a:off x="3840" y="1260"/>
              <a:ext cx="0" cy="115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47" name="Rectangle 10"/>
            <p:cNvSpPr>
              <a:spLocks noChangeArrowheads="1"/>
            </p:cNvSpPr>
            <p:nvPr/>
          </p:nvSpPr>
          <p:spPr bwMode="auto">
            <a:xfrm>
              <a:off x="2816" y="1980"/>
              <a:ext cx="1344" cy="2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2548" name="Text Box 11"/>
            <p:cNvSpPr txBox="1">
              <a:spLocks noChangeArrowheads="1"/>
            </p:cNvSpPr>
            <p:nvPr/>
          </p:nvSpPr>
          <p:spPr bwMode="auto">
            <a:xfrm>
              <a:off x="3221" y="1996"/>
              <a:ext cx="45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>
                  <a:latin typeface="Times New Roman" charset="0"/>
                </a:rPr>
                <a:t>TF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804988" y="1493838"/>
            <a:ext cx="2563812" cy="2686050"/>
            <a:chOff x="1137" y="941"/>
            <a:chExt cx="1615" cy="1692"/>
          </a:xfrm>
        </p:grpSpPr>
        <p:sp>
          <p:nvSpPr>
            <p:cNvPr id="22533" name="Oval 12" descr="80%"/>
            <p:cNvSpPr>
              <a:spLocks noChangeArrowheads="1"/>
            </p:cNvSpPr>
            <p:nvPr/>
          </p:nvSpPr>
          <p:spPr bwMode="auto">
            <a:xfrm>
              <a:off x="1137" y="941"/>
              <a:ext cx="768" cy="432"/>
            </a:xfrm>
            <a:prstGeom prst="ellipse">
              <a:avLst/>
            </a:prstGeom>
            <a:pattFill prst="pct80">
              <a:fgClr>
                <a:srgbClr val="FF33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2534" name="Text Box 13"/>
            <p:cNvSpPr txBox="1">
              <a:spLocks noChangeArrowheads="1"/>
            </p:cNvSpPr>
            <p:nvPr/>
          </p:nvSpPr>
          <p:spPr bwMode="auto">
            <a:xfrm>
              <a:off x="1344" y="1044"/>
              <a:ext cx="453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>
                  <a:latin typeface="Times New Roman" charset="0"/>
                </a:rPr>
                <a:t>Xa</a:t>
              </a:r>
            </a:p>
          </p:txBody>
        </p:sp>
        <p:sp>
          <p:nvSpPr>
            <p:cNvPr id="22535" name="Oval 14"/>
            <p:cNvSpPr>
              <a:spLocks noChangeArrowheads="1"/>
            </p:cNvSpPr>
            <p:nvPr/>
          </p:nvSpPr>
          <p:spPr bwMode="auto">
            <a:xfrm>
              <a:off x="1201" y="2201"/>
              <a:ext cx="768" cy="43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2536" name="Text Box 15"/>
            <p:cNvSpPr txBox="1">
              <a:spLocks noChangeArrowheads="1"/>
            </p:cNvSpPr>
            <p:nvPr/>
          </p:nvSpPr>
          <p:spPr bwMode="auto">
            <a:xfrm>
              <a:off x="1408" y="2304"/>
              <a:ext cx="34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>
                  <a:latin typeface="Times New Roman" charset="0"/>
                </a:rPr>
                <a:t>X</a:t>
              </a:r>
            </a:p>
          </p:txBody>
        </p:sp>
        <p:sp>
          <p:nvSpPr>
            <p:cNvPr id="22537" name="Line 16"/>
            <p:cNvSpPr>
              <a:spLocks noChangeShapeType="1"/>
            </p:cNvSpPr>
            <p:nvPr/>
          </p:nvSpPr>
          <p:spPr bwMode="auto">
            <a:xfrm flipV="1">
              <a:off x="1536" y="1440"/>
              <a:ext cx="0" cy="6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38" name="Line 17"/>
            <p:cNvSpPr>
              <a:spLocks noChangeShapeType="1"/>
            </p:cNvSpPr>
            <p:nvPr/>
          </p:nvSpPr>
          <p:spPr bwMode="auto">
            <a:xfrm flipH="1">
              <a:off x="1600" y="1800"/>
              <a:ext cx="11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995363" y="546100"/>
            <a:ext cx="35321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2400">
                <a:latin typeface="Times New Roman" charset="0"/>
              </a:rPr>
              <a:t>VIA ESTRINSECA</a:t>
            </a:r>
          </a:p>
        </p:txBody>
      </p:sp>
    </p:spTree>
    <p:extLst>
      <p:ext uri="{BB962C8B-B14F-4D97-AF65-F5344CB8AC3E}">
        <p14:creationId xmlns:p14="http://schemas.microsoft.com/office/powerpoint/2010/main" val="705324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2" grpId="0" autoUpdateAnimBg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706</Words>
  <Application>Microsoft Macintosh PowerPoint</Application>
  <PresentationFormat>Presentazione su schermo (4:3)</PresentationFormat>
  <Paragraphs>262</Paragraphs>
  <Slides>30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30</vt:i4>
      </vt:variant>
    </vt:vector>
  </HeadingPairs>
  <TitlesOfParts>
    <vt:vector size="33" baseType="lpstr">
      <vt:lpstr>Tema di Office</vt:lpstr>
      <vt:lpstr>Documento di Microsoft Word 97 - 2004</vt:lpstr>
      <vt:lpstr>Fotografia Photo Editor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Figura 53.27 - Organizzazione e ricanalizzazione di un trombo occludente.</vt:lpstr>
      <vt:lpstr>Presentazione di PowerPoint</vt:lpstr>
      <vt:lpstr>Presentazione di PowerPoint</vt:lpstr>
      <vt:lpstr>Figura 48.13 - Attività endoteliali in grado di influenzare la formazione e la lisi di un trombo.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Giorgio Berton</dc:creator>
  <cp:lastModifiedBy>Giorgio Berton</cp:lastModifiedBy>
  <cp:revision>1</cp:revision>
  <dcterms:created xsi:type="dcterms:W3CDTF">2012-03-13T09:48:34Z</dcterms:created>
  <dcterms:modified xsi:type="dcterms:W3CDTF">2012-03-13T09:53:53Z</dcterms:modified>
</cp:coreProperties>
</file>