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61"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1" d="100"/>
          <a:sy n="81" d="100"/>
        </p:scale>
        <p:origin x="-2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778EC-69E6-4F41-8C3C-ABC22DD88B8A}" type="datetimeFigureOut">
              <a:rPr lang="it-IT" smtClean="0"/>
              <a:t>12/03/12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7EB45-3DA1-DD42-977B-41EEDE491A19}" type="slidenum">
              <a:rPr lang="it-IT" smtClean="0"/>
              <a:t>‹n.›</a:t>
            </a:fld>
            <a:endParaRPr lang="it-IT"/>
          </a:p>
        </p:txBody>
      </p:sp>
    </p:spTree>
    <p:extLst>
      <p:ext uri="{BB962C8B-B14F-4D97-AF65-F5344CB8AC3E}">
        <p14:creationId xmlns:p14="http://schemas.microsoft.com/office/powerpoint/2010/main" val="556664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D01D54CA-F28F-CF4E-8D69-A57E3C20E147}" type="slidenum">
              <a:rPr lang="it-IT"/>
              <a:pPr/>
              <a:t>6</a:t>
            </a:fld>
            <a:endParaRPr lang="it-IT"/>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9A13C84-90DD-5A44-910C-8B3BE78BA364}" type="slidenum">
              <a:rPr lang="it-IT"/>
              <a:pPr/>
              <a:t>19</a:t>
            </a:fld>
            <a:endParaRPr lang="it-IT"/>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61270D4-8877-D841-9FDB-393D706B67CA}" type="slidenum">
              <a:rPr lang="it-IT"/>
              <a:pPr/>
              <a:t>20</a:t>
            </a:fld>
            <a:endParaRPr lang="it-IT"/>
          </a:p>
        </p:txBody>
      </p:sp>
      <p:sp>
        <p:nvSpPr>
          <p:cNvPr id="52227" name="Rectangle 2"/>
          <p:cNvSpPr>
            <a:spLocks noGrp="1" noRot="1" noChangeAspect="1" noChangeArrowheads="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522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033A717-58A6-7040-9B5D-435CAB062209}" type="slidenum">
              <a:rPr lang="it-IT"/>
              <a:pPr/>
              <a:t>21</a:t>
            </a:fld>
            <a:endParaRPr lang="it-IT"/>
          </a:p>
        </p:txBody>
      </p:sp>
      <p:sp>
        <p:nvSpPr>
          <p:cNvPr id="54275" name="Rectangle 2"/>
          <p:cNvSpPr>
            <a:spLocks noGrp="1" noRot="1" noChangeAspect="1" noChangeArrowheads="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sz="800">
                <a:latin typeface="Calibri" charset="0"/>
              </a:rPr>
              <a:t>Venizelos Papayannopoulosa- NETs: a new strategy for using old weapons- </a:t>
            </a:r>
            <a:r>
              <a:rPr lang="it-IT" sz="800">
                <a:latin typeface="Calibri" charset="0"/>
              </a:rPr>
              <a:t>Trends in Immunology - Volume 30, Issue 11, November 2009, Pages 513-521</a:t>
            </a:r>
          </a:p>
          <a:p>
            <a:pPr>
              <a:lnSpc>
                <a:spcPct val="80000"/>
              </a:lnSpc>
              <a:spcBef>
                <a:spcPct val="0"/>
              </a:spcBef>
            </a:pPr>
            <a:endParaRPr lang="it-IT" sz="800">
              <a:latin typeface="Calibri" charset="0"/>
            </a:endParaRPr>
          </a:p>
          <a:p>
            <a:pPr>
              <a:lnSpc>
                <a:spcPct val="80000"/>
              </a:lnSpc>
              <a:spcBef>
                <a:spcPct val="0"/>
              </a:spcBef>
            </a:pPr>
            <a:r>
              <a:rPr lang="en-US" sz="800">
                <a:latin typeface="Calibri" charset="0"/>
              </a:rPr>
              <a:t>Venizelos Papayannopoulosa- Neutrophil elastase an myeloperoxidase regulate the formation of neutrophil extracellular traps- JCB, October 2010</a:t>
            </a:r>
            <a:endParaRPr lang="it-IT"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en-US" sz="800">
                <a:latin typeface="Calibri" charset="0"/>
              </a:rPr>
              <a:t>NET loss of air in cystic fibrosis</a:t>
            </a:r>
          </a:p>
          <a:p>
            <a:pPr>
              <a:lnSpc>
                <a:spcPct val="80000"/>
              </a:lnSpc>
              <a:spcBef>
                <a:spcPct val="0"/>
              </a:spcBef>
            </a:pPr>
            <a:r>
              <a:rPr lang="en-US" sz="800">
                <a:latin typeface="Calibri" charset="0"/>
              </a:rPr>
              <a:t>A Murat Kaynar &amp; Steven D Shapiro </a:t>
            </a:r>
          </a:p>
          <a:p>
            <a:pPr>
              <a:lnSpc>
                <a:spcPct val="80000"/>
              </a:lnSpc>
              <a:spcBef>
                <a:spcPct val="0"/>
              </a:spcBef>
            </a:pPr>
            <a:r>
              <a:rPr lang="en-US" sz="800">
                <a:latin typeface="Calibri" charset="0"/>
              </a:rPr>
              <a:t>Nature Medicine 16, 967–969 (2010)</a:t>
            </a:r>
          </a:p>
          <a:p>
            <a:pPr>
              <a:lnSpc>
                <a:spcPct val="80000"/>
              </a:lnSpc>
              <a:spcBef>
                <a:spcPct val="0"/>
              </a:spcBef>
            </a:pPr>
            <a:endParaRPr lang="en-US"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it-IT" sz="800">
                <a:latin typeface="Calibri" charset="0"/>
              </a:rPr>
              <a:t>Lo </a:t>
            </a:r>
            <a:r>
              <a:rPr lang="it-IT" sz="800" b="1">
                <a:latin typeface="Calibri" charset="0"/>
              </a:rPr>
              <a:t>shock settico </a:t>
            </a:r>
            <a:r>
              <a:rPr lang="it-IT" sz="800">
                <a:latin typeface="Calibri" charset="0"/>
              </a:rPr>
              <a:t>è una grave condizione che si verifica quando l</a:t>
            </a:r>
            <a:r>
              <a:rPr lang="ja-JP" altLang="it-IT" sz="800">
                <a:latin typeface="Calibri" charset="0"/>
              </a:rPr>
              <a:t>’</a:t>
            </a:r>
            <a:r>
              <a:rPr lang="it-IT" sz="800">
                <a:latin typeface="Calibri" charset="0"/>
              </a:rPr>
              <a:t>infezione porta ad un improvviso abbassamento della pressione sanguigna che è una minaccia per la vita. Qualsiasi tipo di batteri può causare lo shock settico. Funghi e (raramente) i virus sono anche tra le cause. Le tossine rilasciate dai batteri o funghi possono causare danni ai tessuti, e possono portare a bassa pressione sanguigna e alla cattiva funzionalità degli organi. Alcuni ricercatori pensano che la formazione dei coaguli di sangue nelle piccole arterie causa la mancanza di flusso ematico ed il malfunzionamento degli organi. Il corpo produce anche una forte risposta infiammatoria alle tossine.</a:t>
            </a:r>
          </a:p>
          <a:p>
            <a:pPr>
              <a:lnSpc>
                <a:spcPct val="80000"/>
              </a:lnSpc>
              <a:spcBef>
                <a:spcPct val="0"/>
              </a:spcBef>
            </a:pPr>
            <a:endParaRPr lang="it-IT"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it-IT" sz="800">
                <a:latin typeface="Calibri" charset="0"/>
              </a:rPr>
              <a:t>E</a:t>
            </a:r>
            <a:r>
              <a:rPr lang="ja-JP" altLang="it-IT" sz="800">
                <a:latin typeface="Calibri" charset="0"/>
              </a:rPr>
              <a:t>’</a:t>
            </a:r>
            <a:r>
              <a:rPr lang="it-IT" sz="800">
                <a:latin typeface="Calibri" charset="0"/>
              </a:rPr>
              <a:t> stato recentemente evidenziato un circolo vizioso basato su infezione, inattivazione delle</a:t>
            </a:r>
          </a:p>
          <a:p>
            <a:pPr>
              <a:lnSpc>
                <a:spcPct val="80000"/>
              </a:lnSpc>
              <a:spcBef>
                <a:spcPct val="0"/>
              </a:spcBef>
            </a:pPr>
            <a:r>
              <a:rPr lang="it-IT" sz="800">
                <a:latin typeface="Calibri" charset="0"/>
              </a:rPr>
              <a:t>difese dell</a:t>
            </a:r>
            <a:r>
              <a:rPr lang="ja-JP" altLang="it-IT" sz="800">
                <a:latin typeface="Calibri" charset="0"/>
              </a:rPr>
              <a:t>’</a:t>
            </a:r>
            <a:r>
              <a:rPr lang="it-IT" sz="800">
                <a:latin typeface="Calibri" charset="0"/>
              </a:rPr>
              <a:t>ospite ed eccessiva infiammazione: un</a:t>
            </a:r>
            <a:r>
              <a:rPr lang="ja-JP" altLang="it-IT" sz="800">
                <a:latin typeface="Calibri" charset="0"/>
              </a:rPr>
              <a:t>’</a:t>
            </a:r>
            <a:r>
              <a:rPr lang="it-IT" sz="800">
                <a:latin typeface="Calibri" charset="0"/>
              </a:rPr>
              <a:t>attività proteolitica nelle vie aeree dei</a:t>
            </a:r>
          </a:p>
          <a:p>
            <a:pPr>
              <a:lnSpc>
                <a:spcPct val="80000"/>
              </a:lnSpc>
              <a:spcBef>
                <a:spcPct val="0"/>
              </a:spcBef>
            </a:pPr>
            <a:r>
              <a:rPr lang="it-IT" sz="800">
                <a:latin typeface="Calibri" charset="0"/>
              </a:rPr>
              <a:t>pazienti FC taglia il CXCR1, uno dei due recettori per l</a:t>
            </a:r>
            <a:r>
              <a:rPr lang="ja-JP" altLang="it-IT" sz="800">
                <a:latin typeface="Calibri" charset="0"/>
              </a:rPr>
              <a:t>’</a:t>
            </a:r>
            <a:r>
              <a:rPr lang="it-IT" sz="800">
                <a:latin typeface="Calibri" charset="0"/>
              </a:rPr>
              <a:t>IL8 presenti sulla superficie dei</a:t>
            </a:r>
          </a:p>
          <a:p>
            <a:pPr>
              <a:lnSpc>
                <a:spcPct val="80000"/>
              </a:lnSpc>
              <a:spcBef>
                <a:spcPct val="0"/>
              </a:spcBef>
            </a:pPr>
            <a:r>
              <a:rPr lang="it-IT" sz="800">
                <a:latin typeface="Calibri" charset="0"/>
              </a:rPr>
              <a:t>neutrofili. Poiché questo recettore è mediatore di alcune importanti funzioni battericide dei</a:t>
            </a:r>
          </a:p>
          <a:p>
            <a:pPr>
              <a:lnSpc>
                <a:spcPct val="80000"/>
              </a:lnSpc>
              <a:spcBef>
                <a:spcPct val="0"/>
              </a:spcBef>
            </a:pPr>
            <a:r>
              <a:rPr lang="it-IT" sz="800">
                <a:latin typeface="Calibri" charset="0"/>
              </a:rPr>
              <a:t>neutrofili, la sua rottura compromette la capacità di uccidere i patogeni da parte dei neutrofili</a:t>
            </a:r>
          </a:p>
          <a:p>
            <a:pPr>
              <a:lnSpc>
                <a:spcPct val="80000"/>
              </a:lnSpc>
              <a:spcBef>
                <a:spcPct val="0"/>
              </a:spcBef>
            </a:pPr>
            <a:r>
              <a:rPr lang="it-IT" sz="800">
                <a:latin typeface="Calibri" charset="0"/>
              </a:rPr>
              <a:t>reclutati in risposta all</a:t>
            </a:r>
            <a:r>
              <a:rPr lang="ja-JP" altLang="it-IT" sz="800">
                <a:latin typeface="Calibri" charset="0"/>
              </a:rPr>
              <a:t>’</a:t>
            </a:r>
            <a:r>
              <a:rPr lang="it-IT" sz="800">
                <a:latin typeface="Calibri" charset="0"/>
              </a:rPr>
              <a:t>infezione polmonare, compresa quella da </a:t>
            </a:r>
            <a:r>
              <a:rPr lang="it-IT" sz="800" i="1">
                <a:latin typeface="Calibri" charset="0"/>
              </a:rPr>
              <a:t>Pseudomonas aeruginosa.</a:t>
            </a:r>
          </a:p>
          <a:p>
            <a:pPr>
              <a:lnSpc>
                <a:spcPct val="80000"/>
              </a:lnSpc>
              <a:spcBef>
                <a:spcPct val="0"/>
              </a:spcBef>
            </a:pPr>
            <a:r>
              <a:rPr lang="it-IT" sz="800">
                <a:latin typeface="Calibri" charset="0"/>
              </a:rPr>
              <a:t>Inoltre il taglio di CXCR1 genera frammenti solubili che reagiscono con i recettori TLR2 delle</a:t>
            </a:r>
          </a:p>
          <a:p>
            <a:pPr>
              <a:lnSpc>
                <a:spcPct val="80000"/>
              </a:lnSpc>
              <a:spcBef>
                <a:spcPct val="0"/>
              </a:spcBef>
            </a:pPr>
            <a:r>
              <a:rPr lang="it-IT" sz="800">
                <a:latin typeface="Calibri" charset="0"/>
              </a:rPr>
              <a:t>cellule epiteliali bronchiali, innescando la secrezione di citochine da parte di queste cellule.</a:t>
            </a:r>
          </a:p>
          <a:p>
            <a:pPr>
              <a:lnSpc>
                <a:spcPct val="80000"/>
              </a:lnSpc>
              <a:spcBef>
                <a:spcPct val="0"/>
              </a:spcBef>
            </a:pPr>
            <a:r>
              <a:rPr lang="it-IT" sz="800">
                <a:latin typeface="Calibri" charset="0"/>
              </a:rPr>
              <a:t>Così viene indotto un eccessivo reclutamento di neutrofili entro le vie aeree ma queste</a:t>
            </a:r>
          </a:p>
          <a:p>
            <a:pPr>
              <a:lnSpc>
                <a:spcPct val="80000"/>
              </a:lnSpc>
              <a:spcBef>
                <a:spcPct val="0"/>
              </a:spcBef>
            </a:pPr>
            <a:r>
              <a:rPr lang="it-IT" sz="800">
                <a:latin typeface="Calibri" charset="0"/>
              </a:rPr>
              <a:t>cellule sono poi inattivate, muoiono e liberano proteasi nei tessuti (Hartl D. </a:t>
            </a:r>
            <a:r>
              <a:rPr lang="it-IT" sz="800" i="1">
                <a:latin typeface="Calibri" charset="0"/>
              </a:rPr>
              <a:t>et al.; 2007).</a:t>
            </a:r>
          </a:p>
          <a:p>
            <a:pPr>
              <a:lnSpc>
                <a:spcPct val="80000"/>
              </a:lnSpc>
              <a:spcBef>
                <a:spcPct val="0"/>
              </a:spcBef>
            </a:pPr>
            <a:r>
              <a:rPr lang="it-IT" sz="800">
                <a:latin typeface="Calibri" charset="0"/>
              </a:rPr>
              <a:t>La disfunzione cellulare insieme alle infezioni batteriche provoca una risposta infiammatoria</a:t>
            </a:r>
          </a:p>
          <a:p>
            <a:pPr>
              <a:lnSpc>
                <a:spcPct val="80000"/>
              </a:lnSpc>
              <a:spcBef>
                <a:spcPct val="0"/>
              </a:spcBef>
            </a:pPr>
            <a:r>
              <a:rPr lang="it-IT" sz="800">
                <a:latin typeface="Calibri" charset="0"/>
              </a:rPr>
              <a:t>inizialmente acuta, poi cronica per l</a:t>
            </a:r>
            <a:r>
              <a:rPr lang="ja-JP" altLang="it-IT" sz="800">
                <a:latin typeface="Calibri" charset="0"/>
              </a:rPr>
              <a:t>’</a:t>
            </a:r>
            <a:r>
              <a:rPr lang="it-IT" sz="800">
                <a:latin typeface="Calibri" charset="0"/>
              </a:rPr>
              <a:t>incapacità dell</a:t>
            </a:r>
            <a:r>
              <a:rPr lang="ja-JP" altLang="it-IT" sz="800">
                <a:latin typeface="Calibri" charset="0"/>
              </a:rPr>
              <a:t>’</a:t>
            </a:r>
            <a:r>
              <a:rPr lang="it-IT" sz="800">
                <a:latin typeface="Calibri" charset="0"/>
              </a:rPr>
              <a:t>organismo di eliminare i patogeni. Questo</a:t>
            </a:r>
          </a:p>
          <a:p>
            <a:pPr>
              <a:lnSpc>
                <a:spcPct val="80000"/>
              </a:lnSpc>
              <a:spcBef>
                <a:spcPct val="0"/>
              </a:spcBef>
            </a:pPr>
            <a:r>
              <a:rPr lang="it-IT" sz="800">
                <a:latin typeface="Calibri" charset="0"/>
              </a:rPr>
              <a:t>avviene perché il muco viscoso impedisce il normale funzionamento della risposta</a:t>
            </a:r>
          </a:p>
          <a:p>
            <a:pPr>
              <a:lnSpc>
                <a:spcPct val="80000"/>
              </a:lnSpc>
              <a:spcBef>
                <a:spcPct val="0"/>
              </a:spcBef>
            </a:pPr>
            <a:r>
              <a:rPr lang="it-IT" sz="800">
                <a:latin typeface="Calibri" charset="0"/>
              </a:rPr>
              <a:t>immunitaria locale bloccando le defensine e creando una barriera attorno ai batteri, rendendoli irraggiungibili da macrofagi polmonari e neutrofili, la cui capacità di fagocitosi è</a:t>
            </a:r>
          </a:p>
          <a:p>
            <a:pPr>
              <a:lnSpc>
                <a:spcPct val="80000"/>
              </a:lnSpc>
              <a:spcBef>
                <a:spcPct val="0"/>
              </a:spcBef>
            </a:pPr>
            <a:r>
              <a:rPr lang="it-IT" sz="800">
                <a:latin typeface="Calibri" charset="0"/>
              </a:rPr>
              <a:t>già stata indebolita dall</a:t>
            </a:r>
            <a:r>
              <a:rPr lang="ja-JP" altLang="it-IT" sz="800">
                <a:latin typeface="Calibri" charset="0"/>
              </a:rPr>
              <a:t>’</a:t>
            </a:r>
            <a:r>
              <a:rPr lang="it-IT" sz="800">
                <a:latin typeface="Calibri" charset="0"/>
              </a:rPr>
              <a:t>aumento della concentrazione di cloro.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atin typeface="Calibri" charset="0"/>
              </a:rPr>
              <a:t>Volker Brinkmann &amp; Arturo Zychlinsky- </a:t>
            </a:r>
            <a:r>
              <a:rPr lang="en-US">
                <a:latin typeface="Calibri" charset="0"/>
              </a:rPr>
              <a:t>Beneficial suicide: why neutrophils die to make NETs - Nature Reviews Microbiology 5, 577–582 (1 August 2007) </a:t>
            </a:r>
          </a:p>
          <a:p>
            <a:pPr>
              <a:spcBef>
                <a:spcPct val="0"/>
              </a:spcBef>
            </a:pPr>
            <a:endParaRPr lang="en-US">
              <a:latin typeface="Calibri" charset="0"/>
            </a:endParaRPr>
          </a:p>
          <a:p>
            <a:pPr>
              <a:spcBef>
                <a:spcPct val="0"/>
              </a:spcBef>
            </a:pPr>
            <a:r>
              <a:rPr lang="en-US">
                <a:latin typeface="Calibri" charset="0"/>
              </a:rPr>
              <a:t>NETs intrappolano batteri Gram + e -  e funghi.</a:t>
            </a:r>
          </a:p>
          <a:p>
            <a:pPr>
              <a:spcBef>
                <a:spcPct val="0"/>
              </a:spcBef>
            </a:pPr>
            <a:r>
              <a:rPr lang="en-US">
                <a:latin typeface="Calibri" charset="0"/>
              </a:rPr>
              <a:t>A. PMN non stimolato (micro trasmiss elettron TEM)</a:t>
            </a:r>
          </a:p>
          <a:p>
            <a:pPr>
              <a:spcBef>
                <a:spcPct val="0"/>
              </a:spcBef>
            </a:pPr>
            <a:r>
              <a:rPr lang="en-US">
                <a:latin typeface="Calibri" charset="0"/>
              </a:rPr>
              <a:t>B. PMN stimolati che fanno NETs (frecce) SEM</a:t>
            </a:r>
          </a:p>
          <a:p>
            <a:pPr>
              <a:spcBef>
                <a:spcPct val="0"/>
              </a:spcBef>
            </a:pPr>
            <a:r>
              <a:rPr lang="en-US">
                <a:latin typeface="Calibri" charset="0"/>
              </a:rPr>
              <a:t>C, D, E. NETs che intrappolano Shigella, Staphilococco e Candida. </a:t>
            </a:r>
          </a:p>
          <a:p>
            <a:pPr>
              <a:spcBef>
                <a:spcPct val="0"/>
              </a:spcBef>
            </a:pPr>
            <a:endParaRPr lang="it-IT">
              <a:latin typeface="Calibri" charset="0"/>
            </a:endParaRPr>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0E2BD703-6F48-424B-A3F0-A749A7A3C231}" type="slidenum">
              <a:rPr lang="it-IT"/>
              <a:pPr/>
              <a:t>27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0A8EDA8-33AA-154F-A6F8-D6BAB8975807}" type="slidenum">
              <a:rPr lang="it-IT"/>
              <a:pPr/>
              <a:t>34</a:t>
            </a:fld>
            <a:endParaRPr lang="it-IT"/>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31710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302269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95282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SmartArt 2"/>
          <p:cNvSpPr>
            <a:spLocks noGrp="1"/>
          </p:cNvSpPr>
          <p:nvPr>
            <p:ph type="dgm" idx="1"/>
          </p:nvPr>
        </p:nvSpPr>
        <p:spPr>
          <a:xfrm>
            <a:off x="457200" y="1600200"/>
            <a:ext cx="8229600" cy="4525963"/>
          </a:xfrm>
        </p:spPr>
        <p:txBody>
          <a:bodyPr rtlCol="0">
            <a:normAutofit/>
          </a:bodyPr>
          <a:lstStyle/>
          <a:p>
            <a:pPr lvl="0"/>
            <a:endParaRPr lang="it-IT"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fld id="{ACFB58C7-DA0A-6A42-8DCE-7B8459B8E9D2}" type="slidenum">
              <a:rPr lang="it-IT"/>
              <a:pPr/>
              <a:t>‹n.›</a:t>
            </a:fld>
            <a:endParaRPr lang="it-IT"/>
          </a:p>
        </p:txBody>
      </p:sp>
    </p:spTree>
    <p:extLst>
      <p:ext uri="{BB962C8B-B14F-4D97-AF65-F5344CB8AC3E}">
        <p14:creationId xmlns:p14="http://schemas.microsoft.com/office/powerpoint/2010/main" val="216410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8767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7294716-12E1-EE41-9878-775890F7DDA5}" type="datetimeFigureOut">
              <a:rPr lang="it-IT" smtClean="0"/>
              <a:t>12/03/12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71836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7294716-12E1-EE41-9878-775890F7DDA5}"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67623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7294716-12E1-EE41-9878-775890F7DDA5}" type="datetimeFigureOut">
              <a:rPr lang="it-IT" smtClean="0"/>
              <a:t>12/03/12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50824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7294716-12E1-EE41-9878-775890F7DDA5}" type="datetimeFigureOut">
              <a:rPr lang="it-IT" smtClean="0"/>
              <a:t>12/03/12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767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294716-12E1-EE41-9878-775890F7DDA5}" type="datetimeFigureOut">
              <a:rPr lang="it-IT" smtClean="0"/>
              <a:t>12/03/12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37542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7294716-12E1-EE41-9878-775890F7DDA5}"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29553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7294716-12E1-EE41-9878-775890F7DDA5}" type="datetimeFigureOut">
              <a:rPr lang="it-IT" smtClean="0"/>
              <a:t>12/03/12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0284490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94716-12E1-EE41-9878-775890F7DDA5}" type="datetimeFigureOut">
              <a:rPr lang="it-IT" smtClean="0"/>
              <a:t>12/03/12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64E41-78BE-CB46-B043-68D6F8C6CC16}" type="slidenum">
              <a:rPr lang="it-IT" smtClean="0"/>
              <a:t>‹n.›</a:t>
            </a:fld>
            <a:endParaRPr lang="it-IT"/>
          </a:p>
        </p:txBody>
      </p:sp>
    </p:spTree>
    <p:extLst>
      <p:ext uri="{BB962C8B-B14F-4D97-AF65-F5344CB8AC3E}">
        <p14:creationId xmlns:p14="http://schemas.microsoft.com/office/powerpoint/2010/main" val="325839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3.jpeg"/><Relationship Id="rId5" Type="http://schemas.openxmlformats.org/officeDocument/2006/relationships/oleObject" Target="../embeddings/oleObject2.bin"/><Relationship Id="rId6"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87615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5400"/>
            <a:ext cx="3967162"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4470400" y="1287463"/>
            <a:ext cx="4062413" cy="1200150"/>
          </a:xfrm>
          <a:prstGeom prst="rect">
            <a:avLst/>
          </a:prstGeom>
          <a:solidFill>
            <a:schemeClr val="accent5">
              <a:lumMod val="40000"/>
              <a:lumOff val="6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just"/>
            <a:r>
              <a:rPr lang="it-IT" sz="1200"/>
              <a:t>Interazione tra mitocondri, morte cellulare e infiammazione in</a:t>
            </a:r>
          </a:p>
          <a:p>
            <a:pPr algn="just"/>
            <a:r>
              <a:rPr lang="it-IT" sz="1200"/>
              <a:t>Individui giovani (A) e durante l</a:t>
            </a:r>
            <a:r>
              <a:rPr lang="ja-JP" altLang="it-IT" sz="1200"/>
              <a:t>’</a:t>
            </a:r>
            <a:r>
              <a:rPr lang="it-IT" sz="1200"/>
              <a:t>invecchiamento (B). In questo</a:t>
            </a:r>
          </a:p>
          <a:p>
            <a:pPr algn="just"/>
            <a:r>
              <a:rPr lang="it-IT" sz="1200"/>
              <a:t>scenario, la perdita di capacità autofagica con l</a:t>
            </a:r>
            <a:r>
              <a:rPr lang="ja-JP" altLang="it-IT" sz="1200"/>
              <a:t>’</a:t>
            </a:r>
            <a:r>
              <a:rPr lang="it-IT" sz="1200"/>
              <a:t>età porta </a:t>
            </a:r>
          </a:p>
          <a:p>
            <a:pPr algn="just"/>
            <a:r>
              <a:rPr lang="it-IT" sz="1200"/>
              <a:t>all</a:t>
            </a:r>
            <a:r>
              <a:rPr lang="ja-JP" altLang="it-IT" sz="1200"/>
              <a:t>’</a:t>
            </a:r>
            <a:r>
              <a:rPr lang="it-IT" sz="1200"/>
              <a:t>accumulo di mitocondri danneggiati che promuovono la</a:t>
            </a:r>
          </a:p>
          <a:p>
            <a:pPr algn="just"/>
            <a:r>
              <a:rPr lang="it-IT" sz="1200"/>
              <a:t>morte cellulare e l</a:t>
            </a:r>
            <a:r>
              <a:rPr lang="ja-JP" altLang="it-IT" sz="1200"/>
              <a:t>’</a:t>
            </a:r>
            <a:r>
              <a:rPr lang="it-IT" sz="1200"/>
              <a:t>infiammazione, entrambe i quali sono</a:t>
            </a:r>
          </a:p>
          <a:p>
            <a:pPr algn="just"/>
            <a:r>
              <a:rPr lang="it-IT" sz="1200"/>
              <a:t>invece inibiti dall</a:t>
            </a:r>
            <a:r>
              <a:rPr lang="ja-JP" altLang="it-IT" sz="1200"/>
              <a:t>’</a:t>
            </a:r>
            <a:r>
              <a:rPr lang="it-IT" sz="1200"/>
              <a:t>autofagia.</a:t>
            </a:r>
          </a:p>
        </p:txBody>
      </p:sp>
      <p:sp>
        <p:nvSpPr>
          <p:cNvPr id="6" name="CasellaDiTesto 5"/>
          <p:cNvSpPr txBox="1"/>
          <p:nvPr/>
        </p:nvSpPr>
        <p:spPr>
          <a:xfrm>
            <a:off x="4470400" y="3022600"/>
            <a:ext cx="4271963" cy="461963"/>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Da </a:t>
            </a:r>
            <a:r>
              <a:rPr lang="it-IT" sz="1200" i="1"/>
              <a:t>Green et al</a:t>
            </a:r>
            <a:r>
              <a:rPr lang="it-IT" sz="1200"/>
              <a:t>. Mitochodria and the autophagy-inflammation-cell </a:t>
            </a:r>
          </a:p>
          <a:p>
            <a:r>
              <a:rPr lang="it-IT" sz="1200"/>
              <a:t>death axis in organismal agining. </a:t>
            </a:r>
            <a:r>
              <a:rPr lang="it-IT" sz="1200" i="1"/>
              <a:t>Science </a:t>
            </a:r>
            <a:r>
              <a:rPr lang="it-IT" sz="1200"/>
              <a:t>333, 1109, 2011</a:t>
            </a:r>
          </a:p>
        </p:txBody>
      </p:sp>
    </p:spTree>
    <p:extLst>
      <p:ext uri="{BB962C8B-B14F-4D97-AF65-F5344CB8AC3E}">
        <p14:creationId xmlns:p14="http://schemas.microsoft.com/office/powerpoint/2010/main" val="1039724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70000" y="990600"/>
            <a:ext cx="6997700" cy="2308225"/>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ALTRE FORME DI ADATTAMENTO CELLULARE AD UN INSULTO SONO:</a:t>
            </a:r>
          </a:p>
          <a:p>
            <a:endParaRPr lang="it-IT" b="1"/>
          </a:p>
          <a:p>
            <a:r>
              <a:rPr lang="it-IT" b="1" i="1"/>
              <a:t>The unfolded protein response</a:t>
            </a:r>
            <a:r>
              <a:rPr lang="it-IT" b="1"/>
              <a:t> (UPR)</a:t>
            </a:r>
          </a:p>
          <a:p>
            <a:endParaRPr lang="it-IT" b="1"/>
          </a:p>
          <a:p>
            <a:r>
              <a:rPr lang="it-IT" b="1"/>
              <a:t>Sorveglianza dell</a:t>
            </a:r>
            <a:r>
              <a:rPr lang="ja-JP" altLang="it-IT" b="1"/>
              <a:t>’</a:t>
            </a:r>
            <a:r>
              <a:rPr lang="it-IT" b="1"/>
              <a:t>integrità del genoma </a:t>
            </a:r>
          </a:p>
          <a:p>
            <a:endParaRPr lang="it-IT" b="1"/>
          </a:p>
          <a:p>
            <a:r>
              <a:rPr lang="it-IT" b="1"/>
              <a:t>Regolazione del metabolismo (fosforilazione ossidativa e sintesi di ATP) </a:t>
            </a:r>
          </a:p>
          <a:p>
            <a:r>
              <a:rPr lang="it-IT" b="1"/>
              <a:t>    </a:t>
            </a:r>
          </a:p>
        </p:txBody>
      </p:sp>
      <p:sp>
        <p:nvSpPr>
          <p:cNvPr id="3" name="CasellaDiTesto 2"/>
          <p:cNvSpPr txBox="1">
            <a:spLocks noChangeArrowheads="1"/>
          </p:cNvSpPr>
          <p:nvPr/>
        </p:nvSpPr>
        <p:spPr bwMode="auto">
          <a:xfrm>
            <a:off x="1270000" y="4622800"/>
            <a:ext cx="7329488"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Se queste forme di adattamento cellulare non sono sufficienti a ricostituire </a:t>
            </a:r>
          </a:p>
          <a:p>
            <a:r>
              <a:rPr lang="it-IT" b="1"/>
              <a:t>un</a:t>
            </a:r>
            <a:r>
              <a:rPr lang="ja-JP" altLang="it-IT" b="1"/>
              <a:t>’</a:t>
            </a:r>
            <a:r>
              <a:rPr lang="it-IT" b="1"/>
              <a:t>appropriata omeostasi queste stessi meccanismi inducono APOPTOSI</a:t>
            </a:r>
          </a:p>
        </p:txBody>
      </p:sp>
    </p:spTree>
    <p:extLst>
      <p:ext uri="{BB962C8B-B14F-4D97-AF65-F5344CB8AC3E}">
        <p14:creationId xmlns:p14="http://schemas.microsoft.com/office/powerpoint/2010/main" val="795437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nature07203-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5715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663575" y="331788"/>
            <a:ext cx="4503738"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Arial" charset="0"/>
              </a:rPr>
              <a:t>Componenti della unfolded-protein response (UPR)</a:t>
            </a:r>
          </a:p>
        </p:txBody>
      </p:sp>
      <p:sp>
        <p:nvSpPr>
          <p:cNvPr id="41988" name="Line 7"/>
          <p:cNvSpPr>
            <a:spLocks noChangeShapeType="1"/>
          </p:cNvSpPr>
          <p:nvPr/>
        </p:nvSpPr>
        <p:spPr bwMode="auto">
          <a:xfrm flipV="1">
            <a:off x="1763713" y="1371600"/>
            <a:ext cx="852487" cy="617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Text Box 8"/>
          <p:cNvSpPr txBox="1">
            <a:spLocks noChangeArrowheads="1"/>
          </p:cNvSpPr>
          <p:nvPr/>
        </p:nvSpPr>
        <p:spPr bwMode="auto">
          <a:xfrm>
            <a:off x="2281238" y="1123950"/>
            <a:ext cx="685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latin typeface="Arial" charset="0"/>
              </a:rPr>
              <a:t>In assenza di proteine non </a:t>
            </a:r>
            <a:r>
              <a:rPr lang="ja-JP" altLang="it-IT" sz="1200" b="1">
                <a:latin typeface="Arial" charset="0"/>
              </a:rPr>
              <a:t>“</a:t>
            </a:r>
            <a:r>
              <a:rPr lang="it-IT" sz="1200" b="1">
                <a:latin typeface="Arial" charset="0"/>
              </a:rPr>
              <a:t>denaturate</a:t>
            </a:r>
            <a:r>
              <a:rPr lang="ja-JP" altLang="it-IT" sz="1200" b="1">
                <a:latin typeface="Arial" charset="0"/>
              </a:rPr>
              <a:t>”</a:t>
            </a:r>
            <a:r>
              <a:rPr lang="it-IT" sz="1200" b="1">
                <a:latin typeface="Arial" charset="0"/>
              </a:rPr>
              <a:t> BiP si lega a PERK, IRE1</a:t>
            </a:r>
            <a:r>
              <a:rPr lang="it-IT" sz="1200" b="1"/>
              <a:t>a </a:t>
            </a:r>
            <a:r>
              <a:rPr lang="it-IT" sz="1200" b="1">
                <a:latin typeface="Arial" charset="0"/>
              </a:rPr>
              <a:t>and ATF6, mantenendole</a:t>
            </a:r>
          </a:p>
          <a:p>
            <a:pPr algn="ctr"/>
            <a:r>
              <a:rPr lang="it-IT" sz="1200" b="1">
                <a:latin typeface="Arial" charset="0"/>
              </a:rPr>
              <a:t>in uno stato inattivo</a:t>
            </a:r>
          </a:p>
        </p:txBody>
      </p:sp>
      <p:sp>
        <p:nvSpPr>
          <p:cNvPr id="41990" name="Text Box 9"/>
          <p:cNvSpPr txBox="1">
            <a:spLocks noChangeArrowheads="1"/>
          </p:cNvSpPr>
          <p:nvPr/>
        </p:nvSpPr>
        <p:spPr bwMode="auto">
          <a:xfrm>
            <a:off x="735013" y="6402388"/>
            <a:ext cx="3746500"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Tratto da Zhang e Kaufman, Nature 454:455, 2008</a:t>
            </a:r>
          </a:p>
        </p:txBody>
      </p:sp>
      <p:sp>
        <p:nvSpPr>
          <p:cNvPr id="51207" name="Line 10"/>
          <p:cNvSpPr>
            <a:spLocks noChangeShapeType="1"/>
          </p:cNvSpPr>
          <p:nvPr/>
        </p:nvSpPr>
        <p:spPr bwMode="auto">
          <a:xfrm>
            <a:off x="1908175" y="2420938"/>
            <a:ext cx="3960813" cy="3887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8" name="Text Box 11"/>
          <p:cNvSpPr txBox="1">
            <a:spLocks noChangeArrowheads="1"/>
          </p:cNvSpPr>
          <p:nvPr/>
        </p:nvSpPr>
        <p:spPr bwMode="auto">
          <a:xfrm>
            <a:off x="4572000" y="6311900"/>
            <a:ext cx="451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Double-stranded RNA-dependent protein kinase (</a:t>
            </a:r>
            <a:r>
              <a:rPr lang="it-IT" sz="1000" b="1">
                <a:solidFill>
                  <a:srgbClr val="FF0000"/>
                </a:solidFill>
                <a:latin typeface="Comic Sans MS" charset="0"/>
              </a:rPr>
              <a:t>P</a:t>
            </a:r>
            <a:r>
              <a:rPr lang="it-IT" sz="1000" b="1">
                <a:latin typeface="Comic Sans MS" charset="0"/>
              </a:rPr>
              <a:t>KR)-like </a:t>
            </a:r>
            <a:r>
              <a:rPr lang="it-IT" sz="1000" b="1">
                <a:solidFill>
                  <a:srgbClr val="FF0000"/>
                </a:solidFill>
                <a:latin typeface="Comic Sans MS" charset="0"/>
              </a:rPr>
              <a:t>ER</a:t>
            </a:r>
            <a:r>
              <a:rPr lang="it-IT" sz="1000" b="1">
                <a:latin typeface="Comic Sans MS" charset="0"/>
              </a:rPr>
              <a:t> </a:t>
            </a:r>
            <a:r>
              <a:rPr lang="it-IT" sz="1000" b="1">
                <a:solidFill>
                  <a:srgbClr val="FF0000"/>
                </a:solidFill>
                <a:latin typeface="Comic Sans MS" charset="0"/>
              </a:rPr>
              <a:t>k</a:t>
            </a:r>
            <a:r>
              <a:rPr lang="it-IT" sz="1000" b="1">
                <a:latin typeface="Comic Sans MS" charset="0"/>
              </a:rPr>
              <a:t>inase)</a:t>
            </a:r>
          </a:p>
        </p:txBody>
      </p:sp>
      <p:sp>
        <p:nvSpPr>
          <p:cNvPr id="51209" name="Line 12"/>
          <p:cNvSpPr>
            <a:spLocks noChangeShapeType="1"/>
          </p:cNvSpPr>
          <p:nvPr/>
        </p:nvSpPr>
        <p:spPr bwMode="auto">
          <a:xfrm>
            <a:off x="3708400" y="2852738"/>
            <a:ext cx="3095625"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0" name="Text Box 13"/>
          <p:cNvSpPr txBox="1">
            <a:spLocks noChangeArrowheads="1"/>
          </p:cNvSpPr>
          <p:nvPr/>
        </p:nvSpPr>
        <p:spPr bwMode="auto">
          <a:xfrm>
            <a:off x="6784975" y="5062538"/>
            <a:ext cx="1901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Inositol-requiring protein1a</a:t>
            </a:r>
          </a:p>
        </p:txBody>
      </p:sp>
      <p:sp>
        <p:nvSpPr>
          <p:cNvPr id="51211" name="Line 14"/>
          <p:cNvSpPr>
            <a:spLocks noChangeShapeType="1"/>
          </p:cNvSpPr>
          <p:nvPr/>
        </p:nvSpPr>
        <p:spPr bwMode="auto">
          <a:xfrm>
            <a:off x="5292725" y="2420938"/>
            <a:ext cx="1584325"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2" name="Text Box 15"/>
          <p:cNvSpPr txBox="1">
            <a:spLocks noChangeArrowheads="1"/>
          </p:cNvSpPr>
          <p:nvPr/>
        </p:nvSpPr>
        <p:spPr bwMode="auto">
          <a:xfrm>
            <a:off x="6640513" y="3262313"/>
            <a:ext cx="228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Activating transcription factor 6:</a:t>
            </a:r>
          </a:p>
          <a:p>
            <a:r>
              <a:rPr lang="it-IT" sz="1000" b="1">
                <a:latin typeface="Comic Sans MS" charset="0"/>
              </a:rPr>
              <a:t>viene traslocato nel golgi</a:t>
            </a:r>
          </a:p>
        </p:txBody>
      </p:sp>
      <p:sp>
        <p:nvSpPr>
          <p:cNvPr id="13" name="CasellaDiTesto 12"/>
          <p:cNvSpPr txBox="1"/>
          <p:nvPr/>
        </p:nvSpPr>
        <p:spPr>
          <a:xfrm>
            <a:off x="663575" y="752475"/>
            <a:ext cx="7408863" cy="307975"/>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Prodotti di geni mutati, danni ossidativi, infezioni, danni da sostanze tossiche alle strutture del RE </a:t>
            </a:r>
          </a:p>
        </p:txBody>
      </p:sp>
      <p:cxnSp>
        <p:nvCxnSpPr>
          <p:cNvPr id="15" name="Connettore 2 14"/>
          <p:cNvCxnSpPr/>
          <p:nvPr/>
        </p:nvCxnSpPr>
        <p:spPr>
          <a:xfrm rot="5400000">
            <a:off x="844550" y="1346200"/>
            <a:ext cx="4572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999" name="CasellaDiTesto 15"/>
          <p:cNvSpPr txBox="1">
            <a:spLocks noChangeArrowheads="1"/>
          </p:cNvSpPr>
          <p:nvPr/>
        </p:nvSpPr>
        <p:spPr bwMode="auto">
          <a:xfrm>
            <a:off x="457200" y="1625600"/>
            <a:ext cx="3819525" cy="276225"/>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Diminuita capacità di folding di proteine presenti nel RER</a:t>
            </a:r>
          </a:p>
        </p:txBody>
      </p:sp>
    </p:spTree>
    <p:extLst>
      <p:ext uri="{BB962C8B-B14F-4D97-AF65-F5344CB8AC3E}">
        <p14:creationId xmlns:p14="http://schemas.microsoft.com/office/powerpoint/2010/main" val="3733202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ppt_x"/>
                                          </p:val>
                                        </p:tav>
                                        <p:tav tm="100000">
                                          <p:val>
                                            <p:strVal val="#ppt_x"/>
                                          </p:val>
                                        </p:tav>
                                      </p:tavLst>
                                    </p:anim>
                                    <p:anim calcmode="lin" valueType="num">
                                      <p:cBhvr additive="base">
                                        <p:cTn id="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additive="base">
                                        <p:cTn id="13" dur="500" fill="hold"/>
                                        <p:tgtEl>
                                          <p:spTgt spid="51208"/>
                                        </p:tgtEl>
                                        <p:attrNameLst>
                                          <p:attrName>ppt_x</p:attrName>
                                        </p:attrNameLst>
                                      </p:cBhvr>
                                      <p:tavLst>
                                        <p:tav tm="0">
                                          <p:val>
                                            <p:strVal val="#ppt_x"/>
                                          </p:val>
                                        </p:tav>
                                        <p:tav tm="100000">
                                          <p:val>
                                            <p:strVal val="#ppt_x"/>
                                          </p:val>
                                        </p:tav>
                                      </p:tavLst>
                                    </p:anim>
                                    <p:anim calcmode="lin" valueType="num">
                                      <p:cBhvr additive="base">
                                        <p:cTn id="14"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1207"/>
                                        </p:tgtEl>
                                        <p:attrNameLst>
                                          <p:attrName>style.visibility</p:attrName>
                                        </p:attrNameLst>
                                      </p:cBhvr>
                                      <p:to>
                                        <p:strVal val="visible"/>
                                      </p:to>
                                    </p:set>
                                    <p:anim calcmode="lin" valueType="num">
                                      <p:cBhvr additive="base">
                                        <p:cTn id="19" dur="500" fill="hold"/>
                                        <p:tgtEl>
                                          <p:spTgt spid="51207"/>
                                        </p:tgtEl>
                                        <p:attrNameLst>
                                          <p:attrName>ppt_x</p:attrName>
                                        </p:attrNameLst>
                                      </p:cBhvr>
                                      <p:tavLst>
                                        <p:tav tm="0">
                                          <p:val>
                                            <p:strVal val="#ppt_x"/>
                                          </p:val>
                                        </p:tav>
                                        <p:tav tm="100000">
                                          <p:val>
                                            <p:strVal val="#ppt_x"/>
                                          </p:val>
                                        </p:tav>
                                      </p:tavLst>
                                    </p:anim>
                                    <p:anim calcmode="lin" valueType="num">
                                      <p:cBhvr additive="base">
                                        <p:cTn id="20"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1209"/>
                                        </p:tgtEl>
                                        <p:attrNameLst>
                                          <p:attrName>style.visibility</p:attrName>
                                        </p:attrNameLst>
                                      </p:cBhvr>
                                      <p:to>
                                        <p:strVal val="visible"/>
                                      </p:to>
                                    </p:set>
                                    <p:anim calcmode="lin" valueType="num">
                                      <p:cBhvr additive="base">
                                        <p:cTn id="25" dur="500" fill="hold"/>
                                        <p:tgtEl>
                                          <p:spTgt spid="51209"/>
                                        </p:tgtEl>
                                        <p:attrNameLst>
                                          <p:attrName>ppt_x</p:attrName>
                                        </p:attrNameLst>
                                      </p:cBhvr>
                                      <p:tavLst>
                                        <p:tav tm="0">
                                          <p:val>
                                            <p:strVal val="#ppt_x"/>
                                          </p:val>
                                        </p:tav>
                                        <p:tav tm="100000">
                                          <p:val>
                                            <p:strVal val="#ppt_x"/>
                                          </p:val>
                                        </p:tav>
                                      </p:tavLst>
                                    </p:anim>
                                    <p:anim calcmode="lin" valueType="num">
                                      <p:cBhvr additive="base">
                                        <p:cTn id="26"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 calcmode="lin" valueType="num">
                                      <p:cBhvr additive="base">
                                        <p:cTn id="31" dur="500" fill="hold"/>
                                        <p:tgtEl>
                                          <p:spTgt spid="51210"/>
                                        </p:tgtEl>
                                        <p:attrNameLst>
                                          <p:attrName>ppt_x</p:attrName>
                                        </p:attrNameLst>
                                      </p:cBhvr>
                                      <p:tavLst>
                                        <p:tav tm="0">
                                          <p:val>
                                            <p:strVal val="#ppt_x"/>
                                          </p:val>
                                        </p:tav>
                                        <p:tav tm="100000">
                                          <p:val>
                                            <p:strVal val="#ppt_x"/>
                                          </p:val>
                                        </p:tav>
                                      </p:tavLst>
                                    </p:anim>
                                    <p:anim calcmode="lin" valueType="num">
                                      <p:cBhvr additive="base">
                                        <p:cTn id="32"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1211"/>
                                        </p:tgtEl>
                                        <p:attrNameLst>
                                          <p:attrName>style.visibility</p:attrName>
                                        </p:attrNameLst>
                                      </p:cBhvr>
                                      <p:to>
                                        <p:strVal val="visible"/>
                                      </p:to>
                                    </p:set>
                                    <p:anim calcmode="lin" valueType="num">
                                      <p:cBhvr additive="base">
                                        <p:cTn id="43" dur="500" fill="hold"/>
                                        <p:tgtEl>
                                          <p:spTgt spid="51211"/>
                                        </p:tgtEl>
                                        <p:attrNameLst>
                                          <p:attrName>ppt_x</p:attrName>
                                        </p:attrNameLst>
                                      </p:cBhvr>
                                      <p:tavLst>
                                        <p:tav tm="0">
                                          <p:val>
                                            <p:strVal val="#ppt_x"/>
                                          </p:val>
                                        </p:tav>
                                        <p:tav tm="100000">
                                          <p:val>
                                            <p:strVal val="#ppt_x"/>
                                          </p:val>
                                        </p:tav>
                                      </p:tavLst>
                                    </p:anim>
                                    <p:anim calcmode="lin" valueType="num">
                                      <p:cBhvr additive="base">
                                        <p:cTn id="44"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7" grpId="0" animBg="1"/>
      <p:bldP spid="51208" grpId="0"/>
      <p:bldP spid="51209" grpId="0" animBg="1"/>
      <p:bldP spid="51210" grpId="0"/>
      <p:bldP spid="51211" grpId="0" animBg="1"/>
      <p:bldP spid="51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nature07203-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0"/>
            <a:ext cx="5119687"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ttore 2 3"/>
          <p:cNvCxnSpPr/>
          <p:nvPr/>
        </p:nvCxnSpPr>
        <p:spPr>
          <a:xfrm rot="10800000" flipV="1">
            <a:off x="1041400" y="3060700"/>
            <a:ext cx="850900" cy="7747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3012" name="CasellaDiTesto 4"/>
          <p:cNvSpPr txBox="1">
            <a:spLocks noChangeArrowheads="1"/>
          </p:cNvSpPr>
          <p:nvPr/>
        </p:nvSpPr>
        <p:spPr bwMode="auto">
          <a:xfrm>
            <a:off x="0" y="3835400"/>
            <a:ext cx="1817688"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solidFill>
                  <a:srgbClr val="FFFF00"/>
                </a:solidFill>
              </a:rPr>
              <a:t>Riduzione sintesi proteica</a:t>
            </a:r>
          </a:p>
        </p:txBody>
      </p:sp>
      <p:cxnSp>
        <p:nvCxnSpPr>
          <p:cNvPr id="7" name="Connettore 2 6"/>
          <p:cNvCxnSpPr/>
          <p:nvPr/>
        </p:nvCxnSpPr>
        <p:spPr>
          <a:xfrm>
            <a:off x="3200400" y="4368800"/>
            <a:ext cx="711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rot="10800000" flipV="1">
            <a:off x="4076700" y="4368800"/>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015" name="CasellaDiTesto 9"/>
          <p:cNvSpPr txBox="1">
            <a:spLocks noChangeArrowheads="1"/>
          </p:cNvSpPr>
          <p:nvPr/>
        </p:nvSpPr>
        <p:spPr bwMode="auto">
          <a:xfrm>
            <a:off x="1689100" y="4876800"/>
            <a:ext cx="5969000" cy="2062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FF00"/>
                </a:solidFill>
              </a:rPr>
              <a:t>Trascrizione di geni codificanti per</a:t>
            </a:r>
            <a:r>
              <a:rPr lang="it-IT" sz="1400">
                <a:solidFill>
                  <a:srgbClr val="FFFF00"/>
                </a:solidFill>
              </a:rPr>
              <a:t>:</a:t>
            </a:r>
          </a:p>
          <a:p>
            <a:pPr>
              <a:buFont typeface="Wingdings" charset="0"/>
              <a:buChar char="Ø"/>
            </a:pPr>
            <a:r>
              <a:rPr lang="it-IT" sz="1400">
                <a:solidFill>
                  <a:srgbClr val="FFFF00"/>
                </a:solidFill>
              </a:rPr>
              <a:t>Chaperoni </a:t>
            </a:r>
            <a:r>
              <a:rPr lang="it-IT" sz="1400" i="1">
                <a:solidFill>
                  <a:srgbClr val="FFFF00"/>
                </a:solidFill>
              </a:rPr>
              <a:t>(HSP:</a:t>
            </a:r>
            <a:r>
              <a:rPr lang="it-IT" sz="1400">
                <a:solidFill>
                  <a:srgbClr val="FFFF00"/>
                </a:solidFill>
              </a:rPr>
              <a:t> heat shock proteins; BiP)</a:t>
            </a:r>
          </a:p>
          <a:p>
            <a:pPr>
              <a:buFont typeface="Wingdings" charset="0"/>
              <a:buChar char="Ø"/>
            </a:pPr>
            <a:r>
              <a:rPr lang="it-IT" sz="1400">
                <a:solidFill>
                  <a:srgbClr val="FFFF00"/>
                </a:solidFill>
              </a:rPr>
              <a:t>Foldasi</a:t>
            </a:r>
          </a:p>
          <a:p>
            <a:pPr>
              <a:buFont typeface="Wingdings" charset="0"/>
              <a:buChar char="Ø"/>
            </a:pPr>
            <a:r>
              <a:rPr lang="it-IT" sz="1400">
                <a:solidFill>
                  <a:srgbClr val="FFFF00"/>
                </a:solidFill>
              </a:rPr>
              <a:t>Glicosidasi e mannosidasi (rimuovono polisaccaridi per favorire degradazione)</a:t>
            </a:r>
          </a:p>
          <a:p>
            <a:pPr>
              <a:buFont typeface="Wingdings" charset="0"/>
              <a:buChar char="Ø"/>
            </a:pPr>
            <a:r>
              <a:rPr lang="it-IT" sz="1400">
                <a:solidFill>
                  <a:srgbClr val="FFFF00"/>
                </a:solidFill>
              </a:rPr>
              <a:t>Proteasi (degradano proteine aggregate)</a:t>
            </a:r>
          </a:p>
          <a:p>
            <a:pPr>
              <a:buFont typeface="Wingdings" charset="0"/>
              <a:buChar char="Ø"/>
            </a:pPr>
            <a:r>
              <a:rPr lang="it-IT" sz="1400">
                <a:solidFill>
                  <a:srgbClr val="FFFF00"/>
                </a:solidFill>
              </a:rPr>
              <a:t>Aumentata trascrizione di enzimi che codificano per neosintesi fosfolipidi </a:t>
            </a:r>
          </a:p>
          <a:p>
            <a:r>
              <a:rPr lang="it-IT" sz="1400">
                <a:solidFill>
                  <a:srgbClr val="FFFF00"/>
                </a:solidFill>
              </a:rPr>
              <a:t>       (aumentata formazione membrane reticolo)</a:t>
            </a:r>
          </a:p>
          <a:p>
            <a:r>
              <a:rPr lang="it-IT" sz="1400">
                <a:solidFill>
                  <a:srgbClr val="FFFF00"/>
                </a:solidFill>
              </a:rPr>
              <a:t>ERAD: ENDOPLASMIC RETICULUM-ASSOCIATED DEGRADATION</a:t>
            </a:r>
          </a:p>
          <a:p>
            <a:r>
              <a:rPr lang="it-IT" sz="1400">
                <a:solidFill>
                  <a:srgbClr val="FFFF00"/>
                </a:solidFill>
              </a:rPr>
              <a:t> </a:t>
            </a:r>
          </a:p>
        </p:txBody>
      </p:sp>
    </p:spTree>
    <p:extLst>
      <p:ext uri="{BB962C8B-B14F-4D97-AF65-F5344CB8AC3E}">
        <p14:creationId xmlns:p14="http://schemas.microsoft.com/office/powerpoint/2010/main" val="884948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nature07203-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5715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735013" y="547688"/>
            <a:ext cx="7747000" cy="954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Arial" charset="0"/>
              </a:rPr>
              <a:t>PERK e IRE attivano NfkB e AP1</a:t>
            </a:r>
            <a:r>
              <a:rPr lang="it-IT" sz="1400" b="1">
                <a:solidFill>
                  <a:srgbClr val="FFFF00"/>
                </a:solidFill>
                <a:latin typeface="Arial" charset="0"/>
              </a:rPr>
              <a:t>- due fattori di trascrizione che inducono</a:t>
            </a:r>
          </a:p>
          <a:p>
            <a:r>
              <a:rPr lang="it-IT" sz="1400" b="1">
                <a:solidFill>
                  <a:srgbClr val="FFFF00"/>
                </a:solidFill>
                <a:latin typeface="Arial" charset="0"/>
              </a:rPr>
              <a:t>geni codificanti per molecole pro-infiammatorie </a:t>
            </a:r>
            <a:r>
              <a:rPr lang="it-IT" sz="1400" b="1">
                <a:latin typeface="Arial" charset="0"/>
              </a:rPr>
              <a:t>- attraverso diversi meccanismi.</a:t>
            </a:r>
          </a:p>
          <a:p>
            <a:r>
              <a:rPr lang="it-IT" sz="1400" b="1">
                <a:latin typeface="Arial" charset="0"/>
              </a:rPr>
              <a:t>Ciò può determinare innesco di fenomeni reattivi con amplificazione del danno in tessuti</a:t>
            </a:r>
          </a:p>
          <a:p>
            <a:r>
              <a:rPr lang="it-IT" sz="1400" b="1">
                <a:latin typeface="Arial" charset="0"/>
              </a:rPr>
              <a:t>soggetti a UPR. </a:t>
            </a:r>
          </a:p>
        </p:txBody>
      </p:sp>
      <p:sp>
        <p:nvSpPr>
          <p:cNvPr id="44036" name="Text Box 7"/>
          <p:cNvSpPr txBox="1">
            <a:spLocks noChangeArrowheads="1"/>
          </p:cNvSpPr>
          <p:nvPr/>
        </p:nvSpPr>
        <p:spPr bwMode="auto">
          <a:xfrm>
            <a:off x="735013" y="6402388"/>
            <a:ext cx="3746500"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Tratto da Zhang e Kaufman, Nature 454:455, 2008</a:t>
            </a:r>
          </a:p>
        </p:txBody>
      </p:sp>
    </p:spTree>
    <p:extLst>
      <p:ext uri="{BB962C8B-B14F-4D97-AF65-F5344CB8AC3E}">
        <p14:creationId xmlns:p14="http://schemas.microsoft.com/office/powerpoint/2010/main" val="14952032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5033963" y="2362200"/>
            <a:ext cx="2641600" cy="68580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5059" name="Freeform 3"/>
          <p:cNvSpPr>
            <a:spLocks/>
          </p:cNvSpPr>
          <p:nvPr/>
        </p:nvSpPr>
        <p:spPr bwMode="auto">
          <a:xfrm>
            <a:off x="5375275" y="2390775"/>
            <a:ext cx="1901825" cy="727075"/>
          </a:xfrm>
          <a:custGeom>
            <a:avLst/>
            <a:gdLst>
              <a:gd name="T0" fmla="*/ 181932 w 899"/>
              <a:gd name="T1" fmla="*/ 361154 h 610"/>
              <a:gd name="T2" fmla="*/ 336363 w 899"/>
              <a:gd name="T3" fmla="*/ 98930 h 610"/>
              <a:gd name="T4" fmla="*/ 414636 w 899"/>
              <a:gd name="T5" fmla="*/ 240769 h 610"/>
              <a:gd name="T6" fmla="*/ 490794 w 899"/>
              <a:gd name="T7" fmla="*/ 350426 h 610"/>
              <a:gd name="T8" fmla="*/ 607145 w 899"/>
              <a:gd name="T9" fmla="*/ 327780 h 610"/>
              <a:gd name="T10" fmla="*/ 685419 w 899"/>
              <a:gd name="T11" fmla="*/ 197860 h 610"/>
              <a:gd name="T12" fmla="*/ 780616 w 899"/>
              <a:gd name="T13" fmla="*/ 164486 h 610"/>
              <a:gd name="T14" fmla="*/ 956201 w 899"/>
              <a:gd name="T15" fmla="*/ 306325 h 610"/>
              <a:gd name="T16" fmla="*/ 1110632 w 899"/>
              <a:gd name="T17" fmla="*/ 153758 h 610"/>
              <a:gd name="T18" fmla="*/ 1265063 w 899"/>
              <a:gd name="T19" fmla="*/ 175213 h 610"/>
              <a:gd name="T20" fmla="*/ 1303141 w 899"/>
              <a:gd name="T21" fmla="*/ 274143 h 610"/>
              <a:gd name="T22" fmla="*/ 1381415 w 899"/>
              <a:gd name="T23" fmla="*/ 339699 h 610"/>
              <a:gd name="T24" fmla="*/ 1535845 w 899"/>
              <a:gd name="T25" fmla="*/ 251496 h 610"/>
              <a:gd name="T26" fmla="*/ 1612003 w 899"/>
              <a:gd name="T27" fmla="*/ 164486 h 610"/>
              <a:gd name="T28" fmla="*/ 1806628 w 899"/>
              <a:gd name="T29" fmla="*/ 230042 h 610"/>
              <a:gd name="T30" fmla="*/ 1690276 w 899"/>
              <a:gd name="T31" fmla="*/ 492266 h 610"/>
              <a:gd name="T32" fmla="*/ 181932 w 899"/>
              <a:gd name="T33" fmla="*/ 361154 h 6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9"/>
              <a:gd name="T52" fmla="*/ 0 h 610"/>
              <a:gd name="T53" fmla="*/ 899 w 899"/>
              <a:gd name="T54" fmla="*/ 610 h 6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9" h="610">
                <a:moveTo>
                  <a:pt x="86" y="303"/>
                </a:moveTo>
                <a:cubicBezTo>
                  <a:pt x="116" y="0"/>
                  <a:pt x="59" y="189"/>
                  <a:pt x="159" y="83"/>
                </a:cubicBezTo>
                <a:cubicBezTo>
                  <a:pt x="215" y="122"/>
                  <a:pt x="180" y="88"/>
                  <a:pt x="196" y="202"/>
                </a:cubicBezTo>
                <a:cubicBezTo>
                  <a:pt x="201" y="237"/>
                  <a:pt x="213" y="265"/>
                  <a:pt x="232" y="294"/>
                </a:cubicBezTo>
                <a:cubicBezTo>
                  <a:pt x="250" y="288"/>
                  <a:pt x="272" y="287"/>
                  <a:pt x="287" y="275"/>
                </a:cubicBezTo>
                <a:cubicBezTo>
                  <a:pt x="305" y="262"/>
                  <a:pt x="324" y="167"/>
                  <a:pt x="324" y="166"/>
                </a:cubicBezTo>
                <a:cubicBezTo>
                  <a:pt x="332" y="146"/>
                  <a:pt x="351" y="144"/>
                  <a:pt x="369" y="138"/>
                </a:cubicBezTo>
                <a:cubicBezTo>
                  <a:pt x="385" y="228"/>
                  <a:pt x="363" y="279"/>
                  <a:pt x="452" y="257"/>
                </a:cubicBezTo>
                <a:cubicBezTo>
                  <a:pt x="474" y="212"/>
                  <a:pt x="489" y="163"/>
                  <a:pt x="525" y="129"/>
                </a:cubicBezTo>
                <a:cubicBezTo>
                  <a:pt x="549" y="135"/>
                  <a:pt x="581" y="128"/>
                  <a:pt x="598" y="147"/>
                </a:cubicBezTo>
                <a:cubicBezTo>
                  <a:pt x="617" y="168"/>
                  <a:pt x="608" y="203"/>
                  <a:pt x="616" y="230"/>
                </a:cubicBezTo>
                <a:cubicBezTo>
                  <a:pt x="626" y="262"/>
                  <a:pt x="633" y="265"/>
                  <a:pt x="653" y="285"/>
                </a:cubicBezTo>
                <a:cubicBezTo>
                  <a:pt x="734" y="257"/>
                  <a:pt x="694" y="287"/>
                  <a:pt x="726" y="211"/>
                </a:cubicBezTo>
                <a:cubicBezTo>
                  <a:pt x="737" y="186"/>
                  <a:pt x="762" y="138"/>
                  <a:pt x="762" y="138"/>
                </a:cubicBezTo>
                <a:cubicBezTo>
                  <a:pt x="793" y="156"/>
                  <a:pt x="843" y="159"/>
                  <a:pt x="854" y="193"/>
                </a:cubicBezTo>
                <a:cubicBezTo>
                  <a:pt x="899" y="336"/>
                  <a:pt x="859" y="350"/>
                  <a:pt x="799" y="413"/>
                </a:cubicBezTo>
                <a:cubicBezTo>
                  <a:pt x="562" y="407"/>
                  <a:pt x="0" y="610"/>
                  <a:pt x="86" y="303"/>
                </a:cubicBezTo>
                <a:close/>
              </a:path>
            </a:pathLst>
          </a:custGeom>
          <a:solidFill>
            <a:schemeClr val="folHlink"/>
          </a:solidFill>
          <a:ln w="9525">
            <a:solidFill>
              <a:schemeClr val="tx1"/>
            </a:solidFill>
            <a:round/>
            <a:headEnd/>
            <a:tailEnd/>
          </a:ln>
        </p:spPr>
        <p:txBody>
          <a:bodyPr/>
          <a:lstStyle/>
          <a:p>
            <a:endParaRPr lang="it-IT">
              <a:latin typeface="Calibri" charset="0"/>
            </a:endParaRPr>
          </a:p>
        </p:txBody>
      </p:sp>
      <p:sp>
        <p:nvSpPr>
          <p:cNvPr id="45060" name="Line 4"/>
          <p:cNvSpPr>
            <a:spLocks noChangeShapeType="1"/>
          </p:cNvSpPr>
          <p:nvPr/>
        </p:nvSpPr>
        <p:spPr bwMode="auto">
          <a:xfrm>
            <a:off x="6049963" y="2190750"/>
            <a:ext cx="0" cy="62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1" name="Text Box 5"/>
          <p:cNvSpPr txBox="1">
            <a:spLocks noChangeArrowheads="1"/>
          </p:cNvSpPr>
          <p:nvPr/>
        </p:nvSpPr>
        <p:spPr bwMode="auto">
          <a:xfrm>
            <a:off x="5643563" y="1981200"/>
            <a:ext cx="531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Comic Sans MS" charset="0"/>
              </a:rPr>
              <a:t>Ca</a:t>
            </a:r>
            <a:r>
              <a:rPr lang="it-IT" sz="1400" b="1" baseline="30000">
                <a:latin typeface="Comic Sans MS" charset="0"/>
              </a:rPr>
              <a:t>2+</a:t>
            </a:r>
            <a:endParaRPr lang="en-GB" sz="1400" b="1" baseline="30000">
              <a:latin typeface="Comic Sans MS" charset="0"/>
            </a:endParaRPr>
          </a:p>
        </p:txBody>
      </p:sp>
      <p:sp>
        <p:nvSpPr>
          <p:cNvPr id="45062" name="Oval 6"/>
          <p:cNvSpPr>
            <a:spLocks noChangeArrowheads="1"/>
          </p:cNvSpPr>
          <p:nvPr/>
        </p:nvSpPr>
        <p:spPr bwMode="auto">
          <a:xfrm>
            <a:off x="4881563" y="1447800"/>
            <a:ext cx="2540000" cy="34290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45063" name="Text Box 7"/>
          <p:cNvSpPr txBox="1">
            <a:spLocks noChangeArrowheads="1"/>
          </p:cNvSpPr>
          <p:nvPr/>
        </p:nvSpPr>
        <p:spPr bwMode="auto">
          <a:xfrm>
            <a:off x="6634163" y="10668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REL</a:t>
            </a:r>
          </a:p>
        </p:txBody>
      </p:sp>
      <p:sp>
        <p:nvSpPr>
          <p:cNvPr id="45064" name="Line 8"/>
          <p:cNvSpPr>
            <a:spLocks noChangeShapeType="1"/>
          </p:cNvSpPr>
          <p:nvPr/>
        </p:nvSpPr>
        <p:spPr bwMode="auto">
          <a:xfrm flipH="1">
            <a:off x="6100763" y="16764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5" name="AutoShape 9"/>
          <p:cNvSpPr>
            <a:spLocks noChangeArrowheads="1"/>
          </p:cNvSpPr>
          <p:nvPr/>
        </p:nvSpPr>
        <p:spPr bwMode="auto">
          <a:xfrm rot="5347282">
            <a:off x="6557963" y="2971800"/>
            <a:ext cx="533400" cy="76200"/>
          </a:xfrm>
          <a:prstGeom prst="flowChartMagneticDrum">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5066" name="Text Box 10"/>
          <p:cNvSpPr txBox="1">
            <a:spLocks noChangeArrowheads="1"/>
          </p:cNvSpPr>
          <p:nvPr/>
        </p:nvSpPr>
        <p:spPr bwMode="auto">
          <a:xfrm>
            <a:off x="6938963" y="3048000"/>
            <a:ext cx="48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PTP</a:t>
            </a:r>
          </a:p>
        </p:txBody>
      </p:sp>
      <p:sp>
        <p:nvSpPr>
          <p:cNvPr id="45067" name="Line 11"/>
          <p:cNvSpPr>
            <a:spLocks noChangeShapeType="1"/>
          </p:cNvSpPr>
          <p:nvPr/>
        </p:nvSpPr>
        <p:spPr bwMode="auto">
          <a:xfrm>
            <a:off x="6824663" y="25908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8" name="Text Box 12"/>
          <p:cNvSpPr txBox="1">
            <a:spLocks noChangeArrowheads="1"/>
          </p:cNvSpPr>
          <p:nvPr/>
        </p:nvSpPr>
        <p:spPr bwMode="auto">
          <a:xfrm>
            <a:off x="6253163" y="3810000"/>
            <a:ext cx="11795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a:latin typeface="Comic Sans MS" charset="0"/>
              </a:rPr>
              <a:t>Citocromo C</a:t>
            </a:r>
          </a:p>
          <a:p>
            <a:pPr algn="ctr"/>
            <a:r>
              <a:rPr lang="it-IT" sz="1400">
                <a:latin typeface="Comic Sans MS" charset="0"/>
              </a:rPr>
              <a:t>Smac e Omi</a:t>
            </a:r>
          </a:p>
          <a:p>
            <a:pPr algn="ctr"/>
            <a:r>
              <a:rPr lang="it-IT" sz="1400">
                <a:latin typeface="Comic Sans MS" charset="0"/>
              </a:rPr>
              <a:t>AIF</a:t>
            </a:r>
          </a:p>
        </p:txBody>
      </p:sp>
      <p:sp>
        <p:nvSpPr>
          <p:cNvPr id="45069" name="Line 13"/>
          <p:cNvSpPr>
            <a:spLocks noChangeShapeType="1"/>
          </p:cNvSpPr>
          <p:nvPr/>
        </p:nvSpPr>
        <p:spPr bwMode="auto">
          <a:xfrm>
            <a:off x="6862763" y="45720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70" name="Text Box 14"/>
          <p:cNvSpPr txBox="1">
            <a:spLocks noChangeArrowheads="1"/>
          </p:cNvSpPr>
          <p:nvPr/>
        </p:nvSpPr>
        <p:spPr bwMode="auto">
          <a:xfrm>
            <a:off x="6329363" y="5181600"/>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APOPTOSI</a:t>
            </a:r>
          </a:p>
        </p:txBody>
      </p:sp>
      <p:sp>
        <p:nvSpPr>
          <p:cNvPr id="45071" name="Line 15"/>
          <p:cNvSpPr>
            <a:spLocks noChangeShapeType="1"/>
          </p:cNvSpPr>
          <p:nvPr/>
        </p:nvSpPr>
        <p:spPr bwMode="auto">
          <a:xfrm>
            <a:off x="4119563" y="2057400"/>
            <a:ext cx="1447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296703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18"/>
          <p:cNvSpPr txBox="1">
            <a:spLocks noChangeArrowheads="1"/>
          </p:cNvSpPr>
          <p:nvPr/>
        </p:nvSpPr>
        <p:spPr bwMode="auto">
          <a:xfrm>
            <a:off x="533400" y="5638800"/>
            <a:ext cx="167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Nature 467:283, 2010</a:t>
            </a:r>
          </a:p>
        </p:txBody>
      </p:sp>
      <p:sp>
        <p:nvSpPr>
          <p:cNvPr id="45074" name="CasellaDiTesto 19"/>
          <p:cNvSpPr txBox="1">
            <a:spLocks noChangeArrowheads="1"/>
          </p:cNvSpPr>
          <p:nvPr/>
        </p:nvSpPr>
        <p:spPr bwMode="auto">
          <a:xfrm>
            <a:off x="838200" y="239713"/>
            <a:ext cx="5129213"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solidFill>
                  <a:srgbClr val="FFFF00"/>
                </a:solidFill>
              </a:rPr>
              <a:t>Calcio rilasciato dal REL danneggiato induce apoptosi</a:t>
            </a:r>
          </a:p>
        </p:txBody>
      </p:sp>
    </p:spTree>
    <p:extLst>
      <p:ext uri="{BB962C8B-B14F-4D97-AF65-F5344CB8AC3E}">
        <p14:creationId xmlns:p14="http://schemas.microsoft.com/office/powerpoint/2010/main" val="191409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39763" y="1587500"/>
            <a:ext cx="7183437"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IPERTROFIA</a:t>
            </a:r>
            <a:r>
              <a:rPr lang="it-IT" sz="1400" b="1"/>
              <a:t>: Aumento del volume di un organo in seguito ad aumento del volume </a:t>
            </a:r>
          </a:p>
          <a:p>
            <a:r>
              <a:rPr lang="it-IT" sz="1400" b="1"/>
              <a:t>delle singole cellule</a:t>
            </a:r>
          </a:p>
        </p:txBody>
      </p:sp>
      <p:sp>
        <p:nvSpPr>
          <p:cNvPr id="3" name="Text Box 10" descr="Velina blu"/>
          <p:cNvSpPr txBox="1">
            <a:spLocks noChangeArrowheads="1"/>
          </p:cNvSpPr>
          <p:nvPr/>
        </p:nvSpPr>
        <p:spPr bwMode="auto">
          <a:xfrm>
            <a:off x="639763" y="3513138"/>
            <a:ext cx="7962900" cy="5175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IPERPLASIA</a:t>
            </a:r>
            <a:r>
              <a:rPr lang="it-IT" sz="1400" b="1"/>
              <a:t>: Aumento del volume di un organo in seguito ad aumento del numero di cellule</a:t>
            </a:r>
          </a:p>
          <a:p>
            <a:r>
              <a:rPr lang="it-IT" sz="1400" b="1"/>
              <a:t>che lo compongono</a:t>
            </a:r>
          </a:p>
        </p:txBody>
      </p:sp>
      <p:sp>
        <p:nvSpPr>
          <p:cNvPr id="4" name="Text Box 11"/>
          <p:cNvSpPr txBox="1">
            <a:spLocks noChangeArrowheads="1"/>
          </p:cNvSpPr>
          <p:nvPr/>
        </p:nvSpPr>
        <p:spPr bwMode="auto">
          <a:xfrm>
            <a:off x="639763" y="2646363"/>
            <a:ext cx="7378700"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ATROFIA/IPOTROFIA</a:t>
            </a:r>
            <a:r>
              <a:rPr lang="it-IT" sz="1400" b="1"/>
              <a:t>: Dimunuzione del volume di un organo in seguito a diminuzione del volume </a:t>
            </a:r>
          </a:p>
          <a:p>
            <a:r>
              <a:rPr lang="it-IT" sz="1400" b="1"/>
              <a:t>delle singole cellule</a:t>
            </a:r>
          </a:p>
        </p:txBody>
      </p:sp>
      <p:sp>
        <p:nvSpPr>
          <p:cNvPr id="5" name="Text Box 12" descr="Pergamena"/>
          <p:cNvSpPr txBox="1">
            <a:spLocks noChangeArrowheads="1"/>
          </p:cNvSpPr>
          <p:nvPr/>
        </p:nvSpPr>
        <p:spPr bwMode="auto">
          <a:xfrm>
            <a:off x="639763" y="4551363"/>
            <a:ext cx="8026400" cy="5238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APLASIA/IPOPLASIA</a:t>
            </a:r>
            <a:r>
              <a:rPr lang="it-IT" sz="1400" b="1"/>
              <a:t>: Diminuzione del volume di un organo in seguito a diminuzione del numero di cellule</a:t>
            </a:r>
          </a:p>
          <a:p>
            <a:r>
              <a:rPr lang="it-IT" sz="1400" b="1"/>
              <a:t>che lo compongono</a:t>
            </a:r>
          </a:p>
        </p:txBody>
      </p:sp>
    </p:spTree>
    <p:extLst>
      <p:ext uri="{BB962C8B-B14F-4D97-AF65-F5344CB8AC3E}">
        <p14:creationId xmlns:p14="http://schemas.microsoft.com/office/powerpoint/2010/main" val="193046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a:latin typeface="Calibri" charset="0"/>
              </a:rPr>
              <a:t>Cause di ipertrofia/iperplasia</a:t>
            </a:r>
          </a:p>
        </p:txBody>
      </p:sp>
      <p:sp>
        <p:nvSpPr>
          <p:cNvPr id="4099" name="Rectangle 3"/>
          <p:cNvSpPr>
            <a:spLocks noGrp="1" noChangeArrowheads="1"/>
          </p:cNvSpPr>
          <p:nvPr>
            <p:ph type="body" idx="1"/>
          </p:nvPr>
        </p:nvSpPr>
        <p:spPr/>
        <p:txBody>
          <a:bodyPr/>
          <a:lstStyle/>
          <a:p>
            <a:pPr>
              <a:lnSpc>
                <a:spcPct val="90000"/>
              </a:lnSpc>
            </a:pPr>
            <a:r>
              <a:rPr lang="it-IT" sz="2800">
                <a:latin typeface="Calibri" charset="0"/>
              </a:rPr>
              <a:t>Aumentata richiesta funzionale</a:t>
            </a:r>
            <a:r>
              <a:rPr lang="it-IT">
                <a:latin typeface="Calibri" charset="0"/>
              </a:rPr>
              <a:t> </a:t>
            </a:r>
            <a:r>
              <a:rPr lang="it-IT" sz="2400">
                <a:latin typeface="Calibri" charset="0"/>
              </a:rPr>
              <a:t>(ipertrofia del muscolo cardiaco e scheletrico)</a:t>
            </a:r>
          </a:p>
          <a:p>
            <a:pPr>
              <a:lnSpc>
                <a:spcPct val="90000"/>
              </a:lnSpc>
            </a:pPr>
            <a:r>
              <a:rPr lang="it-IT" sz="2800">
                <a:latin typeface="Calibri" charset="0"/>
              </a:rPr>
              <a:t>Accumulo di sostanze</a:t>
            </a:r>
            <a:r>
              <a:rPr lang="it-IT" sz="2400">
                <a:latin typeface="Calibri" charset="0"/>
              </a:rPr>
              <a:t> (lipidi nel fegato [</a:t>
            </a:r>
            <a:r>
              <a:rPr lang="it-IT" sz="2400" i="1">
                <a:latin typeface="Calibri" charset="0"/>
              </a:rPr>
              <a:t>epatomegalia</a:t>
            </a:r>
            <a:r>
              <a:rPr lang="it-IT" sz="2400">
                <a:latin typeface="Calibri" charset="0"/>
              </a:rPr>
              <a:t>]; altre in diverse cellule)</a:t>
            </a:r>
            <a:endParaRPr lang="it-IT">
              <a:latin typeface="Calibri" charset="0"/>
            </a:endParaRPr>
          </a:p>
          <a:p>
            <a:pPr>
              <a:lnSpc>
                <a:spcPct val="90000"/>
              </a:lnSpc>
            </a:pPr>
            <a:r>
              <a:rPr lang="it-IT" sz="2800">
                <a:latin typeface="Calibri" charset="0"/>
              </a:rPr>
              <a:t>Stimolazione ormonale</a:t>
            </a:r>
            <a:r>
              <a:rPr lang="it-IT">
                <a:latin typeface="Calibri" charset="0"/>
              </a:rPr>
              <a:t> </a:t>
            </a:r>
            <a:r>
              <a:rPr lang="it-IT" sz="2400">
                <a:latin typeface="Calibri" charset="0"/>
              </a:rPr>
              <a:t>(ipertrofia muscolare dell</a:t>
            </a:r>
            <a:r>
              <a:rPr lang="ja-JP" altLang="it-IT" sz="2400">
                <a:latin typeface="Calibri" charset="0"/>
              </a:rPr>
              <a:t>’</a:t>
            </a:r>
            <a:r>
              <a:rPr lang="it-IT" sz="2400">
                <a:latin typeface="Calibri" charset="0"/>
              </a:rPr>
              <a:t>utero in gravidanza e iperplasia della mucosa uterina</a:t>
            </a:r>
          </a:p>
          <a:p>
            <a:pPr>
              <a:lnSpc>
                <a:spcPct val="90000"/>
              </a:lnSpc>
              <a:buFontTx/>
              <a:buNone/>
            </a:pPr>
            <a:r>
              <a:rPr lang="it-IT" sz="2400">
                <a:latin typeface="Calibri" charset="0"/>
              </a:rPr>
              <a:t>    durante il ciclo)</a:t>
            </a:r>
          </a:p>
          <a:p>
            <a:pPr>
              <a:lnSpc>
                <a:spcPct val="90000"/>
              </a:lnSpc>
            </a:pPr>
            <a:r>
              <a:rPr lang="it-IT" sz="2800">
                <a:latin typeface="Calibri" charset="0"/>
              </a:rPr>
              <a:t>Aumentata nutrizione</a:t>
            </a:r>
            <a:r>
              <a:rPr lang="it-IT" sz="2400">
                <a:latin typeface="Calibri" charset="0"/>
              </a:rPr>
              <a:t> (aumento del tessuto adiposo)</a:t>
            </a:r>
          </a:p>
          <a:p>
            <a:pPr>
              <a:lnSpc>
                <a:spcPct val="90000"/>
              </a:lnSpc>
            </a:pPr>
            <a:r>
              <a:rPr lang="it-IT" sz="2800">
                <a:latin typeface="Calibri" charset="0"/>
              </a:rPr>
              <a:t>Stimolazione delle difese biologiche</a:t>
            </a:r>
            <a:r>
              <a:rPr lang="it-IT" sz="2400">
                <a:latin typeface="Calibri" charset="0"/>
              </a:rPr>
              <a:t> (iperplasia di organi linfoidi, per esempio linfonodi)</a:t>
            </a:r>
          </a:p>
          <a:p>
            <a:pPr>
              <a:lnSpc>
                <a:spcPct val="90000"/>
              </a:lnSpc>
              <a:buFontTx/>
              <a:buNone/>
            </a:pPr>
            <a:endParaRPr lang="it-IT" sz="2400">
              <a:latin typeface="Calibri" charset="0"/>
            </a:endParaRPr>
          </a:p>
        </p:txBody>
      </p:sp>
    </p:spTree>
    <p:extLst>
      <p:ext uri="{BB962C8B-B14F-4D97-AF65-F5344CB8AC3E}">
        <p14:creationId xmlns:p14="http://schemas.microsoft.com/office/powerpoint/2010/main" val="291304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 calcmode="lin" valueType="num">
                                      <p:cBhvr additive="base">
                                        <p:cTn id="2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 calcmode="lin" valueType="num">
                                      <p:cBhvr additive="base">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099">
                                            <p:txEl>
                                              <p:pRg st="5" end="5"/>
                                            </p:txEl>
                                          </p:spTgt>
                                        </p:tgtEl>
                                        <p:attrNameLst>
                                          <p:attrName>style.visibility</p:attrName>
                                        </p:attrNameLst>
                                      </p:cBhvr>
                                      <p:to>
                                        <p:strVal val="visible"/>
                                      </p:to>
                                    </p:set>
                                    <p:anim calcmode="lin" valueType="num">
                                      <p:cBhvr additive="base">
                                        <p:cTn id="4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t-IT">
                <a:latin typeface="Calibri" charset="0"/>
              </a:rPr>
              <a:t>Cause di atrofia/aplasia</a:t>
            </a:r>
          </a:p>
        </p:txBody>
      </p:sp>
      <p:sp>
        <p:nvSpPr>
          <p:cNvPr id="5123" name="Rectangle 3"/>
          <p:cNvSpPr>
            <a:spLocks noGrp="1" noChangeArrowheads="1"/>
          </p:cNvSpPr>
          <p:nvPr>
            <p:ph type="body" idx="1"/>
          </p:nvPr>
        </p:nvSpPr>
        <p:spPr/>
        <p:txBody>
          <a:bodyPr/>
          <a:lstStyle/>
          <a:p>
            <a:r>
              <a:rPr lang="it-IT" sz="2800">
                <a:latin typeface="Calibri" charset="0"/>
              </a:rPr>
              <a:t>Ridotta funzione</a:t>
            </a:r>
            <a:r>
              <a:rPr lang="it-IT">
                <a:latin typeface="Calibri" charset="0"/>
              </a:rPr>
              <a:t> </a:t>
            </a:r>
            <a:r>
              <a:rPr lang="it-IT" sz="2400">
                <a:latin typeface="Calibri" charset="0"/>
              </a:rPr>
              <a:t>(ipotrofia muscolare)</a:t>
            </a:r>
          </a:p>
          <a:p>
            <a:r>
              <a:rPr lang="it-IT" sz="2800">
                <a:latin typeface="Calibri" charset="0"/>
              </a:rPr>
              <a:t>Ridotto apporto calorico</a:t>
            </a:r>
          </a:p>
          <a:p>
            <a:r>
              <a:rPr lang="it-IT" sz="2800">
                <a:latin typeface="Calibri" charset="0"/>
              </a:rPr>
              <a:t>Ridotta stimolazione ormonale</a:t>
            </a:r>
          </a:p>
          <a:p>
            <a:r>
              <a:rPr lang="it-IT" sz="2800">
                <a:latin typeface="Calibri" charset="0"/>
              </a:rPr>
              <a:t>Ridotta irrorazione o apporto di ossigeno</a:t>
            </a:r>
          </a:p>
          <a:p>
            <a:r>
              <a:rPr lang="it-IT" sz="2800">
                <a:latin typeface="Calibri" charset="0"/>
              </a:rPr>
              <a:t>Ridotta innervazione</a:t>
            </a:r>
          </a:p>
          <a:p>
            <a:r>
              <a:rPr lang="it-IT" sz="2800">
                <a:latin typeface="Calibri" charset="0"/>
              </a:rPr>
              <a:t>Compressione</a:t>
            </a:r>
          </a:p>
          <a:p>
            <a:r>
              <a:rPr lang="it-IT" sz="2800">
                <a:latin typeface="Calibri" charset="0"/>
              </a:rPr>
              <a:t>Malattie febbrili o autoiimunitarie prolungate</a:t>
            </a:r>
          </a:p>
          <a:p>
            <a:r>
              <a:rPr lang="it-IT" sz="2800">
                <a:latin typeface="Calibri" charset="0"/>
              </a:rPr>
              <a:t>Tumori </a:t>
            </a:r>
            <a:r>
              <a:rPr lang="it-IT" sz="2400">
                <a:latin typeface="Calibri" charset="0"/>
              </a:rPr>
              <a:t>(cachessia)</a:t>
            </a:r>
          </a:p>
          <a:p>
            <a:endParaRPr lang="it-IT" sz="2800">
              <a:latin typeface="Calibri" charset="0"/>
            </a:endParaRPr>
          </a:p>
        </p:txBody>
      </p:sp>
    </p:spTree>
    <p:extLst>
      <p:ext uri="{BB962C8B-B14F-4D97-AF65-F5344CB8AC3E}">
        <p14:creationId xmlns:p14="http://schemas.microsoft.com/office/powerpoint/2010/main" val="4033304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additive="base">
                                        <p:cTn id="4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123">
                                            <p:txEl>
                                              <p:pRg st="7" end="7"/>
                                            </p:txEl>
                                          </p:spTgt>
                                        </p:tgtEl>
                                        <p:attrNameLst>
                                          <p:attrName>style.visibility</p:attrName>
                                        </p:attrNameLst>
                                      </p:cBhvr>
                                      <p:to>
                                        <p:strVal val="visible"/>
                                      </p:to>
                                    </p:set>
                                    <p:anim calcmode="lin" valueType="num">
                                      <p:cBhvr additive="base">
                                        <p:cTn id="5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01871-001-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746250"/>
            <a:ext cx="63500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 Stages in the cellular response to stress and injurious stimuli.</a:t>
            </a:r>
          </a:p>
        </p:txBody>
      </p:sp>
      <p:sp>
        <p:nvSpPr>
          <p:cNvPr id="4915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4915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49158"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323013" y="5399088"/>
            <a:ext cx="2171700" cy="955675"/>
          </a:xfrm>
          <a:prstGeom prst="rect">
            <a:avLst/>
          </a:prstGeom>
          <a:solidFill>
            <a:schemeClr val="accent2">
              <a:lumMod val="40000"/>
              <a:lumOff val="60000"/>
            </a:schemeClr>
          </a:solidFill>
        </p:spPr>
        <p:txBody>
          <a:bodyPr wrap="none">
            <a:spAutoFit/>
          </a:bodyPr>
          <a:lstStyle/>
          <a:p>
            <a:pPr marL="342900" indent="-342900" fontAlgn="auto">
              <a:spcBef>
                <a:spcPts val="0"/>
              </a:spcBef>
              <a:spcAft>
                <a:spcPts val="0"/>
              </a:spcAft>
              <a:buFontTx/>
              <a:buAutoNum type="arabicPeriod"/>
              <a:defRPr/>
            </a:pPr>
            <a:r>
              <a:rPr lang="it-IT" sz="1400" b="1" dirty="0">
                <a:latin typeface="+mn-lt"/>
                <a:ea typeface="+mn-ea"/>
                <a:cs typeface="+mn-cs"/>
              </a:rPr>
              <a:t>NECROSI/NECROPTOSI</a:t>
            </a:r>
          </a:p>
          <a:p>
            <a:pPr marL="342900" indent="-342900" fontAlgn="auto">
              <a:spcBef>
                <a:spcPts val="0"/>
              </a:spcBef>
              <a:spcAft>
                <a:spcPts val="0"/>
              </a:spcAft>
              <a:buFontTx/>
              <a:buAutoNum type="arabicPeriod"/>
              <a:defRPr/>
            </a:pPr>
            <a:r>
              <a:rPr lang="it-IT" sz="1400" b="1" dirty="0">
                <a:latin typeface="+mn-lt"/>
                <a:ea typeface="+mn-ea"/>
                <a:cs typeface="+mn-cs"/>
              </a:rPr>
              <a:t>APOPTOSI</a:t>
            </a:r>
          </a:p>
          <a:p>
            <a:pPr marL="342900" indent="-342900" fontAlgn="auto">
              <a:spcBef>
                <a:spcPts val="0"/>
              </a:spcBef>
              <a:spcAft>
                <a:spcPts val="0"/>
              </a:spcAft>
              <a:buFontTx/>
              <a:buAutoNum type="arabicPeriod"/>
              <a:defRPr/>
            </a:pPr>
            <a:r>
              <a:rPr lang="it-IT" sz="1400" b="1" dirty="0">
                <a:latin typeface="+mn-lt"/>
                <a:ea typeface="+mn-ea"/>
                <a:cs typeface="+mn-cs"/>
              </a:rPr>
              <a:t>PIROPTOSI</a:t>
            </a:r>
          </a:p>
          <a:p>
            <a:pPr marL="342900" indent="-342900" fontAlgn="auto">
              <a:spcBef>
                <a:spcPts val="0"/>
              </a:spcBef>
              <a:spcAft>
                <a:spcPts val="0"/>
              </a:spcAft>
              <a:buFontTx/>
              <a:buAutoNum type="arabicPeriod"/>
              <a:defRPr/>
            </a:pPr>
            <a:r>
              <a:rPr lang="it-IT" sz="1400" b="1" dirty="0">
                <a:latin typeface="+mn-lt"/>
                <a:ea typeface="+mn-ea"/>
                <a:cs typeface="+mn-cs"/>
              </a:rPr>
              <a:t>NETTOSI</a:t>
            </a:r>
          </a:p>
        </p:txBody>
      </p:sp>
      <p:cxnSp>
        <p:nvCxnSpPr>
          <p:cNvPr id="9" name="Connettore 2 8"/>
          <p:cNvCxnSpPr/>
          <p:nvPr/>
        </p:nvCxnSpPr>
        <p:spPr>
          <a:xfrm rot="16200000" flipH="1">
            <a:off x="6498432" y="4741069"/>
            <a:ext cx="528637" cy="53022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710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957263"/>
            <a:ext cx="7915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1042988" y="1052513"/>
            <a:ext cx="720725" cy="215900"/>
          </a:xfrm>
          <a:prstGeom prst="rect">
            <a:avLst/>
          </a:prstGeom>
          <a:solidFill>
            <a:srgbClr val="FFCC00"/>
          </a:solidFill>
          <a:ln w="9525">
            <a:solidFill>
              <a:srgbClr val="FFCC00"/>
            </a:solidFill>
            <a:miter lim="800000"/>
            <a:headEnd/>
            <a:tailEnd/>
          </a:ln>
        </p:spPr>
        <p:txBody>
          <a:bodyPr wrap="none" anchor="ctr"/>
          <a:lstStyle/>
          <a:p>
            <a:endParaRPr lang="it-IT">
              <a:latin typeface="Calibri" charset="0"/>
            </a:endParaRPr>
          </a:p>
        </p:txBody>
      </p:sp>
      <p:sp>
        <p:nvSpPr>
          <p:cNvPr id="4100" name="Rectangle 4"/>
          <p:cNvSpPr>
            <a:spLocks noChangeArrowheads="1"/>
          </p:cNvSpPr>
          <p:nvPr/>
        </p:nvSpPr>
        <p:spPr bwMode="auto">
          <a:xfrm>
            <a:off x="971550" y="3933825"/>
            <a:ext cx="1079500" cy="358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1" name="Rectangle 5"/>
          <p:cNvSpPr>
            <a:spLocks noChangeArrowheads="1"/>
          </p:cNvSpPr>
          <p:nvPr/>
        </p:nvSpPr>
        <p:spPr bwMode="auto">
          <a:xfrm>
            <a:off x="6659563" y="2133600"/>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2" name="Rectangle 6"/>
          <p:cNvSpPr>
            <a:spLocks noChangeArrowheads="1"/>
          </p:cNvSpPr>
          <p:nvPr/>
        </p:nvSpPr>
        <p:spPr bwMode="auto">
          <a:xfrm>
            <a:off x="1042988" y="4365625"/>
            <a:ext cx="9366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3" name="Rectangle 7"/>
          <p:cNvSpPr>
            <a:spLocks noChangeArrowheads="1"/>
          </p:cNvSpPr>
          <p:nvPr/>
        </p:nvSpPr>
        <p:spPr bwMode="auto">
          <a:xfrm>
            <a:off x="6877050" y="3500438"/>
            <a:ext cx="720725" cy="2889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4" name="Rectangle 8"/>
          <p:cNvSpPr>
            <a:spLocks noChangeArrowheads="1"/>
          </p:cNvSpPr>
          <p:nvPr/>
        </p:nvSpPr>
        <p:spPr bwMode="auto">
          <a:xfrm>
            <a:off x="6948488" y="2852738"/>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5" name="Rectangle 9"/>
          <p:cNvSpPr>
            <a:spLocks noChangeArrowheads="1"/>
          </p:cNvSpPr>
          <p:nvPr/>
        </p:nvSpPr>
        <p:spPr bwMode="auto">
          <a:xfrm>
            <a:off x="6948488" y="3860800"/>
            <a:ext cx="647700" cy="3603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6" name="Rectangle 10"/>
          <p:cNvSpPr>
            <a:spLocks noChangeArrowheads="1"/>
          </p:cNvSpPr>
          <p:nvPr/>
        </p:nvSpPr>
        <p:spPr bwMode="auto">
          <a:xfrm>
            <a:off x="1187450" y="1844675"/>
            <a:ext cx="863600" cy="360363"/>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7" name="Text Box 11"/>
          <p:cNvSpPr txBox="1">
            <a:spLocks noChangeArrowheads="1"/>
          </p:cNvSpPr>
          <p:nvPr/>
        </p:nvSpPr>
        <p:spPr bwMode="auto">
          <a:xfrm>
            <a:off x="5867400" y="1462088"/>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a:latin typeface="Arial Rounded MT Bold" charset="0"/>
              </a:rPr>
              <a:t>Cytoplasm</a:t>
            </a:r>
          </a:p>
        </p:txBody>
      </p:sp>
      <p:sp>
        <p:nvSpPr>
          <p:cNvPr id="4108" name="Line 12"/>
          <p:cNvSpPr>
            <a:spLocks noChangeShapeType="1"/>
          </p:cNvSpPr>
          <p:nvPr/>
        </p:nvSpPr>
        <p:spPr bwMode="auto">
          <a:xfrm flipV="1">
            <a:off x="4716463" y="1628775"/>
            <a:ext cx="1223962" cy="431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09" name="Rectangle 13"/>
          <p:cNvSpPr>
            <a:spLocks noChangeArrowheads="1"/>
          </p:cNvSpPr>
          <p:nvPr/>
        </p:nvSpPr>
        <p:spPr bwMode="auto">
          <a:xfrm>
            <a:off x="5867400" y="1412875"/>
            <a:ext cx="792163" cy="360363"/>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8446" name="Text Box 14"/>
          <p:cNvSpPr txBox="1">
            <a:spLocks noChangeArrowheads="1"/>
          </p:cNvSpPr>
          <p:nvPr/>
        </p:nvSpPr>
        <p:spPr bwMode="auto">
          <a:xfrm>
            <a:off x="158750" y="65088"/>
            <a:ext cx="892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Ogni branca della scienza ha una sua unità elementare; per la fisica è l</a:t>
            </a:r>
            <a:r>
              <a:rPr lang="ja-JP" altLang="it-IT" sz="1200"/>
              <a:t>’</a:t>
            </a:r>
            <a:r>
              <a:rPr lang="it-IT" sz="1200"/>
              <a:t>atomo, per la chimica è la molecola L</a:t>
            </a:r>
            <a:r>
              <a:rPr lang="ja-JP" altLang="it-IT" sz="1200"/>
              <a:t>’</a:t>
            </a:r>
            <a:r>
              <a:rPr lang="it-IT" sz="1200"/>
              <a:t>unità elementare per</a:t>
            </a:r>
          </a:p>
          <a:p>
            <a:r>
              <a:rPr lang="it-IT" sz="1200"/>
              <a:t>lo studio delle malattie da parte della medicina è la cellula (modificato da </a:t>
            </a:r>
            <a:r>
              <a:rPr lang="it-IT" sz="1200" i="1"/>
              <a:t>G. Mayno </a:t>
            </a:r>
            <a:r>
              <a:rPr lang="it-IT" sz="1200"/>
              <a:t>e</a:t>
            </a:r>
            <a:r>
              <a:rPr lang="it-IT" sz="1200" i="1"/>
              <a:t> I. Joris</a:t>
            </a:r>
            <a:r>
              <a:rPr lang="it-IT" sz="1200"/>
              <a:t>: cellule, tessuti e malattia)</a:t>
            </a:r>
            <a:endParaRPr lang="it-IT" sz="1200" i="1"/>
          </a:p>
        </p:txBody>
      </p:sp>
      <p:sp>
        <p:nvSpPr>
          <p:cNvPr id="4111" name="Text Box 15"/>
          <p:cNvSpPr txBox="1">
            <a:spLocks noChangeArrowheads="1"/>
          </p:cNvSpPr>
          <p:nvPr/>
        </p:nvSpPr>
        <p:spPr bwMode="auto">
          <a:xfrm>
            <a:off x="250825" y="620713"/>
            <a:ext cx="7727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Ogni cellula è composta da diverse unità elementari rappresentate dagli organelli che ne consentono la funzione</a:t>
            </a:r>
          </a:p>
        </p:txBody>
      </p:sp>
      <p:sp>
        <p:nvSpPr>
          <p:cNvPr id="4112" name="Text Box 16"/>
          <p:cNvSpPr txBox="1">
            <a:spLocks noChangeArrowheads="1"/>
          </p:cNvSpPr>
          <p:nvPr/>
        </p:nvSpPr>
        <p:spPr bwMode="auto">
          <a:xfrm>
            <a:off x="179388" y="594995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Lesioni (ereditate o acquisite) di specifiche molecole alterano la funzione di organelli con conseguente danno, </a:t>
            </a:r>
          </a:p>
          <a:p>
            <a:pPr algn="ctr"/>
            <a:r>
              <a:rPr lang="it-IT" sz="1200" b="1"/>
              <a:t>ed eventualmente morte cellulare.</a:t>
            </a:r>
          </a:p>
        </p:txBody>
      </p:sp>
    </p:spTree>
    <p:extLst>
      <p:ext uri="{BB962C8B-B14F-4D97-AF65-F5344CB8AC3E}">
        <p14:creationId xmlns:p14="http://schemas.microsoft.com/office/powerpoint/2010/main" val="291957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additive="base">
                                        <p:cTn id="7" dur="500" fill="hold"/>
                                        <p:tgtEl>
                                          <p:spTgt spid="4111"/>
                                        </p:tgtEl>
                                        <p:attrNameLst>
                                          <p:attrName>ppt_x</p:attrName>
                                        </p:attrNameLst>
                                      </p:cBhvr>
                                      <p:tavLst>
                                        <p:tav tm="0">
                                          <p:val>
                                            <p:strVal val="#ppt_x"/>
                                          </p:val>
                                        </p:tav>
                                        <p:tav tm="100000">
                                          <p:val>
                                            <p:strVal val="#ppt_x"/>
                                          </p:val>
                                        </p:tav>
                                      </p:tavLst>
                                    </p:anim>
                                    <p:anim calcmode="lin" valueType="num">
                                      <p:cBhvr additive="base">
                                        <p:cTn id="8" dur="500" fill="hold"/>
                                        <p:tgtEl>
                                          <p:spTgt spid="41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 fill="hold"/>
                                        <p:tgtEl>
                                          <p:spTgt spid="4100"/>
                                        </p:tgtEl>
                                        <p:attrNameLst>
                                          <p:attrName>ppt_x</p:attrName>
                                        </p:attrNameLst>
                                      </p:cBhvr>
                                      <p:tavLst>
                                        <p:tav tm="0">
                                          <p:val>
                                            <p:strVal val="#ppt_x"/>
                                          </p:val>
                                        </p:tav>
                                        <p:tav tm="100000">
                                          <p:val>
                                            <p:strVal val="#ppt_x"/>
                                          </p:val>
                                        </p:tav>
                                      </p:tavLst>
                                    </p:anim>
                                    <p:anim calcmode="lin" valueType="num">
                                      <p:cBhvr additive="base">
                                        <p:cTn id="22" dur="500" fill="hold"/>
                                        <p:tgtEl>
                                          <p:spTgt spid="410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additive="base">
                                        <p:cTn id="25" dur="500" fill="hold"/>
                                        <p:tgtEl>
                                          <p:spTgt spid="4101"/>
                                        </p:tgtEl>
                                        <p:attrNameLst>
                                          <p:attrName>ppt_x</p:attrName>
                                        </p:attrNameLst>
                                      </p:cBhvr>
                                      <p:tavLst>
                                        <p:tav tm="0">
                                          <p:val>
                                            <p:strVal val="#ppt_x"/>
                                          </p:val>
                                        </p:tav>
                                        <p:tav tm="100000">
                                          <p:val>
                                            <p:strVal val="#ppt_x"/>
                                          </p:val>
                                        </p:tav>
                                      </p:tavLst>
                                    </p:anim>
                                    <p:anim calcmode="lin" valueType="num">
                                      <p:cBhvr additive="base">
                                        <p:cTn id="26" dur="500" fill="hold"/>
                                        <p:tgtEl>
                                          <p:spTgt spid="41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2"/>
                                        </p:tgtEl>
                                        <p:attrNameLst>
                                          <p:attrName>style.visibility</p:attrName>
                                        </p:attrNameLst>
                                      </p:cBhvr>
                                      <p:to>
                                        <p:strVal val="visible"/>
                                      </p:to>
                                    </p:set>
                                    <p:anim calcmode="lin" valueType="num">
                                      <p:cBhvr additive="base">
                                        <p:cTn id="29" dur="500" fill="hold"/>
                                        <p:tgtEl>
                                          <p:spTgt spid="4102"/>
                                        </p:tgtEl>
                                        <p:attrNameLst>
                                          <p:attrName>ppt_x</p:attrName>
                                        </p:attrNameLst>
                                      </p:cBhvr>
                                      <p:tavLst>
                                        <p:tav tm="0">
                                          <p:val>
                                            <p:strVal val="#ppt_x"/>
                                          </p:val>
                                        </p:tav>
                                        <p:tav tm="100000">
                                          <p:val>
                                            <p:strVal val="#ppt_x"/>
                                          </p:val>
                                        </p:tav>
                                      </p:tavLst>
                                    </p:anim>
                                    <p:anim calcmode="lin" valueType="num">
                                      <p:cBhvr additive="base">
                                        <p:cTn id="30" dur="500" fill="hold"/>
                                        <p:tgtEl>
                                          <p:spTgt spid="410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additive="base">
                                        <p:cTn id="33" dur="500" fill="hold"/>
                                        <p:tgtEl>
                                          <p:spTgt spid="4103"/>
                                        </p:tgtEl>
                                        <p:attrNameLst>
                                          <p:attrName>ppt_x</p:attrName>
                                        </p:attrNameLst>
                                      </p:cBhvr>
                                      <p:tavLst>
                                        <p:tav tm="0">
                                          <p:val>
                                            <p:strVal val="#ppt_x"/>
                                          </p:val>
                                        </p:tav>
                                        <p:tav tm="100000">
                                          <p:val>
                                            <p:strVal val="#ppt_x"/>
                                          </p:val>
                                        </p:tav>
                                      </p:tavLst>
                                    </p:anim>
                                    <p:anim calcmode="lin" valueType="num">
                                      <p:cBhvr additive="base">
                                        <p:cTn id="34" dur="500" fill="hold"/>
                                        <p:tgtEl>
                                          <p:spTgt spid="410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additive="base">
                                        <p:cTn id="37" dur="500" fill="hold"/>
                                        <p:tgtEl>
                                          <p:spTgt spid="4104"/>
                                        </p:tgtEl>
                                        <p:attrNameLst>
                                          <p:attrName>ppt_x</p:attrName>
                                        </p:attrNameLst>
                                      </p:cBhvr>
                                      <p:tavLst>
                                        <p:tav tm="0">
                                          <p:val>
                                            <p:strVal val="#ppt_x"/>
                                          </p:val>
                                        </p:tav>
                                        <p:tav tm="100000">
                                          <p:val>
                                            <p:strVal val="#ppt_x"/>
                                          </p:val>
                                        </p:tav>
                                      </p:tavLst>
                                    </p:anim>
                                    <p:anim calcmode="lin" valueType="num">
                                      <p:cBhvr additive="base">
                                        <p:cTn id="38" dur="500" fill="hold"/>
                                        <p:tgtEl>
                                          <p:spTgt spid="410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05"/>
                                        </p:tgtEl>
                                        <p:attrNameLst>
                                          <p:attrName>style.visibility</p:attrName>
                                        </p:attrNameLst>
                                      </p:cBhvr>
                                      <p:to>
                                        <p:strVal val="visible"/>
                                      </p:to>
                                    </p:set>
                                    <p:anim calcmode="lin" valueType="num">
                                      <p:cBhvr additive="base">
                                        <p:cTn id="41" dur="500" fill="hold"/>
                                        <p:tgtEl>
                                          <p:spTgt spid="4105"/>
                                        </p:tgtEl>
                                        <p:attrNameLst>
                                          <p:attrName>ppt_x</p:attrName>
                                        </p:attrNameLst>
                                      </p:cBhvr>
                                      <p:tavLst>
                                        <p:tav tm="0">
                                          <p:val>
                                            <p:strVal val="#ppt_x"/>
                                          </p:val>
                                        </p:tav>
                                        <p:tav tm="100000">
                                          <p:val>
                                            <p:strVal val="#ppt_x"/>
                                          </p:val>
                                        </p:tav>
                                      </p:tavLst>
                                    </p:anim>
                                    <p:anim calcmode="lin" valueType="num">
                                      <p:cBhvr additive="base">
                                        <p:cTn id="42" dur="500" fill="hold"/>
                                        <p:tgtEl>
                                          <p:spTgt spid="410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06"/>
                                        </p:tgtEl>
                                        <p:attrNameLst>
                                          <p:attrName>style.visibility</p:attrName>
                                        </p:attrNameLst>
                                      </p:cBhvr>
                                      <p:to>
                                        <p:strVal val="visible"/>
                                      </p:to>
                                    </p:set>
                                    <p:anim calcmode="lin" valueType="num">
                                      <p:cBhvr additive="base">
                                        <p:cTn id="45" dur="500" fill="hold"/>
                                        <p:tgtEl>
                                          <p:spTgt spid="4106"/>
                                        </p:tgtEl>
                                        <p:attrNameLst>
                                          <p:attrName>ppt_x</p:attrName>
                                        </p:attrNameLst>
                                      </p:cBhvr>
                                      <p:tavLst>
                                        <p:tav tm="0">
                                          <p:val>
                                            <p:strVal val="#ppt_x"/>
                                          </p:val>
                                        </p:tav>
                                        <p:tav tm="100000">
                                          <p:val>
                                            <p:strVal val="#ppt_x"/>
                                          </p:val>
                                        </p:tav>
                                      </p:tavLst>
                                    </p:anim>
                                    <p:anim calcmode="lin" valueType="num">
                                      <p:cBhvr additive="base">
                                        <p:cTn id="46" dur="500" fill="hold"/>
                                        <p:tgtEl>
                                          <p:spTgt spid="410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07"/>
                                        </p:tgtEl>
                                        <p:attrNameLst>
                                          <p:attrName>style.visibility</p:attrName>
                                        </p:attrNameLst>
                                      </p:cBhvr>
                                      <p:to>
                                        <p:strVal val="visible"/>
                                      </p:to>
                                    </p:set>
                                    <p:anim calcmode="lin" valueType="num">
                                      <p:cBhvr additive="base">
                                        <p:cTn id="49" dur="500" fill="hold"/>
                                        <p:tgtEl>
                                          <p:spTgt spid="4107"/>
                                        </p:tgtEl>
                                        <p:attrNameLst>
                                          <p:attrName>ppt_x</p:attrName>
                                        </p:attrNameLst>
                                      </p:cBhvr>
                                      <p:tavLst>
                                        <p:tav tm="0">
                                          <p:val>
                                            <p:strVal val="#ppt_x"/>
                                          </p:val>
                                        </p:tav>
                                        <p:tav tm="100000">
                                          <p:val>
                                            <p:strVal val="#ppt_x"/>
                                          </p:val>
                                        </p:tav>
                                      </p:tavLst>
                                    </p:anim>
                                    <p:anim calcmode="lin" valueType="num">
                                      <p:cBhvr additive="base">
                                        <p:cTn id="50" dur="500" fill="hold"/>
                                        <p:tgtEl>
                                          <p:spTgt spid="410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08"/>
                                        </p:tgtEl>
                                        <p:attrNameLst>
                                          <p:attrName>style.visibility</p:attrName>
                                        </p:attrNameLst>
                                      </p:cBhvr>
                                      <p:to>
                                        <p:strVal val="visible"/>
                                      </p:to>
                                    </p:set>
                                    <p:anim calcmode="lin" valueType="num">
                                      <p:cBhvr additive="base">
                                        <p:cTn id="53" dur="500" fill="hold"/>
                                        <p:tgtEl>
                                          <p:spTgt spid="4108"/>
                                        </p:tgtEl>
                                        <p:attrNameLst>
                                          <p:attrName>ppt_x</p:attrName>
                                        </p:attrNameLst>
                                      </p:cBhvr>
                                      <p:tavLst>
                                        <p:tav tm="0">
                                          <p:val>
                                            <p:strVal val="#ppt_x"/>
                                          </p:val>
                                        </p:tav>
                                        <p:tav tm="100000">
                                          <p:val>
                                            <p:strVal val="#ppt_x"/>
                                          </p:val>
                                        </p:tav>
                                      </p:tavLst>
                                    </p:anim>
                                    <p:anim calcmode="lin" valueType="num">
                                      <p:cBhvr additive="base">
                                        <p:cTn id="54" dur="500" fill="hold"/>
                                        <p:tgtEl>
                                          <p:spTgt spid="410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09"/>
                                        </p:tgtEl>
                                        <p:attrNameLst>
                                          <p:attrName>style.visibility</p:attrName>
                                        </p:attrNameLst>
                                      </p:cBhvr>
                                      <p:to>
                                        <p:strVal val="visible"/>
                                      </p:to>
                                    </p:set>
                                    <p:anim calcmode="lin" valueType="num">
                                      <p:cBhvr additive="base">
                                        <p:cTn id="57" dur="500" fill="hold"/>
                                        <p:tgtEl>
                                          <p:spTgt spid="4109"/>
                                        </p:tgtEl>
                                        <p:attrNameLst>
                                          <p:attrName>ppt_x</p:attrName>
                                        </p:attrNameLst>
                                      </p:cBhvr>
                                      <p:tavLst>
                                        <p:tav tm="0">
                                          <p:val>
                                            <p:strVal val="#ppt_x"/>
                                          </p:val>
                                        </p:tav>
                                        <p:tav tm="100000">
                                          <p:val>
                                            <p:strVal val="#ppt_x"/>
                                          </p:val>
                                        </p:tav>
                                      </p:tavLst>
                                    </p:anim>
                                    <p:anim calcmode="lin" valueType="num">
                                      <p:cBhvr additive="base">
                                        <p:cTn id="58"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12"/>
                                        </p:tgtEl>
                                        <p:attrNameLst>
                                          <p:attrName>style.visibility</p:attrName>
                                        </p:attrNameLst>
                                      </p:cBhvr>
                                      <p:to>
                                        <p:strVal val="visible"/>
                                      </p:to>
                                    </p:set>
                                    <p:anim calcmode="lin" valueType="num">
                                      <p:cBhvr additive="base">
                                        <p:cTn id="63" dur="500" fill="hold"/>
                                        <p:tgtEl>
                                          <p:spTgt spid="4112"/>
                                        </p:tgtEl>
                                        <p:attrNameLst>
                                          <p:attrName>ppt_x</p:attrName>
                                        </p:attrNameLst>
                                      </p:cBhvr>
                                      <p:tavLst>
                                        <p:tav tm="0">
                                          <p:val>
                                            <p:strVal val="#ppt_x"/>
                                          </p:val>
                                        </p:tav>
                                        <p:tav tm="100000">
                                          <p:val>
                                            <p:strVal val="#ppt_x"/>
                                          </p:val>
                                        </p:tav>
                                      </p:tavLst>
                                    </p:anim>
                                    <p:anim calcmode="lin" valueType="num">
                                      <p:cBhvr additive="base">
                                        <p:cTn id="64"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P spid="4102" grpId="0" animBg="1"/>
      <p:bldP spid="4103" grpId="0" animBg="1"/>
      <p:bldP spid="4104" grpId="0" animBg="1"/>
      <p:bldP spid="4105" grpId="0" animBg="1"/>
      <p:bldP spid="4106" grpId="0" animBg="1"/>
      <p:bldP spid="4107" grpId="0"/>
      <p:bldP spid="4108" grpId="0" animBg="1"/>
      <p:bldP spid="4109" grpId="0" animBg="1"/>
      <p:bldP spid="4111" grpId="0"/>
      <p:bldP spid="41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01871-001-f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92150"/>
            <a:ext cx="5949950"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1-8 Schematic representation of a normal cell and the changes in reversible and irreversible cell injury. Depicted are morphologic changes, which are described in the following pages and shown in electron micrographs in Figure 1-17. Reversible injury is characterized by generalized swelling of the cell and its organelles; blebbing of the plasma membrane; detachment of ribosomes from the endoplasmic reticulum; and clumping of nuclear chromatin. Transition to irreversible injury is characterized by increasing swelling of the cell; swelling and disruption of lysosomes; presence of large amorphous densities in swollen mitochondria; disruption of cellular membranes; and profound nuclear changes. The latter include nuclear codensation (pyknosis), followed by fragmentation (karyorrhexis) and dissolution of the nucleus (karyolysis). Laminated structures (myelin figures) derived from damaged membranes of organelles and the plasma membrane first appear during the reversible stage and become more pronounced in irreversibly damaged cells. The mechanisms underlying these changes are discussed in the text that follows.</a:t>
            </a:r>
          </a:p>
        </p:txBody>
      </p:sp>
      <p:sp>
        <p:nvSpPr>
          <p:cNvPr id="51204"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51205"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51206"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CasellaDiTesto 6"/>
          <p:cNvSpPr txBox="1">
            <a:spLocks noChangeArrowheads="1"/>
          </p:cNvSpPr>
          <p:nvPr/>
        </p:nvSpPr>
        <p:spPr bwMode="auto">
          <a:xfrm>
            <a:off x="3143250" y="115888"/>
            <a:ext cx="2738438"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1. NECROSI O NECROPTOSI</a:t>
            </a:r>
          </a:p>
        </p:txBody>
      </p:sp>
    </p:spTree>
    <p:extLst>
      <p:ext uri="{BB962C8B-B14F-4D97-AF65-F5344CB8AC3E}">
        <p14:creationId xmlns:p14="http://schemas.microsoft.com/office/powerpoint/2010/main" val="3283262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01871-001-f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149475"/>
            <a:ext cx="6350000" cy="257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1-10 Cellular and biochemical sites of damage in cell injury.</a:t>
            </a:r>
          </a:p>
        </p:txBody>
      </p:sp>
      <p:sp>
        <p:nvSpPr>
          <p:cNvPr id="53252"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53253"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53254"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0811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0" y="1546225"/>
          <a:ext cx="9144000" cy="3765550"/>
        </p:xfrm>
        <a:graphic>
          <a:graphicData uri="http://schemas.openxmlformats.org/presentationml/2006/ole">
            <mc:AlternateContent xmlns:mc="http://schemas.openxmlformats.org/markup-compatibility/2006">
              <mc:Choice xmlns:v="urn:schemas-microsoft-com:vml" Requires="v">
                <p:oleObj spid="_x0000_s29703" name="Image" r:id="rId3" imgW="6467321" imgH="2663732" progId="">
                  <p:embed/>
                </p:oleObj>
              </mc:Choice>
              <mc:Fallback>
                <p:oleObj name="Image" r:id="rId3" imgW="6467321" imgH="2663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225"/>
                        <a:ext cx="9144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280489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S01871-001-f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975"/>
            <a:ext cx="6335712" cy="523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5"/>
          <p:cNvSpPr txBox="1">
            <a:spLocks noChangeArrowheads="1"/>
          </p:cNvSpPr>
          <p:nvPr/>
        </p:nvSpPr>
        <p:spPr bwMode="auto">
          <a:xfrm>
            <a:off x="858838" y="563563"/>
            <a:ext cx="7523162" cy="4619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MENTRE LA CELLULA NECROTICA (</a:t>
            </a:r>
            <a:r>
              <a:rPr lang="it-IT" sz="1200" b="1" i="1"/>
              <a:t>cellula in necrosi</a:t>
            </a:r>
            <a:r>
              <a:rPr lang="it-IT" sz="1200" b="1"/>
              <a:t>) RILASCIA I SUOI COSTITUENTI ALL</a:t>
            </a:r>
            <a:r>
              <a:rPr lang="ja-JP" altLang="it-IT" sz="1200" b="1"/>
              <a:t>’</a:t>
            </a:r>
            <a:r>
              <a:rPr lang="it-IT" sz="1200" b="1"/>
              <a:t>ESTERNO, LA CELLULA </a:t>
            </a:r>
          </a:p>
          <a:p>
            <a:pPr algn="ctr"/>
            <a:r>
              <a:rPr lang="it-IT" sz="1200" b="1"/>
              <a:t>APOPTOTICA (</a:t>
            </a:r>
            <a:r>
              <a:rPr lang="it-IT" sz="1200" b="1" i="1"/>
              <a:t>cellula in apoptosi</a:t>
            </a:r>
            <a:r>
              <a:rPr lang="it-IT" sz="1200" b="1"/>
              <a:t>) SI FRAMMENTA E I FRAMMENTI VENGONO RIMOSSI DA CELLULE MACROFAGICHE</a:t>
            </a:r>
          </a:p>
        </p:txBody>
      </p:sp>
      <p:sp>
        <p:nvSpPr>
          <p:cNvPr id="56324" name="CasellaDiTesto 3"/>
          <p:cNvSpPr txBox="1">
            <a:spLocks noChangeArrowheads="1"/>
          </p:cNvSpPr>
          <p:nvPr/>
        </p:nvSpPr>
        <p:spPr bwMode="auto">
          <a:xfrm>
            <a:off x="3705225" y="88900"/>
            <a:ext cx="13906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2. APOPTOSI</a:t>
            </a:r>
          </a:p>
        </p:txBody>
      </p:sp>
    </p:spTree>
    <p:extLst>
      <p:ext uri="{BB962C8B-B14F-4D97-AF65-F5344CB8AC3E}">
        <p14:creationId xmlns:p14="http://schemas.microsoft.com/office/powerpoint/2010/main" val="1797361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sellaDiTesto 1"/>
          <p:cNvSpPr txBox="1">
            <a:spLocks noChangeArrowheads="1"/>
          </p:cNvSpPr>
          <p:nvPr/>
        </p:nvSpPr>
        <p:spPr bwMode="auto">
          <a:xfrm>
            <a:off x="3598863" y="165100"/>
            <a:ext cx="14414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3. PIROPTOSI</a:t>
            </a:r>
          </a:p>
        </p:txBody>
      </p:sp>
      <p:sp>
        <p:nvSpPr>
          <p:cNvPr id="3" name="Rettangolo 2"/>
          <p:cNvSpPr/>
          <p:nvPr/>
        </p:nvSpPr>
        <p:spPr>
          <a:xfrm>
            <a:off x="3097213" y="3211513"/>
            <a:ext cx="3957637" cy="2095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it-IT" sz="1000">
                <a:solidFill>
                  <a:srgbClr val="FFFF00"/>
                </a:solidFill>
                <a:latin typeface="Calibri" charset="0"/>
                <a:ea typeface="ＭＳ Ｐゴシック" charset="0"/>
                <a:cs typeface="ＭＳ Ｐゴシック" charset="0"/>
              </a:rPr>
              <a:t>INFLAMMOSOMA</a:t>
            </a:r>
          </a:p>
        </p:txBody>
      </p:sp>
      <p:sp>
        <p:nvSpPr>
          <p:cNvPr id="4" name="Rettangolo 3"/>
          <p:cNvSpPr/>
          <p:nvPr/>
        </p:nvSpPr>
        <p:spPr>
          <a:xfrm>
            <a:off x="3376613" y="4448175"/>
            <a:ext cx="877887" cy="476250"/>
          </a:xfrm>
          <a:prstGeom prst="rect">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Corda 6"/>
          <p:cNvSpPr/>
          <p:nvPr/>
        </p:nvSpPr>
        <p:spPr>
          <a:xfrm rot="17558487">
            <a:off x="3390106" y="3039269"/>
            <a:ext cx="415925" cy="427038"/>
          </a:xfrm>
          <a:prstGeom prst="chord">
            <a:avLst/>
          </a:prstGeom>
          <a:solidFill>
            <a:schemeClr val="accent6">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Ovale 7"/>
          <p:cNvSpPr/>
          <p:nvPr/>
        </p:nvSpPr>
        <p:spPr>
          <a:xfrm>
            <a:off x="4016375" y="3309938"/>
            <a:ext cx="476250" cy="433387"/>
          </a:xfrm>
          <a:prstGeom prst="ellipse">
            <a:avLst/>
          </a:prstGeom>
          <a:solidFill>
            <a:srgbClr val="FCD5B5"/>
          </a:solidFill>
          <a:ln>
            <a:solidFill>
              <a:srgbClr val="FAC09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Sole 10"/>
          <p:cNvSpPr/>
          <p:nvPr/>
        </p:nvSpPr>
        <p:spPr>
          <a:xfrm>
            <a:off x="4106863" y="3543300"/>
            <a:ext cx="147637"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Sole 11"/>
          <p:cNvSpPr/>
          <p:nvPr/>
        </p:nvSpPr>
        <p:spPr>
          <a:xfrm>
            <a:off x="4129088" y="3319463"/>
            <a:ext cx="149225"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Sole 12"/>
          <p:cNvSpPr/>
          <p:nvPr/>
        </p:nvSpPr>
        <p:spPr>
          <a:xfrm>
            <a:off x="4278313" y="3471863"/>
            <a:ext cx="147637" cy="201612"/>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5" name="Connettore 1 14"/>
          <p:cNvCxnSpPr/>
          <p:nvPr/>
        </p:nvCxnSpPr>
        <p:spPr>
          <a:xfrm rot="10800000">
            <a:off x="2084388" y="2771775"/>
            <a:ext cx="985837" cy="339725"/>
          </a:xfrm>
          <a:prstGeom prst="line">
            <a:avLst/>
          </a:prstGeom>
        </p:spPr>
        <p:style>
          <a:lnRef idx="2">
            <a:schemeClr val="accent1"/>
          </a:lnRef>
          <a:fillRef idx="0">
            <a:schemeClr val="accent1"/>
          </a:fillRef>
          <a:effectRef idx="1">
            <a:schemeClr val="accent1"/>
          </a:effectRef>
          <a:fontRef idx="minor">
            <a:schemeClr val="tx1"/>
          </a:fontRef>
        </p:style>
      </p:cxnSp>
      <p:sp>
        <p:nvSpPr>
          <p:cNvPr id="57355" name="CasellaDiTesto 15"/>
          <p:cNvSpPr txBox="1">
            <a:spLocks noChangeArrowheads="1"/>
          </p:cNvSpPr>
          <p:nvPr/>
        </p:nvSpPr>
        <p:spPr bwMode="auto">
          <a:xfrm>
            <a:off x="1168400" y="2259013"/>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t>AGENTI PATOGENI O PARTICELLE</a:t>
            </a:r>
          </a:p>
          <a:p>
            <a:pPr algn="ctr"/>
            <a:r>
              <a:rPr lang="it-IT" sz="1200"/>
              <a:t>NON DEGRADABILI </a:t>
            </a:r>
          </a:p>
        </p:txBody>
      </p:sp>
      <p:cxnSp>
        <p:nvCxnSpPr>
          <p:cNvPr id="18" name="Connettore 1 17"/>
          <p:cNvCxnSpPr/>
          <p:nvPr/>
        </p:nvCxnSpPr>
        <p:spPr>
          <a:xfrm rot="5400000" flipH="1" flipV="1">
            <a:off x="4164806" y="2982119"/>
            <a:ext cx="588963" cy="66675"/>
          </a:xfrm>
          <a:prstGeom prst="line">
            <a:avLst/>
          </a:prstGeom>
        </p:spPr>
        <p:style>
          <a:lnRef idx="2">
            <a:schemeClr val="accent1"/>
          </a:lnRef>
          <a:fillRef idx="0">
            <a:schemeClr val="accent1"/>
          </a:fillRef>
          <a:effectRef idx="1">
            <a:schemeClr val="accent1"/>
          </a:effectRef>
          <a:fontRef idx="minor">
            <a:schemeClr val="tx1"/>
          </a:fontRef>
        </p:style>
      </p:cxnSp>
      <p:sp>
        <p:nvSpPr>
          <p:cNvPr id="57357" name="CasellaDiTesto 18"/>
          <p:cNvSpPr txBox="1">
            <a:spLocks noChangeArrowheads="1"/>
          </p:cNvSpPr>
          <p:nvPr/>
        </p:nvSpPr>
        <p:spPr bwMode="auto">
          <a:xfrm>
            <a:off x="3875088" y="2405063"/>
            <a:ext cx="928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FAGOSOMA</a:t>
            </a:r>
          </a:p>
        </p:txBody>
      </p:sp>
      <p:sp>
        <p:nvSpPr>
          <p:cNvPr id="20" name="Sole 19"/>
          <p:cNvSpPr/>
          <p:nvPr/>
        </p:nvSpPr>
        <p:spPr>
          <a:xfrm>
            <a:off x="5175250" y="2740025"/>
            <a:ext cx="147638"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Sole 20"/>
          <p:cNvSpPr/>
          <p:nvPr/>
        </p:nvSpPr>
        <p:spPr>
          <a:xfrm>
            <a:off x="5494338" y="2771775"/>
            <a:ext cx="149225"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Arco a tutto sesto 22"/>
          <p:cNvSpPr/>
          <p:nvPr/>
        </p:nvSpPr>
        <p:spPr>
          <a:xfrm rot="10800000">
            <a:off x="5175250" y="2740025"/>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25" name="Connettore 1 24"/>
          <p:cNvCxnSpPr/>
          <p:nvPr/>
        </p:nvCxnSpPr>
        <p:spPr>
          <a:xfrm rot="5400000">
            <a:off x="5118101" y="3260725"/>
            <a:ext cx="284162"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Arco a tutto sesto 25"/>
          <p:cNvSpPr/>
          <p:nvPr/>
        </p:nvSpPr>
        <p:spPr>
          <a:xfrm rot="10800000">
            <a:off x="5494338" y="2733675"/>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27" name="Connettore 1 26"/>
          <p:cNvCxnSpPr/>
          <p:nvPr/>
        </p:nvCxnSpPr>
        <p:spPr>
          <a:xfrm rot="5400000">
            <a:off x="5437188" y="3254375"/>
            <a:ext cx="284162" cy="1588"/>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rot="5400000" flipH="1" flipV="1">
            <a:off x="5337970" y="2342356"/>
            <a:ext cx="512762" cy="346075"/>
          </a:xfrm>
          <a:prstGeom prst="line">
            <a:avLst/>
          </a:prstGeom>
        </p:spPr>
        <p:style>
          <a:lnRef idx="2">
            <a:schemeClr val="accent1"/>
          </a:lnRef>
          <a:fillRef idx="0">
            <a:schemeClr val="accent1"/>
          </a:fillRef>
          <a:effectRef idx="1">
            <a:schemeClr val="accent1"/>
          </a:effectRef>
          <a:fontRef idx="minor">
            <a:schemeClr val="tx1"/>
          </a:fontRef>
        </p:style>
      </p:cxnSp>
      <p:sp>
        <p:nvSpPr>
          <p:cNvPr id="57365" name="CasellaDiTesto 31"/>
          <p:cNvSpPr txBox="1">
            <a:spLocks noChangeArrowheads="1"/>
          </p:cNvSpPr>
          <p:nvPr/>
        </p:nvSpPr>
        <p:spPr bwMode="auto">
          <a:xfrm>
            <a:off x="5767388" y="1881188"/>
            <a:ext cx="2774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t>INTERAZIONE CON SPECIFICI RECETTORI</a:t>
            </a:r>
          </a:p>
          <a:p>
            <a:pPr algn="ctr"/>
            <a:r>
              <a:rPr lang="it-IT" sz="1200"/>
              <a:t>DI SUPERFICIE INDIPENDENTEMENTE </a:t>
            </a:r>
          </a:p>
          <a:p>
            <a:pPr algn="ctr"/>
            <a:r>
              <a:rPr lang="it-IT" sz="1200"/>
              <a:t>DALLA FAGOCITOSI IN CELLULE EPITELIALI</a:t>
            </a:r>
          </a:p>
          <a:p>
            <a:pPr algn="ctr"/>
            <a:r>
              <a:rPr lang="it-IT" sz="1200"/>
              <a:t>MUCOSE</a:t>
            </a:r>
          </a:p>
        </p:txBody>
      </p:sp>
      <p:sp>
        <p:nvSpPr>
          <p:cNvPr id="33" name="Sole 32"/>
          <p:cNvSpPr/>
          <p:nvPr/>
        </p:nvSpPr>
        <p:spPr>
          <a:xfrm>
            <a:off x="3379788" y="2962275"/>
            <a:ext cx="147637"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 name="Sole 33"/>
          <p:cNvSpPr/>
          <p:nvPr/>
        </p:nvSpPr>
        <p:spPr>
          <a:xfrm>
            <a:off x="3598863" y="3092450"/>
            <a:ext cx="147637" cy="201613"/>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Arco a tutto sesto 34"/>
          <p:cNvSpPr/>
          <p:nvPr/>
        </p:nvSpPr>
        <p:spPr>
          <a:xfrm rot="10800000">
            <a:off x="3359150" y="2952750"/>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36" name="Connettore 1 35"/>
          <p:cNvCxnSpPr/>
          <p:nvPr/>
        </p:nvCxnSpPr>
        <p:spPr>
          <a:xfrm rot="5400000">
            <a:off x="3311525" y="3471863"/>
            <a:ext cx="284163"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Arco a tutto sesto 36"/>
          <p:cNvSpPr/>
          <p:nvPr/>
        </p:nvSpPr>
        <p:spPr>
          <a:xfrm rot="10800000">
            <a:off x="3598863" y="3054350"/>
            <a:ext cx="158750" cy="379413"/>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38" name="Connettore 1 37"/>
          <p:cNvCxnSpPr/>
          <p:nvPr/>
        </p:nvCxnSpPr>
        <p:spPr>
          <a:xfrm rot="5400000">
            <a:off x="3540126" y="3575050"/>
            <a:ext cx="284162"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a:off x="4646613" y="3743325"/>
            <a:ext cx="358775" cy="31591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rot="5400000">
            <a:off x="5082382" y="3720306"/>
            <a:ext cx="515938" cy="16192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rot="5400000">
            <a:off x="4889500" y="4564063"/>
            <a:ext cx="230187"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375" name="CasellaDiTesto 45"/>
          <p:cNvSpPr txBox="1">
            <a:spLocks noChangeArrowheads="1"/>
          </p:cNvSpPr>
          <p:nvPr/>
        </p:nvSpPr>
        <p:spPr bwMode="auto">
          <a:xfrm>
            <a:off x="3946525" y="4724400"/>
            <a:ext cx="3097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a:solidFill>
                  <a:srgbClr val="FFFF00"/>
                </a:solidFill>
              </a:rPr>
              <a:t>DEGRADAZIONE PROTEOLITICA/ATTIVAZIONE E</a:t>
            </a:r>
          </a:p>
          <a:p>
            <a:pPr algn="ctr"/>
            <a:r>
              <a:rPr lang="it-IT" sz="1000">
                <a:solidFill>
                  <a:srgbClr val="FFFF00"/>
                </a:solidFill>
              </a:rPr>
              <a:t>SECREZIONE DI CITOCHINE PRO-INFIAMMATORIE (IL-1</a:t>
            </a:r>
            <a:r>
              <a:rPr lang="it-IT" sz="1000">
                <a:solidFill>
                  <a:srgbClr val="FFFF00"/>
                </a:solidFill>
                <a:latin typeface="Symbol" charset="0"/>
                <a:cs typeface="Symbol" charset="0"/>
              </a:rPr>
              <a:t>b)</a:t>
            </a:r>
          </a:p>
        </p:txBody>
      </p:sp>
      <p:cxnSp>
        <p:nvCxnSpPr>
          <p:cNvPr id="49" name="Connettore 2 48"/>
          <p:cNvCxnSpPr/>
          <p:nvPr/>
        </p:nvCxnSpPr>
        <p:spPr>
          <a:xfrm rot="5400000">
            <a:off x="4729957" y="5401469"/>
            <a:ext cx="552450" cy="1587"/>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57377" name="CasellaDiTesto 49"/>
          <p:cNvSpPr txBox="1">
            <a:spLocks noChangeArrowheads="1"/>
          </p:cNvSpPr>
          <p:nvPr/>
        </p:nvSpPr>
        <p:spPr bwMode="auto">
          <a:xfrm>
            <a:off x="2560638" y="5721350"/>
            <a:ext cx="514667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Infiammazione e amplificazione del danno al tessuto</a:t>
            </a:r>
          </a:p>
        </p:txBody>
      </p:sp>
      <p:sp>
        <p:nvSpPr>
          <p:cNvPr id="57378" name="CasellaDiTesto 50"/>
          <p:cNvSpPr txBox="1">
            <a:spLocks noChangeArrowheads="1"/>
          </p:cNvSpPr>
          <p:nvPr/>
        </p:nvSpPr>
        <p:spPr bwMode="auto">
          <a:xfrm>
            <a:off x="539750" y="739775"/>
            <a:ext cx="8212138"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a:t>La piroptosi è un particolare processo di necrosi cellulare che interessa cellule delle difese</a:t>
            </a:r>
          </a:p>
          <a:p>
            <a:pPr algn="ctr"/>
            <a:r>
              <a:rPr lang="it-IT" sz="1400"/>
              <a:t>innate (macrofagi/neutrofili), ma anche cellule delle mucose in contatto con l</a:t>
            </a:r>
            <a:r>
              <a:rPr lang="ja-JP" altLang="it-IT" sz="1400"/>
              <a:t>’</a:t>
            </a:r>
            <a:r>
              <a:rPr lang="it-IT" sz="1400"/>
              <a:t>ambiente.</a:t>
            </a:r>
          </a:p>
          <a:p>
            <a:pPr algn="ctr"/>
            <a:r>
              <a:rPr lang="it-IT" sz="1400"/>
              <a:t>E</a:t>
            </a:r>
            <a:r>
              <a:rPr lang="ja-JP" altLang="it-IT" sz="1400"/>
              <a:t>’</a:t>
            </a:r>
            <a:r>
              <a:rPr lang="it-IT" sz="1400"/>
              <a:t> preceduta dall</a:t>
            </a:r>
            <a:r>
              <a:rPr lang="ja-JP" altLang="it-IT" sz="1400"/>
              <a:t>’</a:t>
            </a:r>
            <a:r>
              <a:rPr lang="it-IT" sz="1400"/>
              <a:t>attivazione di un complesso multi-proteico intracellulare che favorisce il rilascio il IL-1</a:t>
            </a:r>
            <a:r>
              <a:rPr lang="it-IT" sz="1400">
                <a:latin typeface="Symbol" charset="0"/>
                <a:cs typeface="Symbol" charset="0"/>
              </a:rPr>
              <a:t>b</a:t>
            </a:r>
            <a:r>
              <a:rPr lang="it-IT" sz="1400"/>
              <a:t> e altre</a:t>
            </a:r>
          </a:p>
          <a:p>
            <a:pPr algn="ctr"/>
            <a:r>
              <a:rPr lang="it-IT" sz="1400">
                <a:solidFill>
                  <a:srgbClr val="FFFF00"/>
                </a:solidFill>
              </a:rPr>
              <a:t>citochine</a:t>
            </a:r>
            <a:r>
              <a:rPr lang="it-IT" sz="1400"/>
              <a:t> pro-infiammatorie.</a:t>
            </a:r>
          </a:p>
        </p:txBody>
      </p:sp>
    </p:spTree>
    <p:extLst>
      <p:ext uri="{BB962C8B-B14F-4D97-AF65-F5344CB8AC3E}">
        <p14:creationId xmlns:p14="http://schemas.microsoft.com/office/powerpoint/2010/main" val="39287423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350963"/>
            <a:ext cx="78740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asellaDiTesto 4"/>
          <p:cNvSpPr txBox="1">
            <a:spLocks noChangeArrowheads="1"/>
          </p:cNvSpPr>
          <p:nvPr/>
        </p:nvSpPr>
        <p:spPr bwMode="auto">
          <a:xfrm>
            <a:off x="3371850" y="312738"/>
            <a:ext cx="1231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4. NETTOSI</a:t>
            </a:r>
          </a:p>
        </p:txBody>
      </p:sp>
      <p:cxnSp>
        <p:nvCxnSpPr>
          <p:cNvPr id="7" name="Connettore 1 6"/>
          <p:cNvCxnSpPr/>
          <p:nvPr/>
        </p:nvCxnSpPr>
        <p:spPr>
          <a:xfrm rot="10800000">
            <a:off x="6932613" y="1195388"/>
            <a:ext cx="1068387" cy="793750"/>
          </a:xfrm>
          <a:prstGeom prst="line">
            <a:avLst/>
          </a:prstGeom>
        </p:spPr>
        <p:style>
          <a:lnRef idx="2">
            <a:schemeClr val="accent1"/>
          </a:lnRef>
          <a:fillRef idx="0">
            <a:schemeClr val="accent1"/>
          </a:fillRef>
          <a:effectRef idx="1">
            <a:schemeClr val="accent1"/>
          </a:effectRef>
          <a:fontRef idx="minor">
            <a:schemeClr val="tx1"/>
          </a:fontRef>
        </p:style>
      </p:cxnSp>
      <p:sp>
        <p:nvSpPr>
          <p:cNvPr id="58373" name="CasellaDiTesto 7"/>
          <p:cNvSpPr txBox="1">
            <a:spLocks noChangeArrowheads="1"/>
          </p:cNvSpPr>
          <p:nvPr/>
        </p:nvSpPr>
        <p:spPr bwMode="auto">
          <a:xfrm>
            <a:off x="6353175" y="904875"/>
            <a:ext cx="2462213"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NEUTROPHIL EXTRACELLULAR TRAP</a:t>
            </a:r>
          </a:p>
        </p:txBody>
      </p:sp>
      <p:sp>
        <p:nvSpPr>
          <p:cNvPr id="58374" name="CasellaDiTesto 8"/>
          <p:cNvSpPr txBox="1">
            <a:spLocks noChangeArrowheads="1"/>
          </p:cNvSpPr>
          <p:nvPr/>
        </p:nvSpPr>
        <p:spPr bwMode="auto">
          <a:xfrm>
            <a:off x="158750" y="839788"/>
            <a:ext cx="6113463"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La Nettosi è stata caratterizata in diverse cellule delle difese innate.</a:t>
            </a:r>
          </a:p>
          <a:p>
            <a:r>
              <a:rPr lang="it-IT" sz="1400" b="1"/>
              <a:t>Innanzitutto nei neutrofili, ma anche negli eosinofili, le mast cells e i macrofagi</a:t>
            </a:r>
          </a:p>
        </p:txBody>
      </p:sp>
    </p:spTree>
    <p:extLst>
      <p:ext uri="{BB962C8B-B14F-4D97-AF65-F5344CB8AC3E}">
        <p14:creationId xmlns:p14="http://schemas.microsoft.com/office/powerpoint/2010/main" val="17774070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74638"/>
            <a:ext cx="5472113"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8179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57250" y="214313"/>
            <a:ext cx="7358063" cy="519112"/>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2800">
                <a:effectLst>
                  <a:outerShdw blurRad="38100" dist="38100" dir="2700000" algn="tl">
                    <a:srgbClr val="DDDDDD"/>
                  </a:outerShdw>
                </a:effectLst>
                <a:latin typeface="Times New Roman" charset="0"/>
                <a:cs typeface="Times New Roman" charset="0"/>
              </a:rPr>
              <a:t>NETs: neutrophil extracellular traps </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38200"/>
            <a:ext cx="38576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1500188"/>
            <a:ext cx="2857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0247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00113" y="1052513"/>
            <a:ext cx="629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 seguito alla necrosi un tessuto può essere </a:t>
            </a:r>
            <a:r>
              <a:rPr lang="it-IT" b="1" i="1"/>
              <a:t>RIGENERATO</a:t>
            </a:r>
          </a:p>
        </p:txBody>
      </p:sp>
      <p:sp>
        <p:nvSpPr>
          <p:cNvPr id="14339" name="Text Box 3"/>
          <p:cNvSpPr txBox="1">
            <a:spLocks noChangeArrowheads="1"/>
          </p:cNvSpPr>
          <p:nvPr/>
        </p:nvSpPr>
        <p:spPr bwMode="auto">
          <a:xfrm>
            <a:off x="900113" y="1773238"/>
            <a:ext cx="672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Per </a:t>
            </a:r>
            <a:r>
              <a:rPr lang="it-IT" b="1" i="1"/>
              <a:t>rigenerazione</a:t>
            </a:r>
            <a:r>
              <a:rPr lang="it-IT"/>
              <a:t> si intende la sostituzione delle cellule andate </a:t>
            </a:r>
          </a:p>
          <a:p>
            <a:r>
              <a:rPr lang="it-IT"/>
              <a:t>perdute con cellule dello stesso tipo</a:t>
            </a:r>
          </a:p>
        </p:txBody>
      </p:sp>
      <p:sp>
        <p:nvSpPr>
          <p:cNvPr id="14340" name="Text Box 4"/>
          <p:cNvSpPr txBox="1">
            <a:spLocks noChangeArrowheads="1"/>
          </p:cNvSpPr>
          <p:nvPr/>
        </p:nvSpPr>
        <p:spPr bwMode="auto">
          <a:xfrm>
            <a:off x="827088" y="2708275"/>
            <a:ext cx="8096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Certi tessuti non possono essere rigenerati e vengono semplicemente</a:t>
            </a:r>
          </a:p>
          <a:p>
            <a:r>
              <a:rPr lang="it-IT" i="1"/>
              <a:t>riparati</a:t>
            </a:r>
            <a:r>
              <a:rPr lang="it-IT"/>
              <a:t> con una </a:t>
            </a:r>
            <a:r>
              <a:rPr lang="it-IT" i="1"/>
              <a:t>cicatrice. La formazione di una cicatrice è uno dei meccanismi</a:t>
            </a:r>
          </a:p>
          <a:p>
            <a:r>
              <a:rPr lang="it-IT" i="1"/>
              <a:t>con i quali la </a:t>
            </a:r>
            <a:r>
              <a:rPr lang="ja-JP" altLang="it-IT" i="1"/>
              <a:t>“</a:t>
            </a:r>
            <a:r>
              <a:rPr lang="it-IT" i="1"/>
              <a:t>reazione al danno</a:t>
            </a:r>
            <a:r>
              <a:rPr lang="ja-JP" altLang="it-IT" i="1"/>
              <a:t>”</a:t>
            </a:r>
            <a:r>
              <a:rPr lang="it-IT" i="1"/>
              <a:t>, innescata dalla necrosi, causa patologia</a:t>
            </a:r>
          </a:p>
        </p:txBody>
      </p:sp>
    </p:spTree>
    <p:extLst>
      <p:ext uri="{BB962C8B-B14F-4D97-AF65-F5344CB8AC3E}">
        <p14:creationId xmlns:p14="http://schemas.microsoft.com/office/powerpoint/2010/main" val="178421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 Normal liver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3987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 Liver cirrh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5038"/>
            <a:ext cx="41322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735013" y="1604963"/>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Fegato normale</a:t>
            </a:r>
          </a:p>
        </p:txBody>
      </p:sp>
      <p:sp>
        <p:nvSpPr>
          <p:cNvPr id="65541" name="Text Box 5"/>
          <p:cNvSpPr txBox="1">
            <a:spLocks noChangeArrowheads="1"/>
          </p:cNvSpPr>
          <p:nvPr/>
        </p:nvSpPr>
        <p:spPr bwMode="auto">
          <a:xfrm>
            <a:off x="4716463" y="1700213"/>
            <a:ext cx="412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Fegato cirrotico in corso di emocromatosi</a:t>
            </a:r>
          </a:p>
        </p:txBody>
      </p:sp>
    </p:spTree>
    <p:extLst>
      <p:ext uri="{BB962C8B-B14F-4D97-AF65-F5344CB8AC3E}">
        <p14:creationId xmlns:p14="http://schemas.microsoft.com/office/powerpoint/2010/main" val="5476832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6408737"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468313" y="2349500"/>
            <a:ext cx="790575" cy="1800225"/>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0" name="Rectangle 4"/>
          <p:cNvSpPr>
            <a:spLocks noChangeArrowheads="1"/>
          </p:cNvSpPr>
          <p:nvPr/>
        </p:nvSpPr>
        <p:spPr bwMode="auto">
          <a:xfrm>
            <a:off x="539750" y="981075"/>
            <a:ext cx="1511300" cy="863600"/>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1" name="Rectangle 5"/>
          <p:cNvSpPr>
            <a:spLocks noChangeArrowheads="1"/>
          </p:cNvSpPr>
          <p:nvPr/>
        </p:nvSpPr>
        <p:spPr bwMode="auto">
          <a:xfrm>
            <a:off x="5292725" y="1773238"/>
            <a:ext cx="574675" cy="1871662"/>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2" name="Rectangle 6"/>
          <p:cNvSpPr>
            <a:spLocks noChangeArrowheads="1"/>
          </p:cNvSpPr>
          <p:nvPr/>
        </p:nvSpPr>
        <p:spPr bwMode="auto">
          <a:xfrm>
            <a:off x="5003800" y="1773238"/>
            <a:ext cx="792163" cy="576262"/>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3" name="Rectangle 7"/>
          <p:cNvSpPr>
            <a:spLocks noChangeArrowheads="1"/>
          </p:cNvSpPr>
          <p:nvPr/>
        </p:nvSpPr>
        <p:spPr bwMode="auto">
          <a:xfrm>
            <a:off x="3419475" y="1125538"/>
            <a:ext cx="792163" cy="287337"/>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4" name="Rectangle 8"/>
          <p:cNvSpPr>
            <a:spLocks noChangeArrowheads="1"/>
          </p:cNvSpPr>
          <p:nvPr/>
        </p:nvSpPr>
        <p:spPr bwMode="auto">
          <a:xfrm>
            <a:off x="3708400" y="4292600"/>
            <a:ext cx="792163" cy="360363"/>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5129" name="AutoShape 9"/>
          <p:cNvSpPr>
            <a:spLocks noChangeArrowheads="1"/>
          </p:cNvSpPr>
          <p:nvPr/>
        </p:nvSpPr>
        <p:spPr bwMode="auto">
          <a:xfrm rot="-2529792">
            <a:off x="6881813" y="-341313"/>
            <a:ext cx="695325" cy="5040313"/>
          </a:xfrm>
          <a:prstGeom prst="can">
            <a:avLst>
              <a:gd name="adj" fmla="val 181221"/>
            </a:avLst>
          </a:prstGeom>
          <a:solidFill>
            <a:srgbClr val="FF3300"/>
          </a:solidFill>
          <a:ln w="9525">
            <a:solidFill>
              <a:schemeClr val="tx1"/>
            </a:solidFill>
            <a:round/>
            <a:headEnd/>
            <a:tailEnd/>
          </a:ln>
        </p:spPr>
        <p:txBody>
          <a:bodyPr wrap="none" anchor="ctr"/>
          <a:lstStyle/>
          <a:p>
            <a:endParaRPr lang="it-IT">
              <a:latin typeface="Calibri" charset="0"/>
            </a:endParaRPr>
          </a:p>
        </p:txBody>
      </p:sp>
      <p:sp>
        <p:nvSpPr>
          <p:cNvPr id="5130" name="Text Box 10"/>
          <p:cNvSpPr txBox="1">
            <a:spLocks noChangeArrowheads="1"/>
          </p:cNvSpPr>
          <p:nvPr/>
        </p:nvSpPr>
        <p:spPr bwMode="auto">
          <a:xfrm>
            <a:off x="6496050" y="568325"/>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sangue</a:t>
            </a:r>
          </a:p>
        </p:txBody>
      </p:sp>
      <p:sp>
        <p:nvSpPr>
          <p:cNvPr id="19467" name="Text Box 11"/>
          <p:cNvSpPr txBox="1">
            <a:spLocks noChangeArrowheads="1"/>
          </p:cNvSpPr>
          <p:nvPr/>
        </p:nvSpPr>
        <p:spPr bwMode="auto">
          <a:xfrm>
            <a:off x="4211638" y="112553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interstizio</a:t>
            </a:r>
          </a:p>
        </p:txBody>
      </p:sp>
      <p:sp>
        <p:nvSpPr>
          <p:cNvPr id="19468" name="Text Box 12"/>
          <p:cNvSpPr txBox="1">
            <a:spLocks noChangeArrowheads="1"/>
          </p:cNvSpPr>
          <p:nvPr/>
        </p:nvSpPr>
        <p:spPr bwMode="auto">
          <a:xfrm>
            <a:off x="808038" y="43132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tessuto</a:t>
            </a:r>
          </a:p>
        </p:txBody>
      </p:sp>
      <p:sp>
        <p:nvSpPr>
          <p:cNvPr id="19469" name="Text Box 13"/>
          <p:cNvSpPr txBox="1">
            <a:spLocks noChangeArrowheads="1"/>
          </p:cNvSpPr>
          <p:nvPr/>
        </p:nvSpPr>
        <p:spPr bwMode="auto">
          <a:xfrm>
            <a:off x="519113" y="532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
        <p:nvSpPr>
          <p:cNvPr id="19470" name="Text Box 14"/>
          <p:cNvSpPr txBox="1">
            <a:spLocks noChangeArrowheads="1"/>
          </p:cNvSpPr>
          <p:nvPr/>
        </p:nvSpPr>
        <p:spPr bwMode="auto">
          <a:xfrm>
            <a:off x="250825" y="115888"/>
            <a:ext cx="8743950" cy="457200"/>
          </a:xfrm>
          <a:prstGeom prst="rect">
            <a:avLst/>
          </a:prstGeom>
          <a:solidFill>
            <a:srgbClr val="FFDE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 malattie non derivano soltanto da alterazioni di funzione di cellule e dei tessuti che queste compongono, ma anche</a:t>
            </a:r>
          </a:p>
          <a:p>
            <a:pPr algn="ctr"/>
            <a:r>
              <a:rPr lang="it-IT" sz="1200" b="1"/>
              <a:t>da modificazioni dell</a:t>
            </a:r>
            <a:r>
              <a:rPr lang="ja-JP" altLang="it-IT" sz="1200" b="1"/>
              <a:t>’</a:t>
            </a:r>
            <a:r>
              <a:rPr lang="it-IT" sz="1200" b="1"/>
              <a:t>interstizio.</a:t>
            </a:r>
          </a:p>
        </p:txBody>
      </p:sp>
      <p:sp>
        <p:nvSpPr>
          <p:cNvPr id="5135" name="Text Box 15"/>
          <p:cNvSpPr txBox="1">
            <a:spLocks noChangeArrowheads="1"/>
          </p:cNvSpPr>
          <p:nvPr/>
        </p:nvSpPr>
        <p:spPr bwMode="auto">
          <a:xfrm>
            <a:off x="5221288" y="3500438"/>
            <a:ext cx="220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sostanze non degradabili </a:t>
            </a:r>
          </a:p>
          <a:p>
            <a:pPr algn="ctr"/>
            <a:r>
              <a:rPr lang="it-IT" sz="1000" b="1"/>
              <a:t>che determinano danno</a:t>
            </a:r>
          </a:p>
          <a:p>
            <a:pPr algn="ctr"/>
            <a:r>
              <a:rPr lang="it-IT" sz="1000" b="1"/>
              <a:t>alle cellule ed ai tessuti</a:t>
            </a:r>
          </a:p>
          <a:p>
            <a:pPr algn="ctr"/>
            <a:r>
              <a:rPr lang="it-IT" sz="1000" b="1"/>
              <a:t>(</a:t>
            </a:r>
            <a:r>
              <a:rPr lang="it-IT" sz="1000" b="1" i="1"/>
              <a:t>Amiloidosi</a:t>
            </a:r>
            <a:r>
              <a:rPr lang="it-IT" sz="1000" b="1"/>
              <a:t>, </a:t>
            </a:r>
            <a:r>
              <a:rPr lang="it-IT" sz="1000" b="1" i="1"/>
              <a:t>ialinosi</a:t>
            </a:r>
            <a:r>
              <a:rPr lang="it-IT" sz="1000" b="1"/>
              <a:t>)</a:t>
            </a:r>
          </a:p>
        </p:txBody>
      </p:sp>
      <p:sp>
        <p:nvSpPr>
          <p:cNvPr id="5136" name="AutoShape 16"/>
          <p:cNvSpPr>
            <a:spLocks noChangeArrowheads="1"/>
          </p:cNvSpPr>
          <p:nvPr/>
        </p:nvSpPr>
        <p:spPr bwMode="auto">
          <a:xfrm rot="-5021970">
            <a:off x="5002213" y="3862388"/>
            <a:ext cx="612775" cy="898525"/>
          </a:xfrm>
          <a:prstGeom prst="curvedRightArrow">
            <a:avLst>
              <a:gd name="adj1" fmla="val 18010"/>
              <a:gd name="adj2" fmla="val 47336"/>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37" name="AutoShape 17"/>
          <p:cNvSpPr>
            <a:spLocks noChangeArrowheads="1"/>
          </p:cNvSpPr>
          <p:nvPr/>
        </p:nvSpPr>
        <p:spPr bwMode="auto">
          <a:xfrm rot="-8602841">
            <a:off x="6588125" y="2781300"/>
            <a:ext cx="217488" cy="576263"/>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38" name="Text Box 18"/>
          <p:cNvSpPr txBox="1">
            <a:spLocks noChangeArrowheads="1"/>
          </p:cNvSpPr>
          <p:nvPr/>
        </p:nvSpPr>
        <p:spPr bwMode="auto">
          <a:xfrm>
            <a:off x="5148263" y="2492375"/>
            <a:ext cx="1878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acqua</a:t>
            </a:r>
          </a:p>
          <a:p>
            <a:pPr algn="ctr"/>
            <a:r>
              <a:rPr lang="it-IT" sz="1000" b="1"/>
              <a:t>(</a:t>
            </a:r>
            <a:r>
              <a:rPr lang="it-IT" sz="1000" b="1" i="1"/>
              <a:t>trasudato, edema trasudatizio</a:t>
            </a:r>
            <a:r>
              <a:rPr lang="it-IT" sz="1000" b="1"/>
              <a:t>)</a:t>
            </a:r>
          </a:p>
        </p:txBody>
      </p:sp>
      <p:sp>
        <p:nvSpPr>
          <p:cNvPr id="5139" name="AutoShape 19"/>
          <p:cNvSpPr>
            <a:spLocks noChangeArrowheads="1"/>
          </p:cNvSpPr>
          <p:nvPr/>
        </p:nvSpPr>
        <p:spPr bwMode="auto">
          <a:xfrm rot="-8602841">
            <a:off x="6084888" y="1916113"/>
            <a:ext cx="217487" cy="576262"/>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0" name="Text Box 20"/>
          <p:cNvSpPr txBox="1">
            <a:spLocks noChangeArrowheads="1"/>
          </p:cNvSpPr>
          <p:nvPr/>
        </p:nvSpPr>
        <p:spPr bwMode="auto">
          <a:xfrm>
            <a:off x="3992563" y="1504950"/>
            <a:ext cx="2017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cellule infiammatorie</a:t>
            </a:r>
          </a:p>
          <a:p>
            <a:pPr algn="ctr"/>
            <a:r>
              <a:rPr lang="it-IT" sz="1000" b="1"/>
              <a:t>e liquido ricco di proteine</a:t>
            </a:r>
          </a:p>
          <a:p>
            <a:pPr algn="ctr"/>
            <a:r>
              <a:rPr lang="it-IT" sz="1000" b="1"/>
              <a:t> (</a:t>
            </a:r>
            <a:r>
              <a:rPr lang="it-IT" sz="1000" b="1" i="1"/>
              <a:t>essudato, edema essudatizio</a:t>
            </a:r>
            <a:r>
              <a:rPr lang="it-IT" sz="1000" b="1"/>
              <a:t>)</a:t>
            </a:r>
          </a:p>
        </p:txBody>
      </p:sp>
      <p:sp>
        <p:nvSpPr>
          <p:cNvPr id="5141" name="AutoShape 21"/>
          <p:cNvSpPr>
            <a:spLocks noChangeArrowheads="1"/>
          </p:cNvSpPr>
          <p:nvPr/>
        </p:nvSpPr>
        <p:spPr bwMode="auto">
          <a:xfrm rot="-8602841">
            <a:off x="5580063" y="1052513"/>
            <a:ext cx="217487" cy="576262"/>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2" name="Text Box 22"/>
          <p:cNvSpPr txBox="1">
            <a:spLocks noChangeArrowheads="1"/>
          </p:cNvSpPr>
          <p:nvPr/>
        </p:nvSpPr>
        <p:spPr bwMode="auto">
          <a:xfrm>
            <a:off x="179388" y="5805488"/>
            <a:ext cx="8677275" cy="457200"/>
          </a:xfrm>
          <a:prstGeom prst="rect">
            <a:avLst/>
          </a:prstGeom>
          <a:solidFill>
            <a:srgbClr val="FFDE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 cellule danneggiate (o che presentano alterazioni nel loro normale metabolismo) possono rilasciare molecole che </a:t>
            </a:r>
          </a:p>
          <a:p>
            <a:pPr algn="ctr"/>
            <a:r>
              <a:rPr lang="it-IT" sz="1200" b="1"/>
              <a:t>dall</a:t>
            </a:r>
            <a:r>
              <a:rPr lang="ja-JP" altLang="it-IT" sz="1200" b="1"/>
              <a:t>’</a:t>
            </a:r>
            <a:r>
              <a:rPr lang="it-IT" sz="1200" b="1"/>
              <a:t>interstizio passano nel circolo ematico e possono essere dosabili</a:t>
            </a:r>
          </a:p>
        </p:txBody>
      </p:sp>
      <p:sp>
        <p:nvSpPr>
          <p:cNvPr id="5143" name="AutoShape 23"/>
          <p:cNvSpPr>
            <a:spLocks noChangeArrowheads="1"/>
          </p:cNvSpPr>
          <p:nvPr/>
        </p:nvSpPr>
        <p:spPr bwMode="auto">
          <a:xfrm rot="-2098609">
            <a:off x="4140200" y="4292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4" name="Oval 24"/>
          <p:cNvSpPr>
            <a:spLocks noChangeArrowheads="1"/>
          </p:cNvSpPr>
          <p:nvPr/>
        </p:nvSpPr>
        <p:spPr bwMode="auto">
          <a:xfrm>
            <a:off x="5148263" y="5157788"/>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19481" name="Oval 25"/>
          <p:cNvSpPr>
            <a:spLocks noChangeArrowheads="1"/>
          </p:cNvSpPr>
          <p:nvPr/>
        </p:nvSpPr>
        <p:spPr bwMode="auto">
          <a:xfrm>
            <a:off x="5292725" y="5157788"/>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19482" name="Oval 26"/>
          <p:cNvSpPr>
            <a:spLocks noChangeArrowheads="1"/>
          </p:cNvSpPr>
          <p:nvPr/>
        </p:nvSpPr>
        <p:spPr bwMode="auto">
          <a:xfrm>
            <a:off x="5075238" y="5300663"/>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7" name="Oval 27"/>
          <p:cNvSpPr>
            <a:spLocks noChangeArrowheads="1"/>
          </p:cNvSpPr>
          <p:nvPr/>
        </p:nvSpPr>
        <p:spPr bwMode="auto">
          <a:xfrm>
            <a:off x="5219700" y="5300663"/>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8" name="Oval 28"/>
          <p:cNvSpPr>
            <a:spLocks noChangeArrowheads="1"/>
          </p:cNvSpPr>
          <p:nvPr/>
        </p:nvSpPr>
        <p:spPr bwMode="auto">
          <a:xfrm>
            <a:off x="4859338" y="5157788"/>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9" name="Oval 29"/>
          <p:cNvSpPr>
            <a:spLocks noChangeArrowheads="1"/>
          </p:cNvSpPr>
          <p:nvPr/>
        </p:nvSpPr>
        <p:spPr bwMode="auto">
          <a:xfrm>
            <a:off x="5003800" y="5157788"/>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0" name="Oval 30"/>
          <p:cNvSpPr>
            <a:spLocks noChangeArrowheads="1"/>
          </p:cNvSpPr>
          <p:nvPr/>
        </p:nvSpPr>
        <p:spPr bwMode="auto">
          <a:xfrm>
            <a:off x="4786313" y="5300663"/>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1" name="Oval 31"/>
          <p:cNvSpPr>
            <a:spLocks noChangeArrowheads="1"/>
          </p:cNvSpPr>
          <p:nvPr/>
        </p:nvSpPr>
        <p:spPr bwMode="auto">
          <a:xfrm>
            <a:off x="4930775" y="5300663"/>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2" name="Line 32"/>
          <p:cNvSpPr>
            <a:spLocks noChangeShapeType="1"/>
          </p:cNvSpPr>
          <p:nvPr/>
        </p:nvSpPr>
        <p:spPr bwMode="auto">
          <a:xfrm flipV="1">
            <a:off x="5364163" y="3573463"/>
            <a:ext cx="2519362" cy="172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412097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additive="base">
                                        <p:cTn id="7" dur="500" fill="hold"/>
                                        <p:tgtEl>
                                          <p:spTgt spid="5129"/>
                                        </p:tgtEl>
                                        <p:attrNameLst>
                                          <p:attrName>ppt_x</p:attrName>
                                        </p:attrNameLst>
                                      </p:cBhvr>
                                      <p:tavLst>
                                        <p:tav tm="0">
                                          <p:val>
                                            <p:strVal val="1+#ppt_w/2"/>
                                          </p:val>
                                        </p:tav>
                                        <p:tav tm="100000">
                                          <p:val>
                                            <p:strVal val="#ppt_x"/>
                                          </p:val>
                                        </p:tav>
                                      </p:tavLst>
                                    </p:anim>
                                    <p:anim calcmode="lin" valueType="num">
                                      <p:cBhvr additive="base">
                                        <p:cTn id="8" dur="500" fill="hold"/>
                                        <p:tgtEl>
                                          <p:spTgt spid="51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30"/>
                                        </p:tgtEl>
                                        <p:attrNameLst>
                                          <p:attrName>style.visibility</p:attrName>
                                        </p:attrNameLst>
                                      </p:cBhvr>
                                      <p:to>
                                        <p:strVal val="visible"/>
                                      </p:to>
                                    </p:set>
                                    <p:anim calcmode="lin" valueType="num">
                                      <p:cBhvr additive="base">
                                        <p:cTn id="11" dur="500" fill="hold"/>
                                        <p:tgtEl>
                                          <p:spTgt spid="5130"/>
                                        </p:tgtEl>
                                        <p:attrNameLst>
                                          <p:attrName>ppt_x</p:attrName>
                                        </p:attrNameLst>
                                      </p:cBhvr>
                                      <p:tavLst>
                                        <p:tav tm="0">
                                          <p:val>
                                            <p:strVal val="1+#ppt_w/2"/>
                                          </p:val>
                                        </p:tav>
                                        <p:tav tm="100000">
                                          <p:val>
                                            <p:strVal val="#ppt_x"/>
                                          </p:val>
                                        </p:tav>
                                      </p:tavLst>
                                    </p:anim>
                                    <p:anim calcmode="lin" valueType="num">
                                      <p:cBhvr additive="base">
                                        <p:cTn id="1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141"/>
                                        </p:tgtEl>
                                        <p:attrNameLst>
                                          <p:attrName>style.visibility</p:attrName>
                                        </p:attrNameLst>
                                      </p:cBhvr>
                                      <p:to>
                                        <p:strVal val="visible"/>
                                      </p:to>
                                    </p:set>
                                    <p:anim calcmode="lin" valueType="num">
                                      <p:cBhvr additive="base">
                                        <p:cTn id="17" dur="500" fill="hold"/>
                                        <p:tgtEl>
                                          <p:spTgt spid="5141"/>
                                        </p:tgtEl>
                                        <p:attrNameLst>
                                          <p:attrName>ppt_x</p:attrName>
                                        </p:attrNameLst>
                                      </p:cBhvr>
                                      <p:tavLst>
                                        <p:tav tm="0">
                                          <p:val>
                                            <p:strVal val="#ppt_x"/>
                                          </p:val>
                                        </p:tav>
                                        <p:tav tm="100000">
                                          <p:val>
                                            <p:strVal val="#ppt_x"/>
                                          </p:val>
                                        </p:tav>
                                      </p:tavLst>
                                    </p:anim>
                                    <p:anim calcmode="lin" valueType="num">
                                      <p:cBhvr additive="base">
                                        <p:cTn id="18" dur="500" fill="hold"/>
                                        <p:tgtEl>
                                          <p:spTgt spid="514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140"/>
                                        </p:tgtEl>
                                        <p:attrNameLst>
                                          <p:attrName>style.visibility</p:attrName>
                                        </p:attrNameLst>
                                      </p:cBhvr>
                                      <p:to>
                                        <p:strVal val="visible"/>
                                      </p:to>
                                    </p:set>
                                    <p:anim calcmode="lin" valueType="num">
                                      <p:cBhvr additive="base">
                                        <p:cTn id="21" dur="500" fill="hold"/>
                                        <p:tgtEl>
                                          <p:spTgt spid="5140"/>
                                        </p:tgtEl>
                                        <p:attrNameLst>
                                          <p:attrName>ppt_x</p:attrName>
                                        </p:attrNameLst>
                                      </p:cBhvr>
                                      <p:tavLst>
                                        <p:tav tm="0">
                                          <p:val>
                                            <p:strVal val="#ppt_x"/>
                                          </p:val>
                                        </p:tav>
                                        <p:tav tm="100000">
                                          <p:val>
                                            <p:strVal val="#ppt_x"/>
                                          </p:val>
                                        </p:tav>
                                      </p:tavLst>
                                    </p:anim>
                                    <p:anim calcmode="lin" valueType="num">
                                      <p:cBhvr additive="base">
                                        <p:cTn id="22" dur="500" fill="hold"/>
                                        <p:tgtEl>
                                          <p:spTgt spid="5140"/>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139"/>
                                        </p:tgtEl>
                                        <p:attrNameLst>
                                          <p:attrName>style.visibility</p:attrName>
                                        </p:attrNameLst>
                                      </p:cBhvr>
                                      <p:to>
                                        <p:strVal val="visible"/>
                                      </p:to>
                                    </p:set>
                                    <p:anim calcmode="lin" valueType="num">
                                      <p:cBhvr additive="base">
                                        <p:cTn id="27" dur="500" fill="hold"/>
                                        <p:tgtEl>
                                          <p:spTgt spid="5139"/>
                                        </p:tgtEl>
                                        <p:attrNameLst>
                                          <p:attrName>ppt_x</p:attrName>
                                        </p:attrNameLst>
                                      </p:cBhvr>
                                      <p:tavLst>
                                        <p:tav tm="0">
                                          <p:val>
                                            <p:strVal val="1+#ppt_w/2"/>
                                          </p:val>
                                        </p:tav>
                                        <p:tav tm="100000">
                                          <p:val>
                                            <p:strVal val="#ppt_x"/>
                                          </p:val>
                                        </p:tav>
                                      </p:tavLst>
                                    </p:anim>
                                    <p:anim calcmode="lin" valueType="num">
                                      <p:cBhvr additive="base">
                                        <p:cTn id="28" dur="500" fill="hold"/>
                                        <p:tgtEl>
                                          <p:spTgt spid="51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138"/>
                                        </p:tgtEl>
                                        <p:attrNameLst>
                                          <p:attrName>style.visibility</p:attrName>
                                        </p:attrNameLst>
                                      </p:cBhvr>
                                      <p:to>
                                        <p:strVal val="visible"/>
                                      </p:to>
                                    </p:set>
                                    <p:anim calcmode="lin" valueType="num">
                                      <p:cBhvr additive="base">
                                        <p:cTn id="31" dur="500" fill="hold"/>
                                        <p:tgtEl>
                                          <p:spTgt spid="5138"/>
                                        </p:tgtEl>
                                        <p:attrNameLst>
                                          <p:attrName>ppt_x</p:attrName>
                                        </p:attrNameLst>
                                      </p:cBhvr>
                                      <p:tavLst>
                                        <p:tav tm="0">
                                          <p:val>
                                            <p:strVal val="1+#ppt_w/2"/>
                                          </p:val>
                                        </p:tav>
                                        <p:tav tm="100000">
                                          <p:val>
                                            <p:strVal val="#ppt_x"/>
                                          </p:val>
                                        </p:tav>
                                      </p:tavLst>
                                    </p:anim>
                                    <p:anim calcmode="lin" valueType="num">
                                      <p:cBhvr additive="base">
                                        <p:cTn id="32"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37"/>
                                        </p:tgtEl>
                                        <p:attrNameLst>
                                          <p:attrName>style.visibility</p:attrName>
                                        </p:attrNameLst>
                                      </p:cBhvr>
                                      <p:to>
                                        <p:strVal val="visible"/>
                                      </p:to>
                                    </p:set>
                                    <p:anim calcmode="lin" valueType="num">
                                      <p:cBhvr additive="base">
                                        <p:cTn id="37" dur="500" fill="hold"/>
                                        <p:tgtEl>
                                          <p:spTgt spid="5137"/>
                                        </p:tgtEl>
                                        <p:attrNameLst>
                                          <p:attrName>ppt_x</p:attrName>
                                        </p:attrNameLst>
                                      </p:cBhvr>
                                      <p:tavLst>
                                        <p:tav tm="0">
                                          <p:val>
                                            <p:strVal val="1+#ppt_w/2"/>
                                          </p:val>
                                        </p:tav>
                                        <p:tav tm="100000">
                                          <p:val>
                                            <p:strVal val="#ppt_x"/>
                                          </p:val>
                                        </p:tav>
                                      </p:tavLst>
                                    </p:anim>
                                    <p:anim calcmode="lin" valueType="num">
                                      <p:cBhvr additive="base">
                                        <p:cTn id="38" dur="500" fill="hold"/>
                                        <p:tgtEl>
                                          <p:spTgt spid="513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135"/>
                                        </p:tgtEl>
                                        <p:attrNameLst>
                                          <p:attrName>style.visibility</p:attrName>
                                        </p:attrNameLst>
                                      </p:cBhvr>
                                      <p:to>
                                        <p:strVal val="visible"/>
                                      </p:to>
                                    </p:set>
                                    <p:anim calcmode="lin" valueType="num">
                                      <p:cBhvr additive="base">
                                        <p:cTn id="41" dur="500" fill="hold"/>
                                        <p:tgtEl>
                                          <p:spTgt spid="5135"/>
                                        </p:tgtEl>
                                        <p:attrNameLst>
                                          <p:attrName>ppt_x</p:attrName>
                                        </p:attrNameLst>
                                      </p:cBhvr>
                                      <p:tavLst>
                                        <p:tav tm="0">
                                          <p:val>
                                            <p:strVal val="1+#ppt_w/2"/>
                                          </p:val>
                                        </p:tav>
                                        <p:tav tm="100000">
                                          <p:val>
                                            <p:strVal val="#ppt_x"/>
                                          </p:val>
                                        </p:tav>
                                      </p:tavLst>
                                    </p:anim>
                                    <p:anim calcmode="lin" valueType="num">
                                      <p:cBhvr additive="base">
                                        <p:cTn id="42" dur="500" fill="hold"/>
                                        <p:tgtEl>
                                          <p:spTgt spid="513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136"/>
                                        </p:tgtEl>
                                        <p:attrNameLst>
                                          <p:attrName>style.visibility</p:attrName>
                                        </p:attrNameLst>
                                      </p:cBhvr>
                                      <p:to>
                                        <p:strVal val="visible"/>
                                      </p:to>
                                    </p:set>
                                    <p:anim calcmode="lin" valueType="num">
                                      <p:cBhvr additive="base">
                                        <p:cTn id="45" dur="500" fill="hold"/>
                                        <p:tgtEl>
                                          <p:spTgt spid="5136"/>
                                        </p:tgtEl>
                                        <p:attrNameLst>
                                          <p:attrName>ppt_x</p:attrName>
                                        </p:attrNameLst>
                                      </p:cBhvr>
                                      <p:tavLst>
                                        <p:tav tm="0">
                                          <p:val>
                                            <p:strVal val="1+#ppt_w/2"/>
                                          </p:val>
                                        </p:tav>
                                        <p:tav tm="100000">
                                          <p:val>
                                            <p:strVal val="#ppt_x"/>
                                          </p:val>
                                        </p:tav>
                                      </p:tavLst>
                                    </p:anim>
                                    <p:anim calcmode="lin" valueType="num">
                                      <p:cBhvr additive="base">
                                        <p:cTn id="46"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42"/>
                                        </p:tgtEl>
                                        <p:attrNameLst>
                                          <p:attrName>style.visibility</p:attrName>
                                        </p:attrNameLst>
                                      </p:cBhvr>
                                      <p:to>
                                        <p:strVal val="visible"/>
                                      </p:to>
                                    </p:set>
                                    <p:anim calcmode="lin" valueType="num">
                                      <p:cBhvr additive="base">
                                        <p:cTn id="51" dur="500" fill="hold"/>
                                        <p:tgtEl>
                                          <p:spTgt spid="5142"/>
                                        </p:tgtEl>
                                        <p:attrNameLst>
                                          <p:attrName>ppt_x</p:attrName>
                                        </p:attrNameLst>
                                      </p:cBhvr>
                                      <p:tavLst>
                                        <p:tav tm="0">
                                          <p:val>
                                            <p:strVal val="#ppt_x"/>
                                          </p:val>
                                        </p:tav>
                                        <p:tav tm="100000">
                                          <p:val>
                                            <p:strVal val="#ppt_x"/>
                                          </p:val>
                                        </p:tav>
                                      </p:tavLst>
                                    </p:anim>
                                    <p:anim calcmode="lin" valueType="num">
                                      <p:cBhvr additive="base">
                                        <p:cTn id="52" dur="500" fill="hold"/>
                                        <p:tgtEl>
                                          <p:spTgt spid="51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43"/>
                                        </p:tgtEl>
                                        <p:attrNameLst>
                                          <p:attrName>style.visibility</p:attrName>
                                        </p:attrNameLst>
                                      </p:cBhvr>
                                      <p:to>
                                        <p:strVal val="visible"/>
                                      </p:to>
                                    </p:set>
                                    <p:anim calcmode="lin" valueType="num">
                                      <p:cBhvr additive="base">
                                        <p:cTn id="55" dur="500" fill="hold"/>
                                        <p:tgtEl>
                                          <p:spTgt spid="5143"/>
                                        </p:tgtEl>
                                        <p:attrNameLst>
                                          <p:attrName>ppt_x</p:attrName>
                                        </p:attrNameLst>
                                      </p:cBhvr>
                                      <p:tavLst>
                                        <p:tav tm="0">
                                          <p:val>
                                            <p:strVal val="#ppt_x"/>
                                          </p:val>
                                        </p:tav>
                                        <p:tav tm="100000">
                                          <p:val>
                                            <p:strVal val="#ppt_x"/>
                                          </p:val>
                                        </p:tav>
                                      </p:tavLst>
                                    </p:anim>
                                    <p:anim calcmode="lin" valueType="num">
                                      <p:cBhvr additive="base">
                                        <p:cTn id="56" dur="500" fill="hold"/>
                                        <p:tgtEl>
                                          <p:spTgt spid="51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44"/>
                                        </p:tgtEl>
                                        <p:attrNameLst>
                                          <p:attrName>style.visibility</p:attrName>
                                        </p:attrNameLst>
                                      </p:cBhvr>
                                      <p:to>
                                        <p:strVal val="visible"/>
                                      </p:to>
                                    </p:set>
                                    <p:anim calcmode="lin" valueType="num">
                                      <p:cBhvr additive="base">
                                        <p:cTn id="59" dur="500" fill="hold"/>
                                        <p:tgtEl>
                                          <p:spTgt spid="5144"/>
                                        </p:tgtEl>
                                        <p:attrNameLst>
                                          <p:attrName>ppt_x</p:attrName>
                                        </p:attrNameLst>
                                      </p:cBhvr>
                                      <p:tavLst>
                                        <p:tav tm="0">
                                          <p:val>
                                            <p:strVal val="#ppt_x"/>
                                          </p:val>
                                        </p:tav>
                                        <p:tav tm="100000">
                                          <p:val>
                                            <p:strVal val="#ppt_x"/>
                                          </p:val>
                                        </p:tav>
                                      </p:tavLst>
                                    </p:anim>
                                    <p:anim calcmode="lin" valueType="num">
                                      <p:cBhvr additive="base">
                                        <p:cTn id="60" dur="500" fill="hold"/>
                                        <p:tgtEl>
                                          <p:spTgt spid="51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47"/>
                                        </p:tgtEl>
                                        <p:attrNameLst>
                                          <p:attrName>style.visibility</p:attrName>
                                        </p:attrNameLst>
                                      </p:cBhvr>
                                      <p:to>
                                        <p:strVal val="visible"/>
                                      </p:to>
                                    </p:set>
                                    <p:anim calcmode="lin" valueType="num">
                                      <p:cBhvr additive="base">
                                        <p:cTn id="63" dur="500" fill="hold"/>
                                        <p:tgtEl>
                                          <p:spTgt spid="5147"/>
                                        </p:tgtEl>
                                        <p:attrNameLst>
                                          <p:attrName>ppt_x</p:attrName>
                                        </p:attrNameLst>
                                      </p:cBhvr>
                                      <p:tavLst>
                                        <p:tav tm="0">
                                          <p:val>
                                            <p:strVal val="#ppt_x"/>
                                          </p:val>
                                        </p:tav>
                                        <p:tav tm="100000">
                                          <p:val>
                                            <p:strVal val="#ppt_x"/>
                                          </p:val>
                                        </p:tav>
                                      </p:tavLst>
                                    </p:anim>
                                    <p:anim calcmode="lin" valueType="num">
                                      <p:cBhvr additive="base">
                                        <p:cTn id="64" dur="500" fill="hold"/>
                                        <p:tgtEl>
                                          <p:spTgt spid="51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48"/>
                                        </p:tgtEl>
                                        <p:attrNameLst>
                                          <p:attrName>style.visibility</p:attrName>
                                        </p:attrNameLst>
                                      </p:cBhvr>
                                      <p:to>
                                        <p:strVal val="visible"/>
                                      </p:to>
                                    </p:set>
                                    <p:anim calcmode="lin" valueType="num">
                                      <p:cBhvr additive="base">
                                        <p:cTn id="67" dur="500" fill="hold"/>
                                        <p:tgtEl>
                                          <p:spTgt spid="5148"/>
                                        </p:tgtEl>
                                        <p:attrNameLst>
                                          <p:attrName>ppt_x</p:attrName>
                                        </p:attrNameLst>
                                      </p:cBhvr>
                                      <p:tavLst>
                                        <p:tav tm="0">
                                          <p:val>
                                            <p:strVal val="#ppt_x"/>
                                          </p:val>
                                        </p:tav>
                                        <p:tav tm="100000">
                                          <p:val>
                                            <p:strVal val="#ppt_x"/>
                                          </p:val>
                                        </p:tav>
                                      </p:tavLst>
                                    </p:anim>
                                    <p:anim calcmode="lin" valueType="num">
                                      <p:cBhvr additive="base">
                                        <p:cTn id="68" dur="500" fill="hold"/>
                                        <p:tgtEl>
                                          <p:spTgt spid="51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150"/>
                                        </p:tgtEl>
                                        <p:attrNameLst>
                                          <p:attrName>style.visibility</p:attrName>
                                        </p:attrNameLst>
                                      </p:cBhvr>
                                      <p:to>
                                        <p:strVal val="visible"/>
                                      </p:to>
                                    </p:set>
                                    <p:anim calcmode="lin" valueType="num">
                                      <p:cBhvr additive="base">
                                        <p:cTn id="71" dur="500" fill="hold"/>
                                        <p:tgtEl>
                                          <p:spTgt spid="5150"/>
                                        </p:tgtEl>
                                        <p:attrNameLst>
                                          <p:attrName>ppt_x</p:attrName>
                                        </p:attrNameLst>
                                      </p:cBhvr>
                                      <p:tavLst>
                                        <p:tav tm="0">
                                          <p:val>
                                            <p:strVal val="#ppt_x"/>
                                          </p:val>
                                        </p:tav>
                                        <p:tav tm="100000">
                                          <p:val>
                                            <p:strVal val="#ppt_x"/>
                                          </p:val>
                                        </p:tav>
                                      </p:tavLst>
                                    </p:anim>
                                    <p:anim calcmode="lin" valueType="num">
                                      <p:cBhvr additive="base">
                                        <p:cTn id="72" dur="500" fill="hold"/>
                                        <p:tgtEl>
                                          <p:spTgt spid="515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149"/>
                                        </p:tgtEl>
                                        <p:attrNameLst>
                                          <p:attrName>style.visibility</p:attrName>
                                        </p:attrNameLst>
                                      </p:cBhvr>
                                      <p:to>
                                        <p:strVal val="visible"/>
                                      </p:to>
                                    </p:set>
                                    <p:anim calcmode="lin" valueType="num">
                                      <p:cBhvr additive="base">
                                        <p:cTn id="75" dur="500" fill="hold"/>
                                        <p:tgtEl>
                                          <p:spTgt spid="5149"/>
                                        </p:tgtEl>
                                        <p:attrNameLst>
                                          <p:attrName>ppt_x</p:attrName>
                                        </p:attrNameLst>
                                      </p:cBhvr>
                                      <p:tavLst>
                                        <p:tav tm="0">
                                          <p:val>
                                            <p:strVal val="#ppt_x"/>
                                          </p:val>
                                        </p:tav>
                                        <p:tav tm="100000">
                                          <p:val>
                                            <p:strVal val="#ppt_x"/>
                                          </p:val>
                                        </p:tav>
                                      </p:tavLst>
                                    </p:anim>
                                    <p:anim calcmode="lin" valueType="num">
                                      <p:cBhvr additive="base">
                                        <p:cTn id="76" dur="500" fill="hold"/>
                                        <p:tgtEl>
                                          <p:spTgt spid="514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151"/>
                                        </p:tgtEl>
                                        <p:attrNameLst>
                                          <p:attrName>style.visibility</p:attrName>
                                        </p:attrNameLst>
                                      </p:cBhvr>
                                      <p:to>
                                        <p:strVal val="visible"/>
                                      </p:to>
                                    </p:set>
                                    <p:anim calcmode="lin" valueType="num">
                                      <p:cBhvr additive="base">
                                        <p:cTn id="79" dur="500" fill="hold"/>
                                        <p:tgtEl>
                                          <p:spTgt spid="5151"/>
                                        </p:tgtEl>
                                        <p:attrNameLst>
                                          <p:attrName>ppt_x</p:attrName>
                                        </p:attrNameLst>
                                      </p:cBhvr>
                                      <p:tavLst>
                                        <p:tav tm="0">
                                          <p:val>
                                            <p:strVal val="#ppt_x"/>
                                          </p:val>
                                        </p:tav>
                                        <p:tav tm="100000">
                                          <p:val>
                                            <p:strVal val="#ppt_x"/>
                                          </p:val>
                                        </p:tav>
                                      </p:tavLst>
                                    </p:anim>
                                    <p:anim calcmode="lin" valueType="num">
                                      <p:cBhvr additive="base">
                                        <p:cTn id="80" dur="500" fill="hold"/>
                                        <p:tgtEl>
                                          <p:spTgt spid="515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152"/>
                                        </p:tgtEl>
                                        <p:attrNameLst>
                                          <p:attrName>style.visibility</p:attrName>
                                        </p:attrNameLst>
                                      </p:cBhvr>
                                      <p:to>
                                        <p:strVal val="visible"/>
                                      </p:to>
                                    </p:set>
                                    <p:anim calcmode="lin" valueType="num">
                                      <p:cBhvr additive="base">
                                        <p:cTn id="83" dur="500" fill="hold"/>
                                        <p:tgtEl>
                                          <p:spTgt spid="5152"/>
                                        </p:tgtEl>
                                        <p:attrNameLst>
                                          <p:attrName>ppt_x</p:attrName>
                                        </p:attrNameLst>
                                      </p:cBhvr>
                                      <p:tavLst>
                                        <p:tav tm="0">
                                          <p:val>
                                            <p:strVal val="#ppt_x"/>
                                          </p:val>
                                        </p:tav>
                                        <p:tav tm="100000">
                                          <p:val>
                                            <p:strVal val="#ppt_x"/>
                                          </p:val>
                                        </p:tav>
                                      </p:tavLst>
                                    </p:anim>
                                    <p:anim calcmode="lin" valueType="num">
                                      <p:cBhvr additive="base">
                                        <p:cTn id="84" dur="500" fill="hold"/>
                                        <p:tgtEl>
                                          <p:spTgt spid="5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5" grpId="0"/>
      <p:bldP spid="5136" grpId="0" animBg="1"/>
      <p:bldP spid="5137" grpId="0" animBg="1"/>
      <p:bldP spid="5138" grpId="0"/>
      <p:bldP spid="5139" grpId="0" animBg="1"/>
      <p:bldP spid="5140" grpId="0"/>
      <p:bldP spid="5141" grpId="0" animBg="1"/>
      <p:bldP spid="5142" grpId="0" animBg="1"/>
      <p:bldP spid="5143" grpId="0" animBg="1"/>
      <p:bldP spid="5144" grpId="0" animBg="1"/>
      <p:bldP spid="5147" grpId="0" animBg="1"/>
      <p:bldP spid="5148" grpId="0" animBg="1"/>
      <p:bldP spid="5149" grpId="0" animBg="1"/>
      <p:bldP spid="5150" grpId="0" animBg="1"/>
      <p:bldP spid="5151" grpId="0" animBg="1"/>
      <p:bldP spid="5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16013" y="2565400"/>
            <a:ext cx="725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Secondo la classica definizione di Bizzozzero la capacità rigenerativa </a:t>
            </a:r>
          </a:p>
          <a:p>
            <a:r>
              <a:rPr lang="it-IT"/>
              <a:t>di un tessuto dipende dal suo essere costituito di cellule </a:t>
            </a:r>
          </a:p>
          <a:p>
            <a:r>
              <a:rPr lang="it-IT" b="1" i="1"/>
              <a:t>perenni</a:t>
            </a:r>
            <a:r>
              <a:rPr lang="it-IT"/>
              <a:t>, </a:t>
            </a:r>
            <a:r>
              <a:rPr lang="it-IT" b="1" i="1"/>
              <a:t>stabili</a:t>
            </a:r>
            <a:r>
              <a:rPr lang="it-IT"/>
              <a:t> o </a:t>
            </a:r>
            <a:r>
              <a:rPr lang="it-IT" b="1" i="1"/>
              <a:t>labili</a:t>
            </a:r>
            <a:r>
              <a:rPr lang="it-IT"/>
              <a:t>. Tale definizione è in parte imprecisa.</a:t>
            </a:r>
          </a:p>
        </p:txBody>
      </p:sp>
    </p:spTree>
    <p:extLst>
      <p:ext uri="{BB962C8B-B14F-4D97-AF65-F5344CB8AC3E}">
        <p14:creationId xmlns:p14="http://schemas.microsoft.com/office/powerpoint/2010/main" val="484009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noGrp="1" noChangeAspect="1"/>
          </p:cNvGrpSpPr>
          <p:nvPr/>
        </p:nvGrpSpPr>
        <p:grpSpPr bwMode="auto">
          <a:xfrm>
            <a:off x="468313" y="1052513"/>
            <a:ext cx="8208962" cy="4464050"/>
            <a:chOff x="272" y="999"/>
            <a:chExt cx="1440" cy="1584"/>
          </a:xfrm>
        </p:grpSpPr>
        <p:sp>
          <p:nvSpPr>
            <p:cNvPr id="67587" name="AutoShape 3"/>
            <p:cNvSpPr>
              <a:spLocks noChangeAspect="1" noChangeArrowheads="1" noTextEdit="1"/>
            </p:cNvSpPr>
            <p:nvPr/>
          </p:nvSpPr>
          <p:spPr bwMode="auto">
            <a:xfrm>
              <a:off x="272" y="999"/>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7588" name="_s17412"/>
            <p:cNvCxnSpPr>
              <a:cxnSpLocks noChangeShapeType="1"/>
              <a:stCxn id="67594" idx="1"/>
              <a:endCxn id="67591" idx="2"/>
            </p:cNvCxnSpPr>
            <p:nvPr/>
          </p:nvCxnSpPr>
          <p:spPr bwMode="auto">
            <a:xfrm rot="10800000">
              <a:off x="704" y="1287"/>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7589" name="_s17413"/>
            <p:cNvCxnSpPr>
              <a:cxnSpLocks noChangeShapeType="1"/>
              <a:stCxn id="67593" idx="1"/>
              <a:endCxn id="67591"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7590" name="_s17414"/>
            <p:cNvCxnSpPr>
              <a:cxnSpLocks noChangeShapeType="1"/>
              <a:stCxn id="67592" idx="1"/>
              <a:endCxn id="67591"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7591" name="_s17415"/>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400">
                  <a:latin typeface="Calibri" charset="0"/>
                </a:rPr>
                <a:t>Cellule Perenni</a:t>
              </a:r>
            </a:p>
            <a:p>
              <a:pPr algn="ctr"/>
              <a:r>
                <a:rPr lang="it-IT" b="1">
                  <a:latin typeface="Calibri" charset="0"/>
                </a:rPr>
                <a:t>(non hanno capacità mitotica)</a:t>
              </a:r>
            </a:p>
          </p:txBody>
        </p:sp>
        <p:sp>
          <p:nvSpPr>
            <p:cNvPr id="67592" name="_s17416"/>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neuroni</a:t>
              </a:r>
            </a:p>
          </p:txBody>
        </p:sp>
        <p:sp>
          <p:nvSpPr>
            <p:cNvPr id="67593" name="_s17417"/>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Cellule muscolari scheletriche e cardiache</a:t>
              </a:r>
            </a:p>
          </p:txBody>
        </p:sp>
        <p:sp>
          <p:nvSpPr>
            <p:cNvPr id="67594" name="_s17418"/>
            <p:cNvSpPr>
              <a:spLocks noChangeArrowheads="1"/>
            </p:cNvSpPr>
            <p:nvPr/>
          </p:nvSpPr>
          <p:spPr bwMode="auto">
            <a:xfrm>
              <a:off x="848" y="22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adipociti (?)</a:t>
              </a:r>
            </a:p>
          </p:txBody>
        </p:sp>
      </p:grpSp>
    </p:spTree>
    <p:extLst>
      <p:ext uri="{BB962C8B-B14F-4D97-AF65-F5344CB8AC3E}">
        <p14:creationId xmlns:p14="http://schemas.microsoft.com/office/powerpoint/2010/main" val="5446752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noGrp="1" noChangeAspect="1"/>
          </p:cNvGrpSpPr>
          <p:nvPr/>
        </p:nvGrpSpPr>
        <p:grpSpPr bwMode="auto">
          <a:xfrm>
            <a:off x="323850" y="798513"/>
            <a:ext cx="8820150" cy="4795837"/>
            <a:chOff x="272" y="999"/>
            <a:chExt cx="1440" cy="1584"/>
          </a:xfrm>
        </p:grpSpPr>
        <p:sp>
          <p:nvSpPr>
            <p:cNvPr id="68611" name="AutoShape 3"/>
            <p:cNvSpPr>
              <a:spLocks noChangeAspect="1" noChangeArrowheads="1" noTextEdit="1"/>
            </p:cNvSpPr>
            <p:nvPr/>
          </p:nvSpPr>
          <p:spPr bwMode="auto">
            <a:xfrm>
              <a:off x="272" y="999"/>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8612" name="_s18436"/>
            <p:cNvCxnSpPr>
              <a:cxnSpLocks noChangeShapeType="1"/>
              <a:stCxn id="68618" idx="1"/>
              <a:endCxn id="68615" idx="2"/>
            </p:cNvCxnSpPr>
            <p:nvPr/>
          </p:nvCxnSpPr>
          <p:spPr bwMode="auto">
            <a:xfrm rot="10800000">
              <a:off x="704" y="1287"/>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8613" name="_s18437"/>
            <p:cNvCxnSpPr>
              <a:cxnSpLocks noChangeShapeType="1"/>
              <a:stCxn id="68617" idx="1"/>
              <a:endCxn id="68615"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8614" name="_s18438"/>
            <p:cNvCxnSpPr>
              <a:cxnSpLocks noChangeShapeType="1"/>
              <a:stCxn id="68616" idx="1"/>
              <a:endCxn id="68615"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8615" name="_s18439"/>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500">
                  <a:latin typeface="Calibri" charset="0"/>
                </a:rPr>
                <a:t>Cellule Stabili</a:t>
              </a:r>
            </a:p>
            <a:p>
              <a:pPr algn="ctr"/>
              <a:r>
                <a:rPr lang="it-IT" sz="1300" b="1">
                  <a:latin typeface="Calibri" charset="0"/>
                </a:rPr>
                <a:t>(hanno una capacità mitotica limitata, in risposta </a:t>
              </a:r>
            </a:p>
            <a:p>
              <a:pPr algn="ctr"/>
              <a:r>
                <a:rPr lang="it-IT" sz="1300" b="1">
                  <a:latin typeface="Calibri" charset="0"/>
                </a:rPr>
                <a:t>a stimoli appropriati)</a:t>
              </a:r>
            </a:p>
          </p:txBody>
        </p:sp>
        <p:sp>
          <p:nvSpPr>
            <p:cNvPr id="68616" name="_s18440"/>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epatociti</a:t>
              </a:r>
            </a:p>
          </p:txBody>
        </p:sp>
        <p:sp>
          <p:nvSpPr>
            <p:cNvPr id="68617" name="_s18441"/>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cellule muscolari lisce</a:t>
              </a:r>
            </a:p>
          </p:txBody>
        </p:sp>
        <p:sp>
          <p:nvSpPr>
            <p:cNvPr id="68618" name="_s18442"/>
            <p:cNvSpPr>
              <a:spLocks noChangeArrowheads="1"/>
            </p:cNvSpPr>
            <p:nvPr/>
          </p:nvSpPr>
          <p:spPr bwMode="auto">
            <a:xfrm>
              <a:off x="848" y="22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Fibroblasti ed endoteli </a:t>
              </a:r>
            </a:p>
          </p:txBody>
        </p:sp>
      </p:grpSp>
    </p:spTree>
    <p:extLst>
      <p:ext uri="{BB962C8B-B14F-4D97-AF65-F5344CB8AC3E}">
        <p14:creationId xmlns:p14="http://schemas.microsoft.com/office/powerpoint/2010/main" val="39784992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noGrp="1" noChangeAspect="1"/>
          </p:cNvGrpSpPr>
          <p:nvPr/>
        </p:nvGrpSpPr>
        <p:grpSpPr bwMode="auto">
          <a:xfrm>
            <a:off x="468313" y="1052513"/>
            <a:ext cx="8208962" cy="4464050"/>
            <a:chOff x="272" y="999"/>
            <a:chExt cx="1440" cy="1152"/>
          </a:xfrm>
        </p:grpSpPr>
        <p:sp>
          <p:nvSpPr>
            <p:cNvPr id="69635" name="AutoShape 3"/>
            <p:cNvSpPr>
              <a:spLocks noChangeAspect="1" noChangeArrowheads="1" noTextEdit="1"/>
            </p:cNvSpPr>
            <p:nvPr/>
          </p:nvSpPr>
          <p:spPr bwMode="auto">
            <a:xfrm>
              <a:off x="272" y="999"/>
              <a:ext cx="144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9636" name="_s19460"/>
            <p:cNvCxnSpPr>
              <a:cxnSpLocks noChangeShapeType="1"/>
              <a:stCxn id="69640" idx="1"/>
              <a:endCxn id="69638"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9637" name="_s19461"/>
            <p:cNvCxnSpPr>
              <a:cxnSpLocks noChangeShapeType="1"/>
              <a:stCxn id="69639" idx="1"/>
              <a:endCxn id="69638"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9638" name="_s19462"/>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3300">
                  <a:latin typeface="Calibri" charset="0"/>
                </a:rPr>
                <a:t>Cellule labili</a:t>
              </a:r>
            </a:p>
            <a:p>
              <a:pPr algn="ctr"/>
              <a:r>
                <a:rPr lang="it-IT" sz="1400" b="1">
                  <a:latin typeface="Calibri" charset="0"/>
                </a:rPr>
                <a:t>(hanno capacità mitotica)</a:t>
              </a:r>
            </a:p>
          </p:txBody>
        </p:sp>
        <p:sp>
          <p:nvSpPr>
            <p:cNvPr id="69639" name="_s19463"/>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900">
                  <a:latin typeface="Calibri" charset="0"/>
                </a:rPr>
                <a:t>Cellule emopoietiche </a:t>
              </a:r>
            </a:p>
            <a:p>
              <a:pPr algn="ctr"/>
              <a:r>
                <a:rPr lang="it-IT" sz="1400" b="1">
                  <a:latin typeface="Calibri" charset="0"/>
                </a:rPr>
                <a:t>(del sangue. Però non  tutte le differenziate)</a:t>
              </a:r>
              <a:r>
                <a:rPr lang="it-IT" sz="2900" b="1">
                  <a:latin typeface="Calibri" charset="0"/>
                </a:rPr>
                <a:t> </a:t>
              </a:r>
            </a:p>
          </p:txBody>
        </p:sp>
        <p:sp>
          <p:nvSpPr>
            <p:cNvPr id="69640" name="_s19464"/>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900">
                  <a:latin typeface="Calibri" charset="0"/>
                </a:rPr>
                <a:t>cellule epiteliali: </a:t>
              </a:r>
            </a:p>
            <a:p>
              <a:pPr algn="ctr"/>
              <a:r>
                <a:rPr lang="it-IT" sz="2900">
                  <a:latin typeface="Calibri" charset="0"/>
                </a:rPr>
                <a:t>cute, intestino</a:t>
              </a:r>
            </a:p>
          </p:txBody>
        </p:sp>
      </p:grpSp>
    </p:spTree>
    <p:extLst>
      <p:ext uri="{BB962C8B-B14F-4D97-AF65-F5344CB8AC3E}">
        <p14:creationId xmlns:p14="http://schemas.microsoft.com/office/powerpoint/2010/main" val="36378801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57200" y="274638"/>
            <a:ext cx="8229600" cy="1144587"/>
          </a:xfrm>
        </p:spPr>
        <p:txBody>
          <a:bodyPr/>
          <a:lstStyle/>
          <a:p>
            <a:pPr algn="l"/>
            <a:r>
              <a:rPr lang="it-IT" sz="1300">
                <a:solidFill>
                  <a:schemeClr val="bg1"/>
                </a:solidFill>
                <a:latin typeface="Calibri" charset="0"/>
              </a:rPr>
              <a:t>Figura 14.3 - Rapporti esistenti tra tipo cellulare danneggiato, rigenerazione e </a:t>
            </a:r>
            <a:r>
              <a:rPr lang="ja-JP" altLang="it-IT" sz="1300">
                <a:solidFill>
                  <a:schemeClr val="bg1"/>
                </a:solidFill>
                <a:latin typeface="Calibri" charset="0"/>
              </a:rPr>
              <a:t>“</a:t>
            </a:r>
            <a:r>
              <a:rPr lang="it-IT" sz="1300">
                <a:solidFill>
                  <a:schemeClr val="bg1"/>
                </a:solidFill>
                <a:latin typeface="Calibri" charset="0"/>
              </a:rPr>
              <a:t>restituito ad integrum</a:t>
            </a:r>
            <a:r>
              <a:rPr lang="ja-JP" altLang="it-IT" sz="1300">
                <a:solidFill>
                  <a:schemeClr val="bg1"/>
                </a:solidFill>
                <a:latin typeface="Calibri" charset="0"/>
              </a:rPr>
              <a:t>”</a:t>
            </a:r>
            <a:r>
              <a:rPr lang="it-IT" sz="1300">
                <a:solidFill>
                  <a:schemeClr val="bg1"/>
                </a:solidFill>
                <a:latin typeface="Calibri" charset="0"/>
              </a:rPr>
              <a:t>.</a:t>
            </a:r>
          </a:p>
        </p:txBody>
      </p:sp>
      <p:sp>
        <p:nvSpPr>
          <p:cNvPr id="70660"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t>Dal volume: Pontieri </a:t>
            </a:r>
            <a:r>
              <a:rPr lang="ja-JP" altLang="it-IT" sz="1300"/>
              <a:t>“</a:t>
            </a:r>
            <a:r>
              <a:rPr lang="it-IT" sz="1300"/>
              <a:t>Patologia Generale</a:t>
            </a:r>
            <a:r>
              <a:rPr lang="ja-JP" altLang="it-IT" sz="1300"/>
              <a:t>”</a:t>
            </a:r>
            <a:endParaRPr lang="it-IT" sz="1300"/>
          </a:p>
        </p:txBody>
      </p:sp>
      <p:sp>
        <p:nvSpPr>
          <p:cNvPr id="70661"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t>Piccin Nuova Libraria S.p.A.</a:t>
            </a:r>
          </a:p>
        </p:txBody>
      </p:sp>
      <p:pic>
        <p:nvPicPr>
          <p:cNvPr id="70662" name="Picture 5" descr="cap14_00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1495425"/>
            <a:ext cx="44005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58" name="Object 2"/>
          <p:cNvGraphicFramePr>
            <a:graphicFrameLocks noChangeAspect="1"/>
          </p:cNvGraphicFramePr>
          <p:nvPr/>
        </p:nvGraphicFramePr>
        <p:xfrm>
          <a:off x="223838" y="5022850"/>
          <a:ext cx="1063625" cy="1450975"/>
        </p:xfrm>
        <a:graphic>
          <a:graphicData uri="http://schemas.openxmlformats.org/presentationml/2006/ole">
            <mc:AlternateContent xmlns:mc="http://schemas.openxmlformats.org/markup-compatibility/2006">
              <mc:Choice xmlns:v="urn:schemas-microsoft-com:vml" Requires="v">
                <p:oleObj spid="_x0000_s46087"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8" y="5022850"/>
                        <a:ext cx="10636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601872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ature04958-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68413"/>
            <a:ext cx="5715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95288" y="3933825"/>
            <a:ext cx="842486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1200">
                <a:latin typeface="Comic Sans MS" charset="0"/>
              </a:rPr>
              <a:t>The extent to which the effects of ageing on the resident stem cells determine the phenotype of an aged tissue is likely to correlate with the extent to which stem cells are responsible for normal tissue homeostasis and repair. Along this spectrum, tissues generally fall into one of three categories. First, tissues with high turnover (such as blood, skin and gut) have a prominent stem-cell compartment and, by definition, have high regenerative capacity. Second, tissues with low turnover but high regenerative potential might use different strategies to ensure effective repair in the setting of acute injury. In skeletal muscle, for example, differentiated myofibres are unable to proliferate to generate new tissue, so muscle must rely on resident stem cells for all turnover and repair. For the liver, it seems that differentiated hepatocytes can proliferate sufficiently to mediate effective tissue remodelling, repair and replacement normally, whereas stem cells might be recruited in the setting of severe injury. Third, tissues with low turnover and low regenerative potential might have stem cells that mediate only limited tissue repair. Although there is much interest in harnessing the potential of stem cells in the brain and heart for therapeutic purposes, for example, there is limited endogenous repair capacity of these tissues following acute injuries.</a:t>
            </a:r>
          </a:p>
        </p:txBody>
      </p:sp>
      <p:sp>
        <p:nvSpPr>
          <p:cNvPr id="20484" name="Text Box 4"/>
          <p:cNvSpPr txBox="1">
            <a:spLocks noChangeArrowheads="1"/>
          </p:cNvSpPr>
          <p:nvPr/>
        </p:nvSpPr>
        <p:spPr bwMode="auto">
          <a:xfrm>
            <a:off x="323850" y="6381750"/>
            <a:ext cx="434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Nature vol. 441 (29 Giugno 2006), pag. 1080</a:t>
            </a:r>
          </a:p>
        </p:txBody>
      </p:sp>
      <p:sp>
        <p:nvSpPr>
          <p:cNvPr id="72709" name="Text Box 5"/>
          <p:cNvSpPr txBox="1">
            <a:spLocks noChangeArrowheads="1"/>
          </p:cNvSpPr>
          <p:nvPr/>
        </p:nvSpPr>
        <p:spPr bwMode="auto">
          <a:xfrm>
            <a:off x="447675" y="190500"/>
            <a:ext cx="8156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I progressi fatti nella caratterizzazione delle cellule staminali suggeriscono una riclassificazione</a:t>
            </a:r>
          </a:p>
          <a:p>
            <a:r>
              <a:rPr lang="it-IT" sz="1400">
                <a:latin typeface="Comic Sans MS" charset="0"/>
              </a:rPr>
              <a:t>Delle capacità rigenerative di un tessuto che tiene conto:</a:t>
            </a:r>
          </a:p>
          <a:p>
            <a:pPr>
              <a:buFontTx/>
              <a:buAutoNum type="arabicPeriod"/>
            </a:pPr>
            <a:r>
              <a:rPr lang="it-IT" sz="1400">
                <a:latin typeface="Comic Sans MS" charset="0"/>
              </a:rPr>
              <a:t>Delle capacità proliferative delle cellule differenziate</a:t>
            </a:r>
          </a:p>
          <a:p>
            <a:pPr>
              <a:buFontTx/>
              <a:buAutoNum type="arabicPeriod"/>
            </a:pPr>
            <a:r>
              <a:rPr lang="it-IT" sz="1400">
                <a:latin typeface="Comic Sans MS" charset="0"/>
              </a:rPr>
              <a:t>Dell</a:t>
            </a:r>
            <a:r>
              <a:rPr lang="ja-JP" altLang="it-IT" sz="1400">
                <a:latin typeface="Comic Sans MS" charset="0"/>
              </a:rPr>
              <a:t>’</a:t>
            </a:r>
            <a:r>
              <a:rPr lang="it-IT" sz="1400">
                <a:latin typeface="Comic Sans MS" charset="0"/>
              </a:rPr>
              <a:t>entità del comparto di cellule staminali in grado di differenziare</a:t>
            </a:r>
          </a:p>
        </p:txBody>
      </p:sp>
    </p:spTree>
    <p:extLst>
      <p:ext uri="{BB962C8B-B14F-4D97-AF65-F5344CB8AC3E}">
        <p14:creationId xmlns:p14="http://schemas.microsoft.com/office/powerpoint/2010/main" val="4092675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ppt_x"/>
                                          </p:val>
                                        </p:tav>
                                        <p:tav tm="100000">
                                          <p:val>
                                            <p:strVal val="#ppt_x"/>
                                          </p:val>
                                        </p:tav>
                                      </p:tavLst>
                                    </p:anim>
                                    <p:anim calcmode="lin" valueType="num">
                                      <p:cBhvr additive="base">
                                        <p:cTn id="14" dur="500" fill="hold"/>
                                        <p:tgtEl>
                                          <p:spTgt spid="2048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84"/>
                                        </p:tgtEl>
                                        <p:attrNameLst>
                                          <p:attrName>style.visibility</p:attrName>
                                        </p:attrNameLst>
                                      </p:cBhvr>
                                      <p:to>
                                        <p:strVal val="visible"/>
                                      </p:to>
                                    </p:set>
                                    <p:anim calcmode="lin" valueType="num">
                                      <p:cBhvr additive="base">
                                        <p:cTn id="17" dur="500" fill="hold"/>
                                        <p:tgtEl>
                                          <p:spTgt spid="20484"/>
                                        </p:tgtEl>
                                        <p:attrNameLst>
                                          <p:attrName>ppt_x</p:attrName>
                                        </p:attrNameLst>
                                      </p:cBhvr>
                                      <p:tavLst>
                                        <p:tav tm="0">
                                          <p:val>
                                            <p:strVal val="#ppt_x"/>
                                          </p:val>
                                        </p:tav>
                                        <p:tav tm="100000">
                                          <p:val>
                                            <p:strVal val="#ppt_x"/>
                                          </p:val>
                                        </p:tav>
                                      </p:tavLst>
                                    </p:anim>
                                    <p:anim calcmode="lin" valueType="num">
                                      <p:cBhvr additive="base">
                                        <p:cTn id="1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ncetto di stem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9387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755650" y="549275"/>
            <a:ext cx="6927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Nell</a:t>
            </a:r>
            <a:r>
              <a:rPr lang="ja-JP" altLang="it-IT"/>
              <a:t>’</a:t>
            </a:r>
            <a:r>
              <a:rPr lang="it-IT"/>
              <a:t>organismo esistono – forse per tutta la durata della vita -</a:t>
            </a:r>
          </a:p>
          <a:p>
            <a:r>
              <a:rPr lang="ja-JP" altLang="it-IT"/>
              <a:t>“</a:t>
            </a:r>
            <a:r>
              <a:rPr lang="it-IT"/>
              <a:t>cellule staminali</a:t>
            </a:r>
            <a:r>
              <a:rPr lang="ja-JP" altLang="it-IT"/>
              <a:t>”</a:t>
            </a:r>
            <a:r>
              <a:rPr lang="it-IT"/>
              <a:t> (stem cells) che sono in grado di formare cellule </a:t>
            </a:r>
          </a:p>
          <a:p>
            <a:r>
              <a:rPr lang="it-IT"/>
              <a:t>differenziate in grado di svolgere specifiche funzioni</a:t>
            </a:r>
          </a:p>
        </p:txBody>
      </p:sp>
      <p:sp>
        <p:nvSpPr>
          <p:cNvPr id="23556" name="Text Box 4"/>
          <p:cNvSpPr txBox="1">
            <a:spLocks noChangeArrowheads="1"/>
          </p:cNvSpPr>
          <p:nvPr/>
        </p:nvSpPr>
        <p:spPr bwMode="auto">
          <a:xfrm>
            <a:off x="2987675" y="2349500"/>
            <a:ext cx="1393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ja-JP" altLang="it-IT" sz="1400">
                <a:latin typeface="Comic Sans MS" charset="0"/>
              </a:rPr>
              <a:t>“</a:t>
            </a:r>
            <a:r>
              <a:rPr lang="it-IT" sz="1400">
                <a:latin typeface="Comic Sans MS" charset="0"/>
              </a:rPr>
              <a:t>Self-renewal</a:t>
            </a:r>
            <a:r>
              <a:rPr lang="ja-JP" altLang="it-IT" sz="1400">
                <a:latin typeface="Comic Sans MS" charset="0"/>
              </a:rPr>
              <a:t>”</a:t>
            </a:r>
            <a:endParaRPr lang="it-IT" sz="1400">
              <a:latin typeface="Comic Sans MS" charset="0"/>
            </a:endParaRPr>
          </a:p>
        </p:txBody>
      </p:sp>
      <p:sp>
        <p:nvSpPr>
          <p:cNvPr id="73733" name="CasellaDiTesto 4"/>
          <p:cNvSpPr txBox="1">
            <a:spLocks noChangeArrowheads="1"/>
          </p:cNvSpPr>
          <p:nvPr/>
        </p:nvSpPr>
        <p:spPr bwMode="auto">
          <a:xfrm>
            <a:off x="1257300" y="4802188"/>
            <a:ext cx="7007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SONO PRESENTI:</a:t>
            </a:r>
          </a:p>
          <a:p>
            <a:r>
              <a:rPr lang="it-IT" sz="1600"/>
              <a:t>Nel midollo osseo: </a:t>
            </a:r>
          </a:p>
          <a:p>
            <a:r>
              <a:rPr lang="it-IT" sz="1600"/>
              <a:t>   HSC: hematopoietic stem cell</a:t>
            </a:r>
          </a:p>
          <a:p>
            <a:r>
              <a:rPr lang="it-IT" sz="1600"/>
              <a:t>   MSC: mesenchimal stem cells</a:t>
            </a:r>
          </a:p>
          <a:p>
            <a:r>
              <a:rPr lang="it-IT" sz="1600"/>
              <a:t>In tutti i tessuti in numero variabile a seconda delle capacità rigenerative e dell</a:t>
            </a:r>
            <a:r>
              <a:rPr lang="ja-JP" altLang="it-IT" sz="1600"/>
              <a:t>’</a:t>
            </a:r>
            <a:r>
              <a:rPr lang="it-IT" sz="1600"/>
              <a:t>età</a:t>
            </a:r>
          </a:p>
          <a:p>
            <a:endParaRPr lang="it-IT" sz="1600"/>
          </a:p>
          <a:p>
            <a:endParaRPr lang="it-IT" sz="1600"/>
          </a:p>
        </p:txBody>
      </p:sp>
    </p:spTree>
    <p:extLst>
      <p:ext uri="{BB962C8B-B14F-4D97-AF65-F5344CB8AC3E}">
        <p14:creationId xmlns:p14="http://schemas.microsoft.com/office/powerpoint/2010/main" val="787426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reparaz ES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84313"/>
            <a:ext cx="53927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095375" y="423863"/>
            <a:ext cx="762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Le cellule staminali embrionali sono presenti nella massa cellulare interna</a:t>
            </a:r>
          </a:p>
          <a:p>
            <a:r>
              <a:rPr lang="it-IT"/>
              <a:t>della blastocisti, poco prima dell</a:t>
            </a:r>
            <a:r>
              <a:rPr lang="ja-JP" altLang="it-IT"/>
              <a:t>’</a:t>
            </a:r>
            <a:r>
              <a:rPr lang="it-IT"/>
              <a:t>impianto nella mucosa uterina.</a:t>
            </a:r>
          </a:p>
        </p:txBody>
      </p:sp>
    </p:spTree>
    <p:extLst>
      <p:ext uri="{BB962C8B-B14F-4D97-AF65-F5344CB8AC3E}">
        <p14:creationId xmlns:p14="http://schemas.microsoft.com/office/powerpoint/2010/main" val="27285665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nrm2466-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60350"/>
            <a:ext cx="35210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ChangeArrowheads="1"/>
          </p:cNvSpPr>
          <p:nvPr/>
        </p:nvSpPr>
        <p:spPr bwMode="auto">
          <a:xfrm>
            <a:off x="2700338" y="2997200"/>
            <a:ext cx="3743325" cy="2592388"/>
          </a:xfrm>
          <a:prstGeom prst="rect">
            <a:avLst/>
          </a:prstGeom>
          <a:solidFill>
            <a:schemeClr val="bg1"/>
          </a:solidFill>
          <a:ln w="9525">
            <a:solidFill>
              <a:schemeClr val="bg1"/>
            </a:solidFill>
            <a:miter lim="800000"/>
            <a:headEnd/>
            <a:tailEnd/>
          </a:ln>
        </p:spPr>
        <p:txBody>
          <a:bodyPr wrap="none" anchor="ctr"/>
          <a:lstStyle/>
          <a:p>
            <a:pPr algn="ctr"/>
            <a:endParaRPr lang="it-IT" sz="1600">
              <a:latin typeface="Comic Sans MS" charset="0"/>
            </a:endParaRPr>
          </a:p>
        </p:txBody>
      </p:sp>
      <p:sp>
        <p:nvSpPr>
          <p:cNvPr id="75780" name="Text Box 4"/>
          <p:cNvSpPr txBox="1">
            <a:spLocks noChangeArrowheads="1"/>
          </p:cNvSpPr>
          <p:nvPr/>
        </p:nvSpPr>
        <p:spPr bwMode="auto">
          <a:xfrm>
            <a:off x="684213" y="3789363"/>
            <a:ext cx="81073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Cellule staminali pluripotenti indotte (</a:t>
            </a:r>
            <a:r>
              <a:rPr lang="ja-JP" altLang="it-IT" sz="1600">
                <a:latin typeface="Comic Sans MS" charset="0"/>
              </a:rPr>
              <a:t>“</a:t>
            </a:r>
            <a:r>
              <a:rPr lang="it-IT" sz="1600">
                <a:latin typeface="Comic Sans MS" charset="0"/>
              </a:rPr>
              <a:t>iPS cell) potrebbero rappresentare una nuova</a:t>
            </a:r>
          </a:p>
          <a:p>
            <a:r>
              <a:rPr lang="it-IT" sz="1600">
                <a:latin typeface="Comic Sans MS" charset="0"/>
              </a:rPr>
              <a:t>strategia per curare diversi tipi di malattia</a:t>
            </a:r>
          </a:p>
        </p:txBody>
      </p:sp>
      <p:sp>
        <p:nvSpPr>
          <p:cNvPr id="34821" name="Text Box 5"/>
          <p:cNvSpPr txBox="1">
            <a:spLocks noChangeArrowheads="1"/>
          </p:cNvSpPr>
          <p:nvPr/>
        </p:nvSpPr>
        <p:spPr bwMode="auto">
          <a:xfrm>
            <a:off x="827088" y="4508500"/>
            <a:ext cx="1676400" cy="3365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Problemi attuali</a:t>
            </a:r>
          </a:p>
        </p:txBody>
      </p:sp>
      <p:sp>
        <p:nvSpPr>
          <p:cNvPr id="34822" name="Text Box 6"/>
          <p:cNvSpPr txBox="1">
            <a:spLocks noChangeArrowheads="1"/>
          </p:cNvSpPr>
          <p:nvPr/>
        </p:nvSpPr>
        <p:spPr bwMode="auto">
          <a:xfrm>
            <a:off x="1258888" y="5084763"/>
            <a:ext cx="750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Si usano vettori retrovirali per introdurre stabilmente fattori di trascrizione</a:t>
            </a:r>
          </a:p>
        </p:txBody>
      </p:sp>
      <p:sp>
        <p:nvSpPr>
          <p:cNvPr id="34823" name="Line 7"/>
          <p:cNvSpPr>
            <a:spLocks noChangeShapeType="1"/>
          </p:cNvSpPr>
          <p:nvPr/>
        </p:nvSpPr>
        <p:spPr bwMode="auto">
          <a:xfrm>
            <a:off x="827088" y="52292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24" name="Text Box 8"/>
          <p:cNvSpPr txBox="1">
            <a:spLocks noChangeArrowheads="1"/>
          </p:cNvSpPr>
          <p:nvPr/>
        </p:nvSpPr>
        <p:spPr bwMode="auto">
          <a:xfrm>
            <a:off x="1403350" y="5589588"/>
            <a:ext cx="6894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La </a:t>
            </a:r>
            <a:r>
              <a:rPr lang="ja-JP" altLang="it-IT" sz="1600">
                <a:latin typeface="Comic Sans MS" charset="0"/>
              </a:rPr>
              <a:t>“</a:t>
            </a:r>
            <a:r>
              <a:rPr lang="it-IT" sz="1600">
                <a:latin typeface="Comic Sans MS" charset="0"/>
              </a:rPr>
              <a:t>riprogrammazione</a:t>
            </a:r>
            <a:r>
              <a:rPr lang="ja-JP" altLang="it-IT" sz="1600">
                <a:latin typeface="Comic Sans MS" charset="0"/>
              </a:rPr>
              <a:t>”</a:t>
            </a:r>
            <a:r>
              <a:rPr lang="it-IT" sz="1600">
                <a:latin typeface="Comic Sans MS" charset="0"/>
              </a:rPr>
              <a:t> a iPS cell ha finora richiesto l</a:t>
            </a:r>
            <a:r>
              <a:rPr lang="ja-JP" altLang="it-IT" sz="1600">
                <a:latin typeface="Comic Sans MS" charset="0"/>
              </a:rPr>
              <a:t>’</a:t>
            </a:r>
            <a:r>
              <a:rPr lang="it-IT" sz="1600">
                <a:latin typeface="Comic Sans MS" charset="0"/>
              </a:rPr>
              <a:t>introduzione di un</a:t>
            </a:r>
          </a:p>
          <a:p>
            <a:r>
              <a:rPr lang="it-IT" sz="1600">
                <a:latin typeface="Comic Sans MS" charset="0"/>
              </a:rPr>
              <a:t>oncogene, il Myc</a:t>
            </a:r>
          </a:p>
        </p:txBody>
      </p:sp>
      <p:sp>
        <p:nvSpPr>
          <p:cNvPr id="34825" name="Line 9"/>
          <p:cNvSpPr>
            <a:spLocks noChangeShapeType="1"/>
          </p:cNvSpPr>
          <p:nvPr/>
        </p:nvSpPr>
        <p:spPr bwMode="auto">
          <a:xfrm>
            <a:off x="827088" y="5876925"/>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679152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0-#ppt_w/2"/>
                                          </p:val>
                                        </p:tav>
                                        <p:tav tm="100000">
                                          <p:val>
                                            <p:strVal val="#ppt_x"/>
                                          </p:val>
                                        </p:tav>
                                      </p:tavLst>
                                    </p:anim>
                                    <p:anim calcmode="lin" valueType="num">
                                      <p:cBhvr additive="base">
                                        <p:cTn id="8"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822"/>
                                        </p:tgtEl>
                                        <p:attrNameLst>
                                          <p:attrName>style.visibility</p:attrName>
                                        </p:attrNameLst>
                                      </p:cBhvr>
                                      <p:to>
                                        <p:strVal val="visible"/>
                                      </p:to>
                                    </p:set>
                                    <p:anim calcmode="lin" valueType="num">
                                      <p:cBhvr additive="base">
                                        <p:cTn id="17" dur="500" fill="hold"/>
                                        <p:tgtEl>
                                          <p:spTgt spid="34822"/>
                                        </p:tgtEl>
                                        <p:attrNameLst>
                                          <p:attrName>ppt_x</p:attrName>
                                        </p:attrNameLst>
                                      </p:cBhvr>
                                      <p:tavLst>
                                        <p:tav tm="0">
                                          <p:val>
                                            <p:strVal val="#ppt_x"/>
                                          </p:val>
                                        </p:tav>
                                        <p:tav tm="100000">
                                          <p:val>
                                            <p:strVal val="#ppt_x"/>
                                          </p:val>
                                        </p:tav>
                                      </p:tavLst>
                                    </p:anim>
                                    <p:anim calcmode="lin" valueType="num">
                                      <p:cBhvr additive="base">
                                        <p:cTn id="1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5"/>
                                        </p:tgtEl>
                                        <p:attrNameLst>
                                          <p:attrName>style.visibility</p:attrName>
                                        </p:attrNameLst>
                                      </p:cBhvr>
                                      <p:to>
                                        <p:strVal val="visible"/>
                                      </p:to>
                                    </p:set>
                                    <p:anim calcmode="lin" valueType="num">
                                      <p:cBhvr additive="base">
                                        <p:cTn id="23" dur="500" fill="hold"/>
                                        <p:tgtEl>
                                          <p:spTgt spid="34825"/>
                                        </p:tgtEl>
                                        <p:attrNameLst>
                                          <p:attrName>ppt_x</p:attrName>
                                        </p:attrNameLst>
                                      </p:cBhvr>
                                      <p:tavLst>
                                        <p:tav tm="0">
                                          <p:val>
                                            <p:strVal val="#ppt_x"/>
                                          </p:val>
                                        </p:tav>
                                        <p:tav tm="100000">
                                          <p:val>
                                            <p:strVal val="#ppt_x"/>
                                          </p:val>
                                        </p:tav>
                                      </p:tavLst>
                                    </p:anim>
                                    <p:anim calcmode="lin" valueType="num">
                                      <p:cBhvr additive="base">
                                        <p:cTn id="24" dur="500" fill="hold"/>
                                        <p:tgtEl>
                                          <p:spTgt spid="348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824"/>
                                        </p:tgtEl>
                                        <p:attrNameLst>
                                          <p:attrName>style.visibility</p:attrName>
                                        </p:attrNameLst>
                                      </p:cBhvr>
                                      <p:to>
                                        <p:strVal val="visible"/>
                                      </p:to>
                                    </p:set>
                                    <p:anim calcmode="lin" valueType="num">
                                      <p:cBhvr additive="base">
                                        <p:cTn id="27" dur="500" fill="hold"/>
                                        <p:tgtEl>
                                          <p:spTgt spid="34824"/>
                                        </p:tgtEl>
                                        <p:attrNameLst>
                                          <p:attrName>ppt_x</p:attrName>
                                        </p:attrNameLst>
                                      </p:cBhvr>
                                      <p:tavLst>
                                        <p:tav tm="0">
                                          <p:val>
                                            <p:strVal val="#ppt_x"/>
                                          </p:val>
                                        </p:tav>
                                        <p:tav tm="100000">
                                          <p:val>
                                            <p:strVal val="#ppt_x"/>
                                          </p:val>
                                        </p:tav>
                                      </p:tavLst>
                                    </p:anim>
                                    <p:anim calcmode="lin" valueType="num">
                                      <p:cBhvr additive="base">
                                        <p:cTn id="2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p:bldP spid="34823" grpId="0" animBg="1"/>
      <p:bldP spid="34824" grpId="0"/>
      <p:bldP spid="348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6164263"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774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124200" y="5062538"/>
            <a:ext cx="1966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47" name="Rectangle 3"/>
          <p:cNvSpPr>
            <a:spLocks noChangeArrowheads="1"/>
          </p:cNvSpPr>
          <p:nvPr/>
        </p:nvSpPr>
        <p:spPr bwMode="auto">
          <a:xfrm>
            <a:off x="3216275" y="5084763"/>
            <a:ext cx="1847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D</a:t>
            </a:r>
            <a:r>
              <a:rPr lang="ja-JP" altLang="it-IT" sz="1200" i="1">
                <a:solidFill>
                  <a:srgbClr val="3333CC"/>
                </a:solidFill>
                <a:latin typeface="Comic Sans MS" charset="0"/>
              </a:rPr>
              <a:t>’</a:t>
            </a:r>
            <a:r>
              <a:rPr lang="it-IT" sz="1200" i="1">
                <a:solidFill>
                  <a:srgbClr val="3333CC"/>
                </a:solidFill>
                <a:latin typeface="Comic Sans MS" charset="0"/>
              </a:rPr>
              <a:t>ORGANO</a:t>
            </a:r>
            <a:endParaRPr lang="it-IT" sz="2400">
              <a:latin typeface="Times New Roman" charset="0"/>
            </a:endParaRPr>
          </a:p>
        </p:txBody>
      </p:sp>
      <p:grpSp>
        <p:nvGrpSpPr>
          <p:cNvPr id="2" name="Group 4"/>
          <p:cNvGrpSpPr>
            <a:grpSpLocks/>
          </p:cNvGrpSpPr>
          <p:nvPr/>
        </p:nvGrpSpPr>
        <p:grpSpPr bwMode="auto">
          <a:xfrm>
            <a:off x="2955925" y="838200"/>
            <a:ext cx="3544888" cy="2033588"/>
            <a:chOff x="1862" y="528"/>
            <a:chExt cx="2233" cy="1281"/>
          </a:xfrm>
        </p:grpSpPr>
        <p:sp>
          <p:nvSpPr>
            <p:cNvPr id="31814" name="Rectangle 5"/>
            <p:cNvSpPr>
              <a:spLocks noChangeArrowheads="1"/>
            </p:cNvSpPr>
            <p:nvPr/>
          </p:nvSpPr>
          <p:spPr bwMode="auto">
            <a:xfrm>
              <a:off x="2592" y="528"/>
              <a:ext cx="58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15" name="Rectangle 6"/>
            <p:cNvSpPr>
              <a:spLocks noChangeArrowheads="1"/>
            </p:cNvSpPr>
            <p:nvPr/>
          </p:nvSpPr>
          <p:spPr bwMode="auto">
            <a:xfrm>
              <a:off x="2650" y="542"/>
              <a:ext cx="50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INSULTO</a:t>
              </a:r>
              <a:endParaRPr lang="it-IT" sz="2400">
                <a:latin typeface="Times New Roman" charset="0"/>
              </a:endParaRPr>
            </a:p>
          </p:txBody>
        </p:sp>
        <p:sp>
          <p:nvSpPr>
            <p:cNvPr id="31816" name="Rectangle 7"/>
            <p:cNvSpPr>
              <a:spLocks noChangeArrowheads="1"/>
            </p:cNvSpPr>
            <p:nvPr/>
          </p:nvSpPr>
          <p:spPr bwMode="auto">
            <a:xfrm>
              <a:off x="2222" y="1152"/>
              <a:ext cx="15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17" name="Rectangle 8"/>
            <p:cNvSpPr>
              <a:spLocks noChangeArrowheads="1"/>
            </p:cNvSpPr>
            <p:nvPr/>
          </p:nvSpPr>
          <p:spPr bwMode="auto">
            <a:xfrm>
              <a:off x="2280" y="1166"/>
              <a:ext cx="14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ALTERAZIONE MOLECOLARE</a:t>
              </a:r>
              <a:endParaRPr lang="it-IT" sz="2400">
                <a:latin typeface="Times New Roman" charset="0"/>
              </a:endParaRPr>
            </a:p>
          </p:txBody>
        </p:sp>
        <p:sp>
          <p:nvSpPr>
            <p:cNvPr id="31818" name="Rectangle 9"/>
            <p:cNvSpPr>
              <a:spLocks noChangeArrowheads="1"/>
            </p:cNvSpPr>
            <p:nvPr/>
          </p:nvSpPr>
          <p:spPr bwMode="auto">
            <a:xfrm>
              <a:off x="2484" y="1282"/>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19" name="Rectangle 10"/>
            <p:cNvSpPr>
              <a:spLocks noChangeArrowheads="1"/>
            </p:cNvSpPr>
            <p:nvPr/>
          </p:nvSpPr>
          <p:spPr bwMode="auto">
            <a:xfrm>
              <a:off x="2520" y="1282"/>
              <a:ext cx="9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Molecolare</a:t>
              </a:r>
              <a:endParaRPr lang="it-IT" sz="2400">
                <a:latin typeface="Times New Roman" charset="0"/>
              </a:endParaRPr>
            </a:p>
          </p:txBody>
        </p:sp>
        <p:sp>
          <p:nvSpPr>
            <p:cNvPr id="31820" name="Rectangle 11"/>
            <p:cNvSpPr>
              <a:spLocks noChangeArrowheads="1"/>
            </p:cNvSpPr>
            <p:nvPr/>
          </p:nvSpPr>
          <p:spPr bwMode="auto">
            <a:xfrm>
              <a:off x="3433" y="1282"/>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21" name="Rectangle 12"/>
            <p:cNvSpPr>
              <a:spLocks noChangeArrowheads="1"/>
            </p:cNvSpPr>
            <p:nvPr/>
          </p:nvSpPr>
          <p:spPr bwMode="auto">
            <a:xfrm>
              <a:off x="1862" y="1632"/>
              <a:ext cx="223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22" name="Rectangle 13"/>
            <p:cNvSpPr>
              <a:spLocks noChangeArrowheads="1"/>
            </p:cNvSpPr>
            <p:nvPr/>
          </p:nvSpPr>
          <p:spPr bwMode="auto">
            <a:xfrm>
              <a:off x="1920" y="1646"/>
              <a:ext cx="21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ALERAZIONE DELL</a:t>
              </a:r>
              <a:r>
                <a:rPr lang="ja-JP" altLang="it-IT" sz="1200">
                  <a:solidFill>
                    <a:srgbClr val="000000"/>
                  </a:solidFill>
                  <a:latin typeface="Comic Sans MS" charset="0"/>
                </a:rPr>
                <a:t>’</a:t>
              </a:r>
              <a:r>
                <a:rPr lang="it-IT" sz="1200">
                  <a:solidFill>
                    <a:srgbClr val="000000"/>
                  </a:solidFill>
                  <a:latin typeface="Comic Sans MS" charset="0"/>
                </a:rPr>
                <a:t>OMEOSTASI CELLULARE</a:t>
              </a:r>
              <a:endParaRPr lang="it-IT" sz="2400">
                <a:latin typeface="Times New Roman" charset="0"/>
              </a:endParaRPr>
            </a:p>
          </p:txBody>
        </p:sp>
        <p:grpSp>
          <p:nvGrpSpPr>
            <p:cNvPr id="31823" name="Group 14"/>
            <p:cNvGrpSpPr>
              <a:grpSpLocks/>
            </p:cNvGrpSpPr>
            <p:nvPr/>
          </p:nvGrpSpPr>
          <p:grpSpPr bwMode="auto">
            <a:xfrm>
              <a:off x="2850" y="672"/>
              <a:ext cx="62" cy="480"/>
              <a:chOff x="2850" y="672"/>
              <a:chExt cx="62" cy="480"/>
            </a:xfrm>
          </p:grpSpPr>
          <p:sp>
            <p:nvSpPr>
              <p:cNvPr id="3" name="Line 15"/>
              <p:cNvSpPr>
                <a:spLocks noChangeShapeType="1"/>
              </p:cNvSpPr>
              <p:nvPr/>
            </p:nvSpPr>
            <p:spPr bwMode="auto">
              <a:xfrm>
                <a:off x="2880" y="672"/>
                <a:ext cx="1" cy="4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 name="Freeform 16"/>
              <p:cNvSpPr>
                <a:spLocks/>
              </p:cNvSpPr>
              <p:nvPr/>
            </p:nvSpPr>
            <p:spPr bwMode="auto">
              <a:xfrm>
                <a:off x="2850" y="1090"/>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24" name="Group 17"/>
            <p:cNvGrpSpPr>
              <a:grpSpLocks/>
            </p:cNvGrpSpPr>
            <p:nvPr/>
          </p:nvGrpSpPr>
          <p:grpSpPr bwMode="auto">
            <a:xfrm>
              <a:off x="2850" y="1440"/>
              <a:ext cx="62" cy="192"/>
              <a:chOff x="2850" y="1440"/>
              <a:chExt cx="62" cy="192"/>
            </a:xfrm>
          </p:grpSpPr>
          <p:sp>
            <p:nvSpPr>
              <p:cNvPr id="31825" name="Line 18"/>
              <p:cNvSpPr>
                <a:spLocks noChangeShapeType="1"/>
              </p:cNvSpPr>
              <p:nvPr/>
            </p:nvSpPr>
            <p:spPr bwMode="auto">
              <a:xfrm>
                <a:off x="2880" y="1440"/>
                <a:ext cx="1"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 name="Freeform 19"/>
              <p:cNvSpPr>
                <a:spLocks/>
              </p:cNvSpPr>
              <p:nvPr/>
            </p:nvSpPr>
            <p:spPr bwMode="auto">
              <a:xfrm>
                <a:off x="2850" y="1570"/>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5" name="Group 20"/>
          <p:cNvGrpSpPr>
            <a:grpSpLocks/>
          </p:cNvGrpSpPr>
          <p:nvPr/>
        </p:nvGrpSpPr>
        <p:grpSpPr bwMode="auto">
          <a:xfrm>
            <a:off x="2438400" y="2897188"/>
            <a:ext cx="4364038" cy="1073150"/>
            <a:chOff x="1536" y="1825"/>
            <a:chExt cx="2749" cy="676"/>
          </a:xfrm>
        </p:grpSpPr>
        <p:sp>
          <p:nvSpPr>
            <p:cNvPr id="31795" name="Rectangle 21"/>
            <p:cNvSpPr>
              <a:spLocks noChangeArrowheads="1"/>
            </p:cNvSpPr>
            <p:nvPr/>
          </p:nvSpPr>
          <p:spPr bwMode="auto">
            <a:xfrm>
              <a:off x="1536" y="2209"/>
              <a:ext cx="89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96" name="Rectangle 22"/>
            <p:cNvSpPr>
              <a:spLocks noChangeArrowheads="1"/>
            </p:cNvSpPr>
            <p:nvPr/>
          </p:nvSpPr>
          <p:spPr bwMode="auto">
            <a:xfrm>
              <a:off x="1594" y="2223"/>
              <a:ext cx="7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ADATTAMENTO</a:t>
              </a:r>
              <a:endParaRPr lang="it-IT" sz="2400">
                <a:solidFill>
                  <a:srgbClr val="FF3300"/>
                </a:solidFill>
                <a:latin typeface="Times New Roman" charset="0"/>
              </a:endParaRPr>
            </a:p>
          </p:txBody>
        </p:sp>
        <p:sp>
          <p:nvSpPr>
            <p:cNvPr id="31797" name="Rectangle 23"/>
            <p:cNvSpPr>
              <a:spLocks noChangeArrowheads="1"/>
            </p:cNvSpPr>
            <p:nvPr/>
          </p:nvSpPr>
          <p:spPr bwMode="auto">
            <a:xfrm>
              <a:off x="2736" y="2209"/>
              <a:ext cx="154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98" name="Rectangle 24"/>
            <p:cNvSpPr>
              <a:spLocks noChangeArrowheads="1"/>
            </p:cNvSpPr>
            <p:nvPr/>
          </p:nvSpPr>
          <p:spPr bwMode="auto">
            <a:xfrm>
              <a:off x="2794" y="2223"/>
              <a:ext cx="14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ALTERAZIONE DI FUNZIONE</a:t>
              </a:r>
              <a:endParaRPr lang="it-IT" sz="2400">
                <a:latin typeface="Times New Roman" charset="0"/>
              </a:endParaRPr>
            </a:p>
          </p:txBody>
        </p:sp>
        <p:sp>
          <p:nvSpPr>
            <p:cNvPr id="31799" name="Rectangle 25"/>
            <p:cNvSpPr>
              <a:spLocks noChangeArrowheads="1"/>
            </p:cNvSpPr>
            <p:nvPr/>
          </p:nvSpPr>
          <p:spPr bwMode="auto">
            <a:xfrm>
              <a:off x="3069" y="2339"/>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00" name="Rectangle 26"/>
            <p:cNvSpPr>
              <a:spLocks noChangeArrowheads="1"/>
            </p:cNvSpPr>
            <p:nvPr/>
          </p:nvSpPr>
          <p:spPr bwMode="auto">
            <a:xfrm>
              <a:off x="3105" y="2339"/>
              <a:ext cx="8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Cellulare</a:t>
              </a:r>
              <a:endParaRPr lang="it-IT" sz="2400">
                <a:latin typeface="Times New Roman" charset="0"/>
              </a:endParaRPr>
            </a:p>
          </p:txBody>
        </p:sp>
        <p:sp>
          <p:nvSpPr>
            <p:cNvPr id="31801" name="Rectangle 27"/>
            <p:cNvSpPr>
              <a:spLocks noChangeArrowheads="1"/>
            </p:cNvSpPr>
            <p:nvPr/>
          </p:nvSpPr>
          <p:spPr bwMode="auto">
            <a:xfrm>
              <a:off x="3917" y="2339"/>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grpSp>
          <p:nvGrpSpPr>
            <p:cNvPr id="31802" name="Group 28"/>
            <p:cNvGrpSpPr>
              <a:grpSpLocks/>
            </p:cNvGrpSpPr>
            <p:nvPr/>
          </p:nvGrpSpPr>
          <p:grpSpPr bwMode="auto">
            <a:xfrm>
              <a:off x="2112" y="1825"/>
              <a:ext cx="768" cy="342"/>
              <a:chOff x="2112" y="1825"/>
              <a:chExt cx="768" cy="342"/>
            </a:xfrm>
          </p:grpSpPr>
          <p:sp>
            <p:nvSpPr>
              <p:cNvPr id="31812" name="Line 29"/>
              <p:cNvSpPr>
                <a:spLocks noChangeShapeType="1"/>
              </p:cNvSpPr>
              <p:nvPr/>
            </p:nvSpPr>
            <p:spPr bwMode="auto">
              <a:xfrm flipH="1">
                <a:off x="2164" y="1825"/>
                <a:ext cx="716"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13" name="Freeform 30"/>
              <p:cNvSpPr>
                <a:spLocks/>
              </p:cNvSpPr>
              <p:nvPr/>
            </p:nvSpPr>
            <p:spPr bwMode="auto">
              <a:xfrm>
                <a:off x="2112" y="2109"/>
                <a:ext cx="72" cy="58"/>
              </a:xfrm>
              <a:custGeom>
                <a:avLst/>
                <a:gdLst>
                  <a:gd name="T0" fmla="*/ 46 w 72"/>
                  <a:gd name="T1" fmla="*/ 0 h 58"/>
                  <a:gd name="T2" fmla="*/ 0 w 72"/>
                  <a:gd name="T3" fmla="*/ 52 h 58"/>
                  <a:gd name="T4" fmla="*/ 72 w 72"/>
                  <a:gd name="T5" fmla="*/ 58 h 58"/>
                  <a:gd name="T6" fmla="*/ 46 w 72"/>
                  <a:gd name="T7" fmla="*/ 0 h 58"/>
                  <a:gd name="T8" fmla="*/ 0 60000 65536"/>
                  <a:gd name="T9" fmla="*/ 0 60000 65536"/>
                  <a:gd name="T10" fmla="*/ 0 60000 65536"/>
                  <a:gd name="T11" fmla="*/ 0 60000 65536"/>
                  <a:gd name="T12" fmla="*/ 0 w 72"/>
                  <a:gd name="T13" fmla="*/ 0 h 58"/>
                  <a:gd name="T14" fmla="*/ 72 w 72"/>
                  <a:gd name="T15" fmla="*/ 58 h 58"/>
                </a:gdLst>
                <a:ahLst/>
                <a:cxnLst>
                  <a:cxn ang="T8">
                    <a:pos x="T0" y="T1"/>
                  </a:cxn>
                  <a:cxn ang="T9">
                    <a:pos x="T2" y="T3"/>
                  </a:cxn>
                  <a:cxn ang="T10">
                    <a:pos x="T4" y="T5"/>
                  </a:cxn>
                  <a:cxn ang="T11">
                    <a:pos x="T6" y="T7"/>
                  </a:cxn>
                </a:cxnLst>
                <a:rect l="T12" t="T13" r="T14" b="T15"/>
                <a:pathLst>
                  <a:path w="72" h="58">
                    <a:moveTo>
                      <a:pt x="46" y="0"/>
                    </a:moveTo>
                    <a:lnTo>
                      <a:pt x="0" y="52"/>
                    </a:lnTo>
                    <a:lnTo>
                      <a:pt x="72" y="5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3" name="Group 31"/>
            <p:cNvGrpSpPr>
              <a:grpSpLocks/>
            </p:cNvGrpSpPr>
            <p:nvPr/>
          </p:nvGrpSpPr>
          <p:grpSpPr bwMode="auto">
            <a:xfrm>
              <a:off x="2977" y="1825"/>
              <a:ext cx="528" cy="336"/>
              <a:chOff x="2977" y="1825"/>
              <a:chExt cx="528" cy="336"/>
            </a:xfrm>
          </p:grpSpPr>
          <p:sp>
            <p:nvSpPr>
              <p:cNvPr id="31810" name="Line 32"/>
              <p:cNvSpPr>
                <a:spLocks noChangeShapeType="1"/>
              </p:cNvSpPr>
              <p:nvPr/>
            </p:nvSpPr>
            <p:spPr bwMode="auto">
              <a:xfrm>
                <a:off x="2977" y="1825"/>
                <a:ext cx="480" cy="3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11" name="Freeform 33"/>
              <p:cNvSpPr>
                <a:spLocks/>
              </p:cNvSpPr>
              <p:nvPr/>
            </p:nvSpPr>
            <p:spPr bwMode="auto">
              <a:xfrm>
                <a:off x="3437" y="2101"/>
                <a:ext cx="68" cy="60"/>
              </a:xfrm>
              <a:custGeom>
                <a:avLst/>
                <a:gdLst>
                  <a:gd name="T0" fmla="*/ 0 w 68"/>
                  <a:gd name="T1" fmla="*/ 52 h 60"/>
                  <a:gd name="T2" fmla="*/ 68 w 68"/>
                  <a:gd name="T3" fmla="*/ 60 h 60"/>
                  <a:gd name="T4" fmla="*/ 34 w 68"/>
                  <a:gd name="T5" fmla="*/ 0 h 60"/>
                  <a:gd name="T6" fmla="*/ 0 w 68"/>
                  <a:gd name="T7" fmla="*/ 52 h 60"/>
                  <a:gd name="T8" fmla="*/ 0 60000 65536"/>
                  <a:gd name="T9" fmla="*/ 0 60000 65536"/>
                  <a:gd name="T10" fmla="*/ 0 60000 65536"/>
                  <a:gd name="T11" fmla="*/ 0 60000 65536"/>
                  <a:gd name="T12" fmla="*/ 0 w 68"/>
                  <a:gd name="T13" fmla="*/ 0 h 60"/>
                  <a:gd name="T14" fmla="*/ 68 w 68"/>
                  <a:gd name="T15" fmla="*/ 60 h 60"/>
                </a:gdLst>
                <a:ahLst/>
                <a:cxnLst>
                  <a:cxn ang="T8">
                    <a:pos x="T0" y="T1"/>
                  </a:cxn>
                  <a:cxn ang="T9">
                    <a:pos x="T2" y="T3"/>
                  </a:cxn>
                  <a:cxn ang="T10">
                    <a:pos x="T4" y="T5"/>
                  </a:cxn>
                  <a:cxn ang="T11">
                    <a:pos x="T6" y="T7"/>
                  </a:cxn>
                </a:cxnLst>
                <a:rect l="T12" t="T13" r="T14" b="T15"/>
                <a:pathLst>
                  <a:path w="68" h="60">
                    <a:moveTo>
                      <a:pt x="0" y="52"/>
                    </a:moveTo>
                    <a:lnTo>
                      <a:pt x="68" y="60"/>
                    </a:lnTo>
                    <a:lnTo>
                      <a:pt x="34" y="0"/>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4" name="Group 34"/>
            <p:cNvGrpSpPr>
              <a:grpSpLocks/>
            </p:cNvGrpSpPr>
            <p:nvPr/>
          </p:nvGrpSpPr>
          <p:grpSpPr bwMode="auto">
            <a:xfrm>
              <a:off x="2400" y="2275"/>
              <a:ext cx="336" cy="62"/>
              <a:chOff x="2400" y="2275"/>
              <a:chExt cx="336" cy="62"/>
            </a:xfrm>
          </p:grpSpPr>
          <p:sp>
            <p:nvSpPr>
              <p:cNvPr id="31808" name="Line 35"/>
              <p:cNvSpPr>
                <a:spLocks noChangeShapeType="1"/>
              </p:cNvSpPr>
              <p:nvPr/>
            </p:nvSpPr>
            <p:spPr bwMode="auto">
              <a:xfrm>
                <a:off x="2400" y="2305"/>
                <a:ext cx="27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09" name="Freeform 36"/>
              <p:cNvSpPr>
                <a:spLocks/>
              </p:cNvSpPr>
              <p:nvPr/>
            </p:nvSpPr>
            <p:spPr bwMode="auto">
              <a:xfrm>
                <a:off x="2674" y="2275"/>
                <a:ext cx="62" cy="62"/>
              </a:xfrm>
              <a:custGeom>
                <a:avLst/>
                <a:gdLst>
                  <a:gd name="T0" fmla="*/ 0 w 62"/>
                  <a:gd name="T1" fmla="*/ 62 h 62"/>
                  <a:gd name="T2" fmla="*/ 62 w 62"/>
                  <a:gd name="T3" fmla="*/ 30 h 62"/>
                  <a:gd name="T4" fmla="*/ 0 w 62"/>
                  <a:gd name="T5" fmla="*/ 0 h 62"/>
                  <a:gd name="T6" fmla="*/ 0 w 62"/>
                  <a:gd name="T7" fmla="*/ 62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lnTo>
                      <a:pt x="62" y="30"/>
                    </a:lnTo>
                    <a:lnTo>
                      <a:pt x="0"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5" name="Group 37"/>
            <p:cNvGrpSpPr>
              <a:grpSpLocks/>
            </p:cNvGrpSpPr>
            <p:nvPr/>
          </p:nvGrpSpPr>
          <p:grpSpPr bwMode="auto">
            <a:xfrm>
              <a:off x="2400" y="2275"/>
              <a:ext cx="240" cy="62"/>
              <a:chOff x="2400" y="2275"/>
              <a:chExt cx="240" cy="62"/>
            </a:xfrm>
          </p:grpSpPr>
          <p:sp>
            <p:nvSpPr>
              <p:cNvPr id="31806" name="Line 38"/>
              <p:cNvSpPr>
                <a:spLocks noChangeShapeType="1"/>
              </p:cNvSpPr>
              <p:nvPr/>
            </p:nvSpPr>
            <p:spPr bwMode="auto">
              <a:xfrm flipH="1">
                <a:off x="2458" y="2305"/>
                <a:ext cx="18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07" name="Freeform 39"/>
              <p:cNvSpPr>
                <a:spLocks/>
              </p:cNvSpPr>
              <p:nvPr/>
            </p:nvSpPr>
            <p:spPr bwMode="auto">
              <a:xfrm>
                <a:off x="2400" y="2275"/>
                <a:ext cx="64" cy="62"/>
              </a:xfrm>
              <a:custGeom>
                <a:avLst/>
                <a:gdLst>
                  <a:gd name="T0" fmla="*/ 64 w 64"/>
                  <a:gd name="T1" fmla="*/ 0 h 62"/>
                  <a:gd name="T2" fmla="*/ 0 w 64"/>
                  <a:gd name="T3" fmla="*/ 30 h 62"/>
                  <a:gd name="T4" fmla="*/ 64 w 64"/>
                  <a:gd name="T5" fmla="*/ 62 h 62"/>
                  <a:gd name="T6" fmla="*/ 64 w 64"/>
                  <a:gd name="T7" fmla="*/ 0 h 62"/>
                  <a:gd name="T8" fmla="*/ 0 60000 65536"/>
                  <a:gd name="T9" fmla="*/ 0 60000 65536"/>
                  <a:gd name="T10" fmla="*/ 0 60000 65536"/>
                  <a:gd name="T11" fmla="*/ 0 60000 65536"/>
                  <a:gd name="T12" fmla="*/ 0 w 64"/>
                  <a:gd name="T13" fmla="*/ 0 h 62"/>
                  <a:gd name="T14" fmla="*/ 64 w 64"/>
                  <a:gd name="T15" fmla="*/ 62 h 62"/>
                </a:gdLst>
                <a:ahLst/>
                <a:cxnLst>
                  <a:cxn ang="T8">
                    <a:pos x="T0" y="T1"/>
                  </a:cxn>
                  <a:cxn ang="T9">
                    <a:pos x="T2" y="T3"/>
                  </a:cxn>
                  <a:cxn ang="T10">
                    <a:pos x="T4" y="T5"/>
                  </a:cxn>
                  <a:cxn ang="T11">
                    <a:pos x="T6" y="T7"/>
                  </a:cxn>
                </a:cxnLst>
                <a:rect l="T12" t="T13" r="T14" b="T15"/>
                <a:pathLst>
                  <a:path w="64" h="62">
                    <a:moveTo>
                      <a:pt x="64" y="0"/>
                    </a:moveTo>
                    <a:lnTo>
                      <a:pt x="0" y="30"/>
                    </a:lnTo>
                    <a:lnTo>
                      <a:pt x="64" y="6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0" name="Group 40"/>
          <p:cNvGrpSpPr>
            <a:grpSpLocks/>
          </p:cNvGrpSpPr>
          <p:nvPr/>
        </p:nvGrpSpPr>
        <p:grpSpPr bwMode="auto">
          <a:xfrm>
            <a:off x="1676400" y="3735388"/>
            <a:ext cx="4564063" cy="1371600"/>
            <a:chOff x="1056" y="2353"/>
            <a:chExt cx="2875" cy="864"/>
          </a:xfrm>
        </p:grpSpPr>
        <p:sp>
          <p:nvSpPr>
            <p:cNvPr id="31773" name="Rectangle 41"/>
            <p:cNvSpPr>
              <a:spLocks noChangeArrowheads="1"/>
            </p:cNvSpPr>
            <p:nvPr/>
          </p:nvSpPr>
          <p:spPr bwMode="auto">
            <a:xfrm>
              <a:off x="1056" y="2785"/>
              <a:ext cx="131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74" name="Rectangle 42"/>
            <p:cNvSpPr>
              <a:spLocks noChangeArrowheads="1"/>
            </p:cNvSpPr>
            <p:nvPr/>
          </p:nvSpPr>
          <p:spPr bwMode="auto">
            <a:xfrm>
              <a:off x="1114" y="2799"/>
              <a:ext cx="12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Correzione dell</a:t>
              </a:r>
              <a:r>
                <a:rPr lang="ja-JP" altLang="it-IT" sz="1200">
                  <a:solidFill>
                    <a:srgbClr val="3333CC"/>
                  </a:solidFill>
                  <a:latin typeface="Comic Sans MS" charset="0"/>
                </a:rPr>
                <a:t>’</a:t>
              </a:r>
              <a:r>
                <a:rPr lang="it-IT" sz="1200">
                  <a:solidFill>
                    <a:srgbClr val="3333CC"/>
                  </a:solidFill>
                  <a:latin typeface="Comic Sans MS" charset="0"/>
                </a:rPr>
                <a:t>alterazione</a:t>
              </a:r>
              <a:endParaRPr lang="it-IT" sz="2400">
                <a:latin typeface="Times New Roman" charset="0"/>
              </a:endParaRPr>
            </a:p>
          </p:txBody>
        </p:sp>
        <p:sp>
          <p:nvSpPr>
            <p:cNvPr id="31775" name="Rectangle 43"/>
            <p:cNvSpPr>
              <a:spLocks noChangeArrowheads="1"/>
            </p:cNvSpPr>
            <p:nvPr/>
          </p:nvSpPr>
          <p:spPr bwMode="auto">
            <a:xfrm>
              <a:off x="3361" y="2785"/>
              <a:ext cx="57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76" name="Rectangle 44"/>
            <p:cNvSpPr>
              <a:spLocks noChangeArrowheads="1"/>
            </p:cNvSpPr>
            <p:nvPr/>
          </p:nvSpPr>
          <p:spPr bwMode="auto">
            <a:xfrm>
              <a:off x="3419" y="2799"/>
              <a:ext cx="4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NECROSI</a:t>
              </a:r>
              <a:endParaRPr lang="it-IT" sz="2400">
                <a:solidFill>
                  <a:srgbClr val="FF3300"/>
                </a:solidFill>
                <a:latin typeface="Times New Roman" charset="0"/>
              </a:endParaRPr>
            </a:p>
          </p:txBody>
        </p:sp>
        <p:grpSp>
          <p:nvGrpSpPr>
            <p:cNvPr id="31777" name="Group 45"/>
            <p:cNvGrpSpPr>
              <a:grpSpLocks/>
            </p:cNvGrpSpPr>
            <p:nvPr/>
          </p:nvGrpSpPr>
          <p:grpSpPr bwMode="auto">
            <a:xfrm>
              <a:off x="1986" y="2353"/>
              <a:ext cx="62" cy="432"/>
              <a:chOff x="1986" y="2353"/>
              <a:chExt cx="62" cy="432"/>
            </a:xfrm>
          </p:grpSpPr>
          <p:sp>
            <p:nvSpPr>
              <p:cNvPr id="31793" name="Line 46"/>
              <p:cNvSpPr>
                <a:spLocks noChangeShapeType="1"/>
              </p:cNvSpPr>
              <p:nvPr/>
            </p:nvSpPr>
            <p:spPr bwMode="auto">
              <a:xfrm>
                <a:off x="2016" y="2353"/>
                <a:ext cx="1" cy="3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4" name="Freeform 47"/>
              <p:cNvSpPr>
                <a:spLocks/>
              </p:cNvSpPr>
              <p:nvPr/>
            </p:nvSpPr>
            <p:spPr bwMode="auto">
              <a:xfrm>
                <a:off x="1986" y="272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78" name="Group 48"/>
            <p:cNvGrpSpPr>
              <a:grpSpLocks/>
            </p:cNvGrpSpPr>
            <p:nvPr/>
          </p:nvGrpSpPr>
          <p:grpSpPr bwMode="auto">
            <a:xfrm>
              <a:off x="2160" y="2401"/>
              <a:ext cx="817" cy="388"/>
              <a:chOff x="2160" y="2401"/>
              <a:chExt cx="817" cy="388"/>
            </a:xfrm>
          </p:grpSpPr>
          <p:sp>
            <p:nvSpPr>
              <p:cNvPr id="31791" name="Line 49"/>
              <p:cNvSpPr>
                <a:spLocks noChangeShapeType="1"/>
              </p:cNvSpPr>
              <p:nvPr/>
            </p:nvSpPr>
            <p:spPr bwMode="auto">
              <a:xfrm flipH="1">
                <a:off x="2212" y="2401"/>
                <a:ext cx="765" cy="3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2" name="Freeform 50"/>
              <p:cNvSpPr>
                <a:spLocks/>
              </p:cNvSpPr>
              <p:nvPr/>
            </p:nvSpPr>
            <p:spPr bwMode="auto">
              <a:xfrm>
                <a:off x="2160" y="2731"/>
                <a:ext cx="72" cy="58"/>
              </a:xfrm>
              <a:custGeom>
                <a:avLst/>
                <a:gdLst>
                  <a:gd name="T0" fmla="*/ 44 w 72"/>
                  <a:gd name="T1" fmla="*/ 0 h 58"/>
                  <a:gd name="T2" fmla="*/ 0 w 72"/>
                  <a:gd name="T3" fmla="*/ 54 h 58"/>
                  <a:gd name="T4" fmla="*/ 72 w 72"/>
                  <a:gd name="T5" fmla="*/ 58 h 58"/>
                  <a:gd name="T6" fmla="*/ 44 w 72"/>
                  <a:gd name="T7" fmla="*/ 0 h 58"/>
                  <a:gd name="T8" fmla="*/ 0 60000 65536"/>
                  <a:gd name="T9" fmla="*/ 0 60000 65536"/>
                  <a:gd name="T10" fmla="*/ 0 60000 65536"/>
                  <a:gd name="T11" fmla="*/ 0 60000 65536"/>
                  <a:gd name="T12" fmla="*/ 0 w 72"/>
                  <a:gd name="T13" fmla="*/ 0 h 58"/>
                  <a:gd name="T14" fmla="*/ 72 w 72"/>
                  <a:gd name="T15" fmla="*/ 58 h 58"/>
                </a:gdLst>
                <a:ahLst/>
                <a:cxnLst>
                  <a:cxn ang="T8">
                    <a:pos x="T0" y="T1"/>
                  </a:cxn>
                  <a:cxn ang="T9">
                    <a:pos x="T2" y="T3"/>
                  </a:cxn>
                  <a:cxn ang="T10">
                    <a:pos x="T4" y="T5"/>
                  </a:cxn>
                  <a:cxn ang="T11">
                    <a:pos x="T6" y="T7"/>
                  </a:cxn>
                </a:cxnLst>
                <a:rect l="T12" t="T13" r="T14" b="T15"/>
                <a:pathLst>
                  <a:path w="72" h="58">
                    <a:moveTo>
                      <a:pt x="44" y="0"/>
                    </a:moveTo>
                    <a:lnTo>
                      <a:pt x="0" y="54"/>
                    </a:lnTo>
                    <a:lnTo>
                      <a:pt x="72" y="58"/>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79" name="Group 51"/>
            <p:cNvGrpSpPr>
              <a:grpSpLocks/>
            </p:cNvGrpSpPr>
            <p:nvPr/>
          </p:nvGrpSpPr>
          <p:grpSpPr bwMode="auto">
            <a:xfrm>
              <a:off x="2946" y="2401"/>
              <a:ext cx="63" cy="768"/>
              <a:chOff x="2946" y="2401"/>
              <a:chExt cx="63" cy="768"/>
            </a:xfrm>
          </p:grpSpPr>
          <p:sp>
            <p:nvSpPr>
              <p:cNvPr id="31789" name="Line 52"/>
              <p:cNvSpPr>
                <a:spLocks noChangeShapeType="1"/>
              </p:cNvSpPr>
              <p:nvPr/>
            </p:nvSpPr>
            <p:spPr bwMode="auto">
              <a:xfrm>
                <a:off x="2977" y="2401"/>
                <a:ext cx="1" cy="7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0" name="Freeform 53"/>
              <p:cNvSpPr>
                <a:spLocks/>
              </p:cNvSpPr>
              <p:nvPr/>
            </p:nvSpPr>
            <p:spPr bwMode="auto">
              <a:xfrm>
                <a:off x="2946" y="3107"/>
                <a:ext cx="63" cy="62"/>
              </a:xfrm>
              <a:custGeom>
                <a:avLst/>
                <a:gdLst>
                  <a:gd name="T0" fmla="*/ 0 w 63"/>
                  <a:gd name="T1" fmla="*/ 0 h 62"/>
                  <a:gd name="T2" fmla="*/ 31 w 63"/>
                  <a:gd name="T3" fmla="*/ 62 h 62"/>
                  <a:gd name="T4" fmla="*/ 63 w 63"/>
                  <a:gd name="T5" fmla="*/ 0 h 62"/>
                  <a:gd name="T6" fmla="*/ 0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0" y="0"/>
                    </a:moveTo>
                    <a:lnTo>
                      <a:pt x="31" y="62"/>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0" name="Group 54"/>
            <p:cNvGrpSpPr>
              <a:grpSpLocks/>
            </p:cNvGrpSpPr>
            <p:nvPr/>
          </p:nvGrpSpPr>
          <p:grpSpPr bwMode="auto">
            <a:xfrm>
              <a:off x="3073" y="2929"/>
              <a:ext cx="480" cy="240"/>
              <a:chOff x="3073" y="2929"/>
              <a:chExt cx="480" cy="240"/>
            </a:xfrm>
          </p:grpSpPr>
          <p:sp>
            <p:nvSpPr>
              <p:cNvPr id="31787" name="Line 55"/>
              <p:cNvSpPr>
                <a:spLocks noChangeShapeType="1"/>
              </p:cNvSpPr>
              <p:nvPr/>
            </p:nvSpPr>
            <p:spPr bwMode="auto">
              <a:xfrm flipH="1">
                <a:off x="3125" y="2929"/>
                <a:ext cx="428"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8" name="Freeform 56"/>
              <p:cNvSpPr>
                <a:spLocks/>
              </p:cNvSpPr>
              <p:nvPr/>
            </p:nvSpPr>
            <p:spPr bwMode="auto">
              <a:xfrm>
                <a:off x="3073" y="3113"/>
                <a:ext cx="72" cy="56"/>
              </a:xfrm>
              <a:custGeom>
                <a:avLst/>
                <a:gdLst>
                  <a:gd name="T0" fmla="*/ 44 w 72"/>
                  <a:gd name="T1" fmla="*/ 0 h 56"/>
                  <a:gd name="T2" fmla="*/ 0 w 72"/>
                  <a:gd name="T3" fmla="*/ 56 h 56"/>
                  <a:gd name="T4" fmla="*/ 72 w 72"/>
                  <a:gd name="T5" fmla="*/ 56 h 56"/>
                  <a:gd name="T6" fmla="*/ 44 w 72"/>
                  <a:gd name="T7" fmla="*/ 0 h 56"/>
                  <a:gd name="T8" fmla="*/ 0 60000 65536"/>
                  <a:gd name="T9" fmla="*/ 0 60000 65536"/>
                  <a:gd name="T10" fmla="*/ 0 60000 65536"/>
                  <a:gd name="T11" fmla="*/ 0 60000 65536"/>
                  <a:gd name="T12" fmla="*/ 0 w 72"/>
                  <a:gd name="T13" fmla="*/ 0 h 56"/>
                  <a:gd name="T14" fmla="*/ 72 w 72"/>
                  <a:gd name="T15" fmla="*/ 56 h 56"/>
                </a:gdLst>
                <a:ahLst/>
                <a:cxnLst>
                  <a:cxn ang="T8">
                    <a:pos x="T0" y="T1"/>
                  </a:cxn>
                  <a:cxn ang="T9">
                    <a:pos x="T2" y="T3"/>
                  </a:cxn>
                  <a:cxn ang="T10">
                    <a:pos x="T4" y="T5"/>
                  </a:cxn>
                  <a:cxn ang="T11">
                    <a:pos x="T6" y="T7"/>
                  </a:cxn>
                </a:cxnLst>
                <a:rect l="T12" t="T13" r="T14" b="T15"/>
                <a:pathLst>
                  <a:path w="72" h="56">
                    <a:moveTo>
                      <a:pt x="44" y="0"/>
                    </a:moveTo>
                    <a:lnTo>
                      <a:pt x="0" y="56"/>
                    </a:lnTo>
                    <a:lnTo>
                      <a:pt x="72" y="56"/>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1" name="Group 57"/>
            <p:cNvGrpSpPr>
              <a:grpSpLocks/>
            </p:cNvGrpSpPr>
            <p:nvPr/>
          </p:nvGrpSpPr>
          <p:grpSpPr bwMode="auto">
            <a:xfrm>
              <a:off x="3571" y="2449"/>
              <a:ext cx="62" cy="336"/>
              <a:chOff x="3571" y="2449"/>
              <a:chExt cx="62" cy="336"/>
            </a:xfrm>
          </p:grpSpPr>
          <p:sp>
            <p:nvSpPr>
              <p:cNvPr id="31785" name="Line 58"/>
              <p:cNvSpPr>
                <a:spLocks noChangeShapeType="1"/>
              </p:cNvSpPr>
              <p:nvPr/>
            </p:nvSpPr>
            <p:spPr bwMode="auto">
              <a:xfrm>
                <a:off x="3601" y="2449"/>
                <a:ext cx="1" cy="2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6" name="Freeform 59"/>
              <p:cNvSpPr>
                <a:spLocks/>
              </p:cNvSpPr>
              <p:nvPr/>
            </p:nvSpPr>
            <p:spPr bwMode="auto">
              <a:xfrm>
                <a:off x="3571" y="272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2" name="Group 60"/>
            <p:cNvGrpSpPr>
              <a:grpSpLocks/>
            </p:cNvGrpSpPr>
            <p:nvPr/>
          </p:nvGrpSpPr>
          <p:grpSpPr bwMode="auto">
            <a:xfrm>
              <a:off x="3571" y="2929"/>
              <a:ext cx="62" cy="288"/>
              <a:chOff x="3571" y="2929"/>
              <a:chExt cx="62" cy="288"/>
            </a:xfrm>
          </p:grpSpPr>
          <p:sp>
            <p:nvSpPr>
              <p:cNvPr id="31783" name="Line 61"/>
              <p:cNvSpPr>
                <a:spLocks noChangeShapeType="1"/>
              </p:cNvSpPr>
              <p:nvPr/>
            </p:nvSpPr>
            <p:spPr bwMode="auto">
              <a:xfrm>
                <a:off x="3601" y="2929"/>
                <a:ext cx="1" cy="2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4" name="Freeform 62"/>
              <p:cNvSpPr>
                <a:spLocks/>
              </p:cNvSpPr>
              <p:nvPr/>
            </p:nvSpPr>
            <p:spPr bwMode="auto">
              <a:xfrm>
                <a:off x="3571" y="3155"/>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7" name="Group 63"/>
          <p:cNvGrpSpPr>
            <a:grpSpLocks/>
          </p:cNvGrpSpPr>
          <p:nvPr/>
        </p:nvGrpSpPr>
        <p:grpSpPr bwMode="auto">
          <a:xfrm>
            <a:off x="2400300" y="5335588"/>
            <a:ext cx="3030538" cy="1254125"/>
            <a:chOff x="1512" y="3361"/>
            <a:chExt cx="1909" cy="790"/>
          </a:xfrm>
        </p:grpSpPr>
        <p:sp>
          <p:nvSpPr>
            <p:cNvPr id="31765" name="Rectangle 64"/>
            <p:cNvSpPr>
              <a:spLocks noChangeArrowheads="1"/>
            </p:cNvSpPr>
            <p:nvPr/>
          </p:nvSpPr>
          <p:spPr bwMode="auto">
            <a:xfrm>
              <a:off x="1512" y="3745"/>
              <a:ext cx="1909"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66" name="Rectangle 65"/>
            <p:cNvSpPr>
              <a:spLocks noChangeArrowheads="1"/>
            </p:cNvSpPr>
            <p:nvPr/>
          </p:nvSpPr>
          <p:spPr bwMode="auto">
            <a:xfrm>
              <a:off x="1740" y="3759"/>
              <a:ext cx="149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ALTERAZIONI D</a:t>
              </a:r>
              <a:r>
                <a:rPr lang="ja-JP" altLang="it-IT" sz="1200">
                  <a:solidFill>
                    <a:srgbClr val="000000"/>
                  </a:solidFill>
                  <a:latin typeface="Comic Sans MS" charset="0"/>
                </a:rPr>
                <a:t>’</a:t>
              </a:r>
              <a:r>
                <a:rPr lang="it-IT" sz="1200">
                  <a:solidFill>
                    <a:srgbClr val="000000"/>
                  </a:solidFill>
                  <a:latin typeface="Comic Sans MS" charset="0"/>
                </a:rPr>
                <a:t>ORGANISMO</a:t>
              </a:r>
              <a:endParaRPr lang="it-IT" sz="2400">
                <a:latin typeface="Times New Roman" charset="0"/>
              </a:endParaRPr>
            </a:p>
          </p:txBody>
        </p:sp>
        <p:sp>
          <p:nvSpPr>
            <p:cNvPr id="31767" name="Rectangle 66"/>
            <p:cNvSpPr>
              <a:spLocks noChangeArrowheads="1"/>
            </p:cNvSpPr>
            <p:nvPr/>
          </p:nvSpPr>
          <p:spPr bwMode="auto">
            <a:xfrm>
              <a:off x="1570" y="3875"/>
              <a:ext cx="6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(Alterazioni </a:t>
              </a:r>
              <a:endParaRPr lang="it-IT" sz="2400">
                <a:latin typeface="Times New Roman" charset="0"/>
              </a:endParaRPr>
            </a:p>
          </p:txBody>
        </p:sp>
        <p:sp>
          <p:nvSpPr>
            <p:cNvPr id="31768" name="Rectangle 67"/>
            <p:cNvSpPr>
              <a:spLocks noChangeArrowheads="1"/>
            </p:cNvSpPr>
            <p:nvPr/>
          </p:nvSpPr>
          <p:spPr bwMode="auto">
            <a:xfrm>
              <a:off x="2128" y="3875"/>
              <a:ext cx="6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dell</a:t>
              </a:r>
              <a:r>
                <a:rPr lang="ja-JP" altLang="it-IT" sz="1200">
                  <a:solidFill>
                    <a:srgbClr val="3333CC"/>
                  </a:solidFill>
                  <a:latin typeface="Comic Sans MS" charset="0"/>
                </a:rPr>
                <a:t>’</a:t>
              </a:r>
              <a:r>
                <a:rPr lang="it-IT" sz="1200">
                  <a:solidFill>
                    <a:srgbClr val="3333CC"/>
                  </a:solidFill>
                  <a:latin typeface="Comic Sans MS" charset="0"/>
                </a:rPr>
                <a:t> omeostasi </a:t>
              </a:r>
              <a:endParaRPr lang="it-IT" sz="2400">
                <a:latin typeface="Times New Roman" charset="0"/>
              </a:endParaRPr>
            </a:p>
          </p:txBody>
        </p:sp>
        <p:sp>
          <p:nvSpPr>
            <p:cNvPr id="31769" name="Rectangle 68"/>
            <p:cNvSpPr>
              <a:spLocks noChangeArrowheads="1"/>
            </p:cNvSpPr>
            <p:nvPr/>
          </p:nvSpPr>
          <p:spPr bwMode="auto">
            <a:xfrm>
              <a:off x="2806" y="3875"/>
              <a:ext cx="59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d</a:t>
              </a:r>
              <a:r>
                <a:rPr lang="ja-JP" altLang="it-IT" sz="1200">
                  <a:solidFill>
                    <a:srgbClr val="3333CC"/>
                  </a:solidFill>
                  <a:latin typeface="Comic Sans MS" charset="0"/>
                </a:rPr>
                <a:t>’</a:t>
              </a:r>
              <a:r>
                <a:rPr lang="it-IT" sz="1200">
                  <a:solidFill>
                    <a:srgbClr val="3333CC"/>
                  </a:solidFill>
                  <a:latin typeface="Comic Sans MS" charset="0"/>
                </a:rPr>
                <a:t>organismo)</a:t>
              </a:r>
              <a:endParaRPr lang="it-IT" sz="2400">
                <a:latin typeface="Times New Roman" charset="0"/>
              </a:endParaRPr>
            </a:p>
          </p:txBody>
        </p:sp>
        <p:grpSp>
          <p:nvGrpSpPr>
            <p:cNvPr id="31770" name="Group 69"/>
            <p:cNvGrpSpPr>
              <a:grpSpLocks/>
            </p:cNvGrpSpPr>
            <p:nvPr/>
          </p:nvGrpSpPr>
          <p:grpSpPr bwMode="auto">
            <a:xfrm>
              <a:off x="2466" y="3361"/>
              <a:ext cx="62" cy="384"/>
              <a:chOff x="2466" y="3361"/>
              <a:chExt cx="62" cy="384"/>
            </a:xfrm>
          </p:grpSpPr>
          <p:sp>
            <p:nvSpPr>
              <p:cNvPr id="31771" name="Line 70"/>
              <p:cNvSpPr>
                <a:spLocks noChangeShapeType="1"/>
              </p:cNvSpPr>
              <p:nvPr/>
            </p:nvSpPr>
            <p:spPr bwMode="auto">
              <a:xfrm>
                <a:off x="2496" y="3361"/>
                <a:ext cx="1" cy="3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72" name="Freeform 71"/>
              <p:cNvSpPr>
                <a:spLocks/>
              </p:cNvSpPr>
              <p:nvPr/>
            </p:nvSpPr>
            <p:spPr bwMode="auto">
              <a:xfrm>
                <a:off x="2466" y="368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9" name="Group 72"/>
          <p:cNvGrpSpPr>
            <a:grpSpLocks/>
          </p:cNvGrpSpPr>
          <p:nvPr/>
        </p:nvGrpSpPr>
        <p:grpSpPr bwMode="auto">
          <a:xfrm>
            <a:off x="5411788" y="3887788"/>
            <a:ext cx="2276475" cy="1682750"/>
            <a:chOff x="3409" y="2449"/>
            <a:chExt cx="1434" cy="1060"/>
          </a:xfrm>
        </p:grpSpPr>
        <p:sp>
          <p:nvSpPr>
            <p:cNvPr id="31756" name="Rectangle 73"/>
            <p:cNvSpPr>
              <a:spLocks noChangeArrowheads="1"/>
            </p:cNvSpPr>
            <p:nvPr/>
          </p:nvSpPr>
          <p:spPr bwMode="auto">
            <a:xfrm>
              <a:off x="3409" y="3217"/>
              <a:ext cx="143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57" name="Rectangle 74"/>
            <p:cNvSpPr>
              <a:spLocks noChangeArrowheads="1"/>
            </p:cNvSpPr>
            <p:nvPr/>
          </p:nvSpPr>
          <p:spPr bwMode="auto">
            <a:xfrm>
              <a:off x="3467" y="3231"/>
              <a:ext cx="11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6600"/>
                  </a:solidFill>
                  <a:latin typeface="Comic Sans MS" charset="0"/>
                </a:rPr>
                <a:t>FENOMENI REATTIVI</a:t>
              </a:r>
              <a:endParaRPr lang="it-IT" sz="2400">
                <a:latin typeface="Times New Roman" charset="0"/>
              </a:endParaRPr>
            </a:p>
          </p:txBody>
        </p:sp>
        <p:sp>
          <p:nvSpPr>
            <p:cNvPr id="31758" name="Rectangle 75"/>
            <p:cNvSpPr>
              <a:spLocks noChangeArrowheads="1"/>
            </p:cNvSpPr>
            <p:nvPr/>
          </p:nvSpPr>
          <p:spPr bwMode="auto">
            <a:xfrm>
              <a:off x="3467" y="3347"/>
              <a:ext cx="136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6600"/>
                  </a:solidFill>
                  <a:latin typeface="Comic Sans MS" charset="0"/>
                </a:rPr>
                <a:t>(Rigenerazione e Riparazione)</a:t>
              </a:r>
              <a:endParaRPr lang="it-IT" sz="2400">
                <a:latin typeface="Times New Roman" charset="0"/>
              </a:endParaRPr>
            </a:p>
          </p:txBody>
        </p:sp>
        <p:grpSp>
          <p:nvGrpSpPr>
            <p:cNvPr id="31759" name="Group 76"/>
            <p:cNvGrpSpPr>
              <a:grpSpLocks/>
            </p:cNvGrpSpPr>
            <p:nvPr/>
          </p:nvGrpSpPr>
          <p:grpSpPr bwMode="auto">
            <a:xfrm>
              <a:off x="3811" y="2929"/>
              <a:ext cx="314" cy="288"/>
              <a:chOff x="3811" y="2929"/>
              <a:chExt cx="314" cy="288"/>
            </a:xfrm>
          </p:grpSpPr>
          <p:sp>
            <p:nvSpPr>
              <p:cNvPr id="31763" name="Freeform 77"/>
              <p:cNvSpPr>
                <a:spLocks/>
              </p:cNvSpPr>
              <p:nvPr/>
            </p:nvSpPr>
            <p:spPr bwMode="auto">
              <a:xfrm>
                <a:off x="3841" y="2987"/>
                <a:ext cx="284" cy="230"/>
              </a:xfrm>
              <a:custGeom>
                <a:avLst/>
                <a:gdLst>
                  <a:gd name="T0" fmla="*/ 284 w 284"/>
                  <a:gd name="T1" fmla="*/ 230 h 230"/>
                  <a:gd name="T2" fmla="*/ 284 w 284"/>
                  <a:gd name="T3" fmla="*/ 86 h 230"/>
                  <a:gd name="T4" fmla="*/ 0 w 284"/>
                  <a:gd name="T5" fmla="*/ 86 h 230"/>
                  <a:gd name="T6" fmla="*/ 0 w 284"/>
                  <a:gd name="T7" fmla="*/ 0 h 230"/>
                  <a:gd name="T8" fmla="*/ 0 60000 65536"/>
                  <a:gd name="T9" fmla="*/ 0 60000 65536"/>
                  <a:gd name="T10" fmla="*/ 0 60000 65536"/>
                  <a:gd name="T11" fmla="*/ 0 60000 65536"/>
                  <a:gd name="T12" fmla="*/ 0 w 284"/>
                  <a:gd name="T13" fmla="*/ 0 h 230"/>
                  <a:gd name="T14" fmla="*/ 284 w 284"/>
                  <a:gd name="T15" fmla="*/ 230 h 230"/>
                </a:gdLst>
                <a:ahLst/>
                <a:cxnLst>
                  <a:cxn ang="T8">
                    <a:pos x="T0" y="T1"/>
                  </a:cxn>
                  <a:cxn ang="T9">
                    <a:pos x="T2" y="T3"/>
                  </a:cxn>
                  <a:cxn ang="T10">
                    <a:pos x="T4" y="T5"/>
                  </a:cxn>
                  <a:cxn ang="T11">
                    <a:pos x="T6" y="T7"/>
                  </a:cxn>
                </a:cxnLst>
                <a:rect l="T12" t="T13" r="T14" b="T15"/>
                <a:pathLst>
                  <a:path w="284" h="230">
                    <a:moveTo>
                      <a:pt x="284" y="230"/>
                    </a:moveTo>
                    <a:lnTo>
                      <a:pt x="284" y="86"/>
                    </a:lnTo>
                    <a:lnTo>
                      <a:pt x="0" y="86"/>
                    </a:lnTo>
                    <a:lnTo>
                      <a:pt x="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Calibri" charset="0"/>
                </a:endParaRPr>
              </a:p>
            </p:txBody>
          </p:sp>
          <p:sp>
            <p:nvSpPr>
              <p:cNvPr id="31764" name="Freeform 78"/>
              <p:cNvSpPr>
                <a:spLocks/>
              </p:cNvSpPr>
              <p:nvPr/>
            </p:nvSpPr>
            <p:spPr bwMode="auto">
              <a:xfrm>
                <a:off x="3811" y="2929"/>
                <a:ext cx="62" cy="64"/>
              </a:xfrm>
              <a:custGeom>
                <a:avLst/>
                <a:gdLst>
                  <a:gd name="T0" fmla="*/ 62 w 62"/>
                  <a:gd name="T1" fmla="*/ 64 h 64"/>
                  <a:gd name="T2" fmla="*/ 30 w 62"/>
                  <a:gd name="T3" fmla="*/ 0 h 64"/>
                  <a:gd name="T4" fmla="*/ 0 w 62"/>
                  <a:gd name="T5" fmla="*/ 64 h 64"/>
                  <a:gd name="T6" fmla="*/ 62 w 62"/>
                  <a:gd name="T7" fmla="*/ 64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62" y="64"/>
                    </a:moveTo>
                    <a:lnTo>
                      <a:pt x="30" y="0"/>
                    </a:lnTo>
                    <a:lnTo>
                      <a:pt x="0" y="64"/>
                    </a:lnTo>
                    <a:lnTo>
                      <a:pt x="62"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60" name="Group 79"/>
            <p:cNvGrpSpPr>
              <a:grpSpLocks/>
            </p:cNvGrpSpPr>
            <p:nvPr/>
          </p:nvGrpSpPr>
          <p:grpSpPr bwMode="auto">
            <a:xfrm>
              <a:off x="4099" y="2449"/>
              <a:ext cx="126" cy="720"/>
              <a:chOff x="4099" y="2449"/>
              <a:chExt cx="126" cy="720"/>
            </a:xfrm>
          </p:grpSpPr>
          <p:sp>
            <p:nvSpPr>
              <p:cNvPr id="31761" name="Freeform 80"/>
              <p:cNvSpPr>
                <a:spLocks/>
              </p:cNvSpPr>
              <p:nvPr/>
            </p:nvSpPr>
            <p:spPr bwMode="auto">
              <a:xfrm>
                <a:off x="4129" y="2507"/>
                <a:ext cx="96" cy="662"/>
              </a:xfrm>
              <a:custGeom>
                <a:avLst/>
                <a:gdLst>
                  <a:gd name="T0" fmla="*/ 96 w 96"/>
                  <a:gd name="T1" fmla="*/ 662 h 662"/>
                  <a:gd name="T2" fmla="*/ 96 w 96"/>
                  <a:gd name="T3" fmla="*/ 302 h 662"/>
                  <a:gd name="T4" fmla="*/ 0 w 96"/>
                  <a:gd name="T5" fmla="*/ 302 h 662"/>
                  <a:gd name="T6" fmla="*/ 0 w 96"/>
                  <a:gd name="T7" fmla="*/ 0 h 662"/>
                  <a:gd name="T8" fmla="*/ 0 60000 65536"/>
                  <a:gd name="T9" fmla="*/ 0 60000 65536"/>
                  <a:gd name="T10" fmla="*/ 0 60000 65536"/>
                  <a:gd name="T11" fmla="*/ 0 60000 65536"/>
                  <a:gd name="T12" fmla="*/ 0 w 96"/>
                  <a:gd name="T13" fmla="*/ 0 h 662"/>
                  <a:gd name="T14" fmla="*/ 96 w 96"/>
                  <a:gd name="T15" fmla="*/ 662 h 662"/>
                </a:gdLst>
                <a:ahLst/>
                <a:cxnLst>
                  <a:cxn ang="T8">
                    <a:pos x="T0" y="T1"/>
                  </a:cxn>
                  <a:cxn ang="T9">
                    <a:pos x="T2" y="T3"/>
                  </a:cxn>
                  <a:cxn ang="T10">
                    <a:pos x="T4" y="T5"/>
                  </a:cxn>
                  <a:cxn ang="T11">
                    <a:pos x="T6" y="T7"/>
                  </a:cxn>
                </a:cxnLst>
                <a:rect l="T12" t="T13" r="T14" b="T15"/>
                <a:pathLst>
                  <a:path w="96" h="662">
                    <a:moveTo>
                      <a:pt x="96" y="662"/>
                    </a:moveTo>
                    <a:lnTo>
                      <a:pt x="96" y="302"/>
                    </a:lnTo>
                    <a:lnTo>
                      <a:pt x="0" y="302"/>
                    </a:lnTo>
                    <a:lnTo>
                      <a:pt x="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Calibri" charset="0"/>
                </a:endParaRPr>
              </a:p>
            </p:txBody>
          </p:sp>
          <p:sp>
            <p:nvSpPr>
              <p:cNvPr id="31762" name="Freeform 81"/>
              <p:cNvSpPr>
                <a:spLocks/>
              </p:cNvSpPr>
              <p:nvPr/>
            </p:nvSpPr>
            <p:spPr bwMode="auto">
              <a:xfrm>
                <a:off x="4099" y="2449"/>
                <a:ext cx="62" cy="64"/>
              </a:xfrm>
              <a:custGeom>
                <a:avLst/>
                <a:gdLst>
                  <a:gd name="T0" fmla="*/ 62 w 62"/>
                  <a:gd name="T1" fmla="*/ 64 h 64"/>
                  <a:gd name="T2" fmla="*/ 30 w 62"/>
                  <a:gd name="T3" fmla="*/ 0 h 64"/>
                  <a:gd name="T4" fmla="*/ 0 w 62"/>
                  <a:gd name="T5" fmla="*/ 64 h 64"/>
                  <a:gd name="T6" fmla="*/ 62 w 62"/>
                  <a:gd name="T7" fmla="*/ 64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62" y="64"/>
                    </a:moveTo>
                    <a:lnTo>
                      <a:pt x="30" y="0"/>
                    </a:lnTo>
                    <a:lnTo>
                      <a:pt x="0" y="64"/>
                    </a:lnTo>
                    <a:lnTo>
                      <a:pt x="62"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sp>
        <p:nvSpPr>
          <p:cNvPr id="31826" name="Oval 82"/>
          <p:cNvSpPr>
            <a:spLocks noChangeArrowheads="1"/>
          </p:cNvSpPr>
          <p:nvPr/>
        </p:nvSpPr>
        <p:spPr bwMode="auto">
          <a:xfrm>
            <a:off x="2411413" y="3429000"/>
            <a:ext cx="14398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31827" name="Oval 83"/>
          <p:cNvSpPr>
            <a:spLocks noChangeArrowheads="1"/>
          </p:cNvSpPr>
          <p:nvPr/>
        </p:nvSpPr>
        <p:spPr bwMode="auto">
          <a:xfrm>
            <a:off x="5003800" y="4365625"/>
            <a:ext cx="14398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31828" name="Oval 84"/>
          <p:cNvSpPr>
            <a:spLocks noChangeArrowheads="1"/>
          </p:cNvSpPr>
          <p:nvPr/>
        </p:nvSpPr>
        <p:spPr bwMode="auto">
          <a:xfrm>
            <a:off x="5219700" y="5084763"/>
            <a:ext cx="2665413"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Tree>
    <p:extLst>
      <p:ext uri="{BB962C8B-B14F-4D97-AF65-F5344CB8AC3E}">
        <p14:creationId xmlns:p14="http://schemas.microsoft.com/office/powerpoint/2010/main" val="1291284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gtEl>
                                        <p:attrNameLst>
                                          <p:attrName>style.visibility</p:attrName>
                                        </p:attrNameLst>
                                      </p:cBhvr>
                                      <p:to>
                                        <p:strVal val="visible"/>
                                      </p:to>
                                    </p:set>
                                    <p:anim calcmode="lin" valueType="num">
                                      <p:cBhvr additive="base">
                                        <p:cTn id="25" dur="500" fill="hold"/>
                                        <p:tgtEl>
                                          <p:spTgt spid="31747"/>
                                        </p:tgtEl>
                                        <p:attrNameLst>
                                          <p:attrName>ppt_x</p:attrName>
                                        </p:attrNameLst>
                                      </p:cBhvr>
                                      <p:tavLst>
                                        <p:tav tm="0">
                                          <p:val>
                                            <p:strVal val="0-#ppt_w/2"/>
                                          </p:val>
                                        </p:tav>
                                        <p:tav tm="100000">
                                          <p:val>
                                            <p:strVal val="#ppt_x"/>
                                          </p:val>
                                        </p:tav>
                                      </p:tavLst>
                                    </p:anim>
                                    <p:anim calcmode="lin" valueType="num">
                                      <p:cBhvr additive="base">
                                        <p:cTn id="26"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826"/>
                                        </p:tgtEl>
                                        <p:attrNameLst>
                                          <p:attrName>style.visibility</p:attrName>
                                        </p:attrNameLst>
                                      </p:cBhvr>
                                      <p:to>
                                        <p:strVal val="visible"/>
                                      </p:to>
                                    </p:set>
                                    <p:anim calcmode="lin" valueType="num">
                                      <p:cBhvr additive="base">
                                        <p:cTn id="43" dur="500" fill="hold"/>
                                        <p:tgtEl>
                                          <p:spTgt spid="31826"/>
                                        </p:tgtEl>
                                        <p:attrNameLst>
                                          <p:attrName>ppt_x</p:attrName>
                                        </p:attrNameLst>
                                      </p:cBhvr>
                                      <p:tavLst>
                                        <p:tav tm="0">
                                          <p:val>
                                            <p:strVal val="#ppt_x"/>
                                          </p:val>
                                        </p:tav>
                                        <p:tav tm="100000">
                                          <p:val>
                                            <p:strVal val="#ppt_x"/>
                                          </p:val>
                                        </p:tav>
                                      </p:tavLst>
                                    </p:anim>
                                    <p:anim calcmode="lin" valueType="num">
                                      <p:cBhvr additive="base">
                                        <p:cTn id="44" dur="500" fill="hold"/>
                                        <p:tgtEl>
                                          <p:spTgt spid="3182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827"/>
                                        </p:tgtEl>
                                        <p:attrNameLst>
                                          <p:attrName>style.visibility</p:attrName>
                                        </p:attrNameLst>
                                      </p:cBhvr>
                                      <p:to>
                                        <p:strVal val="visible"/>
                                      </p:to>
                                    </p:set>
                                    <p:anim calcmode="lin" valueType="num">
                                      <p:cBhvr additive="base">
                                        <p:cTn id="49" dur="500" fill="hold"/>
                                        <p:tgtEl>
                                          <p:spTgt spid="31827"/>
                                        </p:tgtEl>
                                        <p:attrNameLst>
                                          <p:attrName>ppt_x</p:attrName>
                                        </p:attrNameLst>
                                      </p:cBhvr>
                                      <p:tavLst>
                                        <p:tav tm="0">
                                          <p:val>
                                            <p:strVal val="#ppt_x"/>
                                          </p:val>
                                        </p:tav>
                                        <p:tav tm="100000">
                                          <p:val>
                                            <p:strVal val="#ppt_x"/>
                                          </p:val>
                                        </p:tav>
                                      </p:tavLst>
                                    </p:anim>
                                    <p:anim calcmode="lin" valueType="num">
                                      <p:cBhvr additive="base">
                                        <p:cTn id="50" dur="500" fill="hold"/>
                                        <p:tgtEl>
                                          <p:spTgt spid="318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828"/>
                                        </p:tgtEl>
                                        <p:attrNameLst>
                                          <p:attrName>style.visibility</p:attrName>
                                        </p:attrNameLst>
                                      </p:cBhvr>
                                      <p:to>
                                        <p:strVal val="visible"/>
                                      </p:to>
                                    </p:set>
                                    <p:anim calcmode="lin" valueType="num">
                                      <p:cBhvr additive="base">
                                        <p:cTn id="55" dur="500" fill="hold"/>
                                        <p:tgtEl>
                                          <p:spTgt spid="31828"/>
                                        </p:tgtEl>
                                        <p:attrNameLst>
                                          <p:attrName>ppt_x</p:attrName>
                                        </p:attrNameLst>
                                      </p:cBhvr>
                                      <p:tavLst>
                                        <p:tav tm="0">
                                          <p:val>
                                            <p:strVal val="#ppt_x"/>
                                          </p:val>
                                        </p:tav>
                                        <p:tav tm="100000">
                                          <p:val>
                                            <p:strVal val="#ppt_x"/>
                                          </p:val>
                                        </p:tav>
                                      </p:tavLst>
                                    </p:anim>
                                    <p:anim calcmode="lin" valueType="num">
                                      <p:cBhvr additive="base">
                                        <p:cTn id="56" dur="500" fill="hold"/>
                                        <p:tgtEl>
                                          <p:spTgt spid="31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826" grpId="0" animBg="1"/>
      <p:bldP spid="31827" grpId="0" animBg="1"/>
      <p:bldP spid="318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822325" y="2579688"/>
            <a:ext cx="6792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buFontTx/>
              <a:buChar char="•"/>
            </a:pPr>
            <a:r>
              <a:rPr lang="it-IT" sz="1600">
                <a:latin typeface="Comic Sans MS" charset="0"/>
              </a:rPr>
              <a:t>l</a:t>
            </a:r>
            <a:r>
              <a:rPr lang="ja-JP" altLang="it-IT" sz="1600">
                <a:latin typeface="Comic Sans MS" charset="0"/>
              </a:rPr>
              <a:t>’</a:t>
            </a:r>
            <a:r>
              <a:rPr lang="it-IT" sz="1600">
                <a:latin typeface="Comic Sans MS" charset="0"/>
              </a:rPr>
              <a:t>alterazione molecolare interessa regioni della molecola non implicate</a:t>
            </a:r>
          </a:p>
          <a:p>
            <a:pPr algn="ctr"/>
            <a:r>
              <a:rPr lang="it-IT" sz="1600">
                <a:latin typeface="Comic Sans MS" charset="0"/>
              </a:rPr>
              <a:t>nella funzione</a:t>
            </a:r>
          </a:p>
        </p:txBody>
      </p:sp>
      <p:sp>
        <p:nvSpPr>
          <p:cNvPr id="32773" name="Text Box 5"/>
          <p:cNvSpPr txBox="1">
            <a:spLocks noChangeArrowheads="1"/>
          </p:cNvSpPr>
          <p:nvPr/>
        </p:nvSpPr>
        <p:spPr bwMode="auto">
          <a:xfrm>
            <a:off x="990600" y="3505200"/>
            <a:ext cx="6224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l</a:t>
            </a:r>
            <a:r>
              <a:rPr lang="ja-JP" altLang="it-IT" sz="1600">
                <a:latin typeface="Comic Sans MS" charset="0"/>
              </a:rPr>
              <a:t>’</a:t>
            </a:r>
            <a:r>
              <a:rPr lang="it-IT" sz="1600">
                <a:latin typeface="Comic Sans MS" charset="0"/>
              </a:rPr>
              <a:t>alterazione molecolare comporta alterazioni funzionali parziali</a:t>
            </a:r>
          </a:p>
          <a:p>
            <a:r>
              <a:rPr lang="it-IT" sz="1600">
                <a:latin typeface="Comic Sans MS" charset="0"/>
              </a:rPr>
              <a:t>              (</a:t>
            </a:r>
            <a:r>
              <a:rPr lang="it-IT" sz="1600" i="1">
                <a:latin typeface="Comic Sans MS" charset="0"/>
              </a:rPr>
              <a:t>riserva funzionale</a:t>
            </a:r>
            <a:r>
              <a:rPr lang="it-IT" sz="1600">
                <a:latin typeface="Comic Sans MS" charset="0"/>
              </a:rPr>
              <a:t>)</a:t>
            </a:r>
          </a:p>
        </p:txBody>
      </p:sp>
      <p:sp>
        <p:nvSpPr>
          <p:cNvPr id="32774" name="Text Box 6"/>
          <p:cNvSpPr txBox="1">
            <a:spLocks noChangeArrowheads="1"/>
          </p:cNvSpPr>
          <p:nvPr/>
        </p:nvSpPr>
        <p:spPr bwMode="auto">
          <a:xfrm>
            <a:off x="974725" y="4484688"/>
            <a:ext cx="6745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molecole ad azione simile vicariano le funzioni della molecola alterata</a:t>
            </a:r>
          </a:p>
          <a:p>
            <a:r>
              <a:rPr lang="it-IT" sz="1600">
                <a:latin typeface="Comic Sans MS" charset="0"/>
              </a:rPr>
              <a:t>                    (</a:t>
            </a:r>
            <a:r>
              <a:rPr lang="it-IT" sz="1600" i="1">
                <a:latin typeface="Comic Sans MS" charset="0"/>
              </a:rPr>
              <a:t>ridondanza d</a:t>
            </a:r>
            <a:r>
              <a:rPr lang="ja-JP" altLang="it-IT" sz="1600" i="1">
                <a:latin typeface="Comic Sans MS" charset="0"/>
              </a:rPr>
              <a:t>’</a:t>
            </a:r>
            <a:r>
              <a:rPr lang="it-IT" sz="1600" i="1">
                <a:latin typeface="Comic Sans MS" charset="0"/>
              </a:rPr>
              <a:t>azione</a:t>
            </a:r>
            <a:r>
              <a:rPr lang="it-IT" sz="1600">
                <a:latin typeface="Comic Sans MS" charset="0"/>
              </a:rPr>
              <a:t>)</a:t>
            </a:r>
          </a:p>
        </p:txBody>
      </p:sp>
      <p:sp>
        <p:nvSpPr>
          <p:cNvPr id="32775" name="Text Box 7"/>
          <p:cNvSpPr txBox="1">
            <a:spLocks noChangeArrowheads="1"/>
          </p:cNvSpPr>
          <p:nvPr/>
        </p:nvSpPr>
        <p:spPr bwMode="auto">
          <a:xfrm>
            <a:off x="1127125" y="5399088"/>
            <a:ext cx="6600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solo con la contemporanea alterazione di più molecole si ha malattia</a:t>
            </a:r>
          </a:p>
          <a:p>
            <a:r>
              <a:rPr lang="it-IT" sz="1600">
                <a:latin typeface="Comic Sans MS" charset="0"/>
              </a:rPr>
              <a:t>                 (</a:t>
            </a:r>
            <a:r>
              <a:rPr lang="it-IT" sz="1600" i="1">
                <a:latin typeface="Comic Sans MS" charset="0"/>
              </a:rPr>
              <a:t>patologia multifattoriale</a:t>
            </a:r>
            <a:r>
              <a:rPr lang="it-IT" sz="1600">
                <a:latin typeface="Comic Sans MS" charset="0"/>
              </a:rPr>
              <a:t>)</a:t>
            </a:r>
          </a:p>
        </p:txBody>
      </p:sp>
      <p:sp>
        <p:nvSpPr>
          <p:cNvPr id="2" name="Text Box 9"/>
          <p:cNvSpPr txBox="1">
            <a:spLocks noChangeArrowheads="1"/>
          </p:cNvSpPr>
          <p:nvPr/>
        </p:nvSpPr>
        <p:spPr bwMode="auto">
          <a:xfrm>
            <a:off x="950913" y="911225"/>
            <a:ext cx="6359525" cy="3048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Vi sono alterazioni molecolari che non comportano conseguenze patologiche</a:t>
            </a:r>
          </a:p>
        </p:txBody>
      </p:sp>
    </p:spTree>
    <p:extLst>
      <p:ext uri="{BB962C8B-B14F-4D97-AF65-F5344CB8AC3E}">
        <p14:creationId xmlns:p14="http://schemas.microsoft.com/office/powerpoint/2010/main" val="186441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01871-001-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746250"/>
            <a:ext cx="63500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 Stages in the cellular response to stress and injurious stimuli.</a:t>
            </a:r>
          </a:p>
        </p:txBody>
      </p:sp>
      <p:sp>
        <p:nvSpPr>
          <p:cNvPr id="3379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3379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33798"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3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908175" y="2238375"/>
            <a:ext cx="1416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075" name="Rectangle 3"/>
          <p:cNvSpPr>
            <a:spLocks noChangeArrowheads="1"/>
          </p:cNvSpPr>
          <p:nvPr/>
        </p:nvSpPr>
        <p:spPr bwMode="auto">
          <a:xfrm>
            <a:off x="900113" y="981075"/>
            <a:ext cx="1919287" cy="184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ADATTAMENTI COMUNI</a:t>
            </a:r>
            <a:endParaRPr lang="it-IT" sz="2400">
              <a:solidFill>
                <a:srgbClr val="FF3300"/>
              </a:solidFill>
              <a:latin typeface="Times New Roman" charset="0"/>
            </a:endParaRPr>
          </a:p>
        </p:txBody>
      </p:sp>
      <p:sp>
        <p:nvSpPr>
          <p:cNvPr id="35844" name="Rectangle 4"/>
          <p:cNvSpPr>
            <a:spLocks noChangeArrowheads="1"/>
          </p:cNvSpPr>
          <p:nvPr/>
        </p:nvSpPr>
        <p:spPr bwMode="auto">
          <a:xfrm>
            <a:off x="3813175" y="2238375"/>
            <a:ext cx="245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5845" name="CasellaDiTesto 12"/>
          <p:cNvSpPr txBox="1">
            <a:spLocks noChangeArrowheads="1"/>
          </p:cNvSpPr>
          <p:nvPr/>
        </p:nvSpPr>
        <p:spPr bwMode="auto">
          <a:xfrm>
            <a:off x="1090613" y="1703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
        <p:nvSpPr>
          <p:cNvPr id="35846" name="CasellaDiTesto 13"/>
          <p:cNvSpPr txBox="1">
            <a:spLocks noChangeArrowheads="1"/>
          </p:cNvSpPr>
          <p:nvPr/>
        </p:nvSpPr>
        <p:spPr bwMode="auto">
          <a:xfrm>
            <a:off x="1544638" y="2084388"/>
            <a:ext cx="104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AUTOFAGIA</a:t>
            </a:r>
          </a:p>
        </p:txBody>
      </p:sp>
      <p:sp>
        <p:nvSpPr>
          <p:cNvPr id="35847" name="CasellaDiTesto 14"/>
          <p:cNvSpPr txBox="1">
            <a:spLocks noChangeArrowheads="1"/>
          </p:cNvSpPr>
          <p:nvPr/>
        </p:nvSpPr>
        <p:spPr bwMode="auto">
          <a:xfrm>
            <a:off x="1544638" y="4327525"/>
            <a:ext cx="5748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MODIFICAZIONI DEL NUMERO DI CELLULE: </a:t>
            </a:r>
            <a:r>
              <a:rPr lang="it-IT" sz="1400">
                <a:solidFill>
                  <a:srgbClr val="FF0000"/>
                </a:solidFill>
              </a:rPr>
              <a:t>APLASIA/IPOPLASIA/IPERPLASIA </a:t>
            </a:r>
          </a:p>
        </p:txBody>
      </p:sp>
      <p:sp>
        <p:nvSpPr>
          <p:cNvPr id="35848" name="CasellaDiTesto 15"/>
          <p:cNvSpPr txBox="1">
            <a:spLocks noChangeArrowheads="1"/>
          </p:cNvSpPr>
          <p:nvPr/>
        </p:nvSpPr>
        <p:spPr bwMode="auto">
          <a:xfrm>
            <a:off x="1544638" y="4810125"/>
            <a:ext cx="65069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dirty="0"/>
              <a:t>MODIFICAZIONI DELLE DIMENSIONI DELLE CELLULE: </a:t>
            </a:r>
            <a:r>
              <a:rPr lang="it-IT" sz="1400" dirty="0">
                <a:solidFill>
                  <a:srgbClr val="FF0000"/>
                </a:solidFill>
              </a:rPr>
              <a:t>ATROFIA/</a:t>
            </a:r>
            <a:r>
              <a:rPr lang="it-IT" sz="1400" dirty="0" smtClean="0">
                <a:solidFill>
                  <a:srgbClr val="FF0000"/>
                </a:solidFill>
              </a:rPr>
              <a:t>IPOTROFIA/IPERTROFIA</a:t>
            </a:r>
            <a:endParaRPr lang="it-IT" sz="1400" dirty="0">
              <a:solidFill>
                <a:srgbClr val="FF0000"/>
              </a:solidFill>
            </a:endParaRPr>
          </a:p>
        </p:txBody>
      </p:sp>
      <p:sp>
        <p:nvSpPr>
          <p:cNvPr id="35849" name="CasellaDiTesto 8"/>
          <p:cNvSpPr txBox="1">
            <a:spLocks noChangeArrowheads="1"/>
          </p:cNvSpPr>
          <p:nvPr/>
        </p:nvSpPr>
        <p:spPr bwMode="auto">
          <a:xfrm>
            <a:off x="1544638" y="2698750"/>
            <a:ext cx="293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UNFOLDED PROTEIN RESPONSE (UPR)</a:t>
            </a:r>
          </a:p>
        </p:txBody>
      </p:sp>
      <p:sp>
        <p:nvSpPr>
          <p:cNvPr id="35850" name="CasellaDiTesto 10"/>
          <p:cNvSpPr txBox="1">
            <a:spLocks noChangeArrowheads="1"/>
          </p:cNvSpPr>
          <p:nvPr/>
        </p:nvSpPr>
        <p:spPr bwMode="auto">
          <a:xfrm>
            <a:off x="1544638" y="3314700"/>
            <a:ext cx="358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SORVEGLIANZA DELL</a:t>
            </a:r>
            <a:r>
              <a:rPr lang="ja-JP" altLang="it-IT" sz="1400"/>
              <a:t>’</a:t>
            </a:r>
            <a:r>
              <a:rPr lang="it-IT" sz="1400"/>
              <a:t>INTEGRITA</a:t>
            </a:r>
            <a:r>
              <a:rPr lang="ja-JP" altLang="it-IT" sz="1400"/>
              <a:t>’</a:t>
            </a:r>
            <a:r>
              <a:rPr lang="it-IT" sz="1400"/>
              <a:t> DEL GENOMA</a:t>
            </a:r>
          </a:p>
        </p:txBody>
      </p:sp>
      <p:sp>
        <p:nvSpPr>
          <p:cNvPr id="35851" name="CasellaDiTesto 11"/>
          <p:cNvSpPr txBox="1">
            <a:spLocks noChangeArrowheads="1"/>
          </p:cNvSpPr>
          <p:nvPr/>
        </p:nvSpPr>
        <p:spPr bwMode="auto">
          <a:xfrm>
            <a:off x="1544638" y="3848100"/>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REGOLAZIONE DEL METABOLISMO</a:t>
            </a:r>
          </a:p>
        </p:txBody>
      </p:sp>
    </p:spTree>
    <p:extLst>
      <p:ext uri="{BB962C8B-B14F-4D97-AF65-F5344CB8AC3E}">
        <p14:creationId xmlns:p14="http://schemas.microsoft.com/office/powerpoint/2010/main" val="4185813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54000"/>
            <a:ext cx="474345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227638" y="254000"/>
            <a:ext cx="3173412" cy="1816100"/>
          </a:xfrm>
          <a:prstGeom prst="rect">
            <a:avLst/>
          </a:prstGeom>
          <a:solidFill>
            <a:schemeClr val="accent6">
              <a:lumMod val="40000"/>
              <a:lumOff val="60000"/>
            </a:schemeClr>
          </a:solid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just"/>
            <a:r>
              <a:rPr lang="it-IT" sz="1400" b="1"/>
              <a:t>L</a:t>
            </a:r>
            <a:r>
              <a:rPr lang="ja-JP" altLang="it-IT" sz="1400" b="1"/>
              <a:t>’</a:t>
            </a:r>
            <a:r>
              <a:rPr lang="it-IT" sz="1400" b="1"/>
              <a:t>autofagia rappresenta una forma specializzata di </a:t>
            </a:r>
            <a:r>
              <a:rPr lang="it-IT" sz="1400" b="1" i="1"/>
              <a:t>endocitosi </a:t>
            </a:r>
            <a:r>
              <a:rPr lang="it-IT" sz="1400" b="1"/>
              <a:t>ed è caratterizzata dalla formazione di membrane a doppio strato che racchiudono cytosol o organelli cellulari (</a:t>
            </a:r>
            <a:r>
              <a:rPr lang="it-IT" sz="1400" b="1" i="1"/>
              <a:t>mitophagy</a:t>
            </a:r>
            <a:r>
              <a:rPr lang="it-IT" sz="1400" b="1"/>
              <a:t>, nel caso di mitocondri) e li veicolano a lisosomi dove vengono degradati</a:t>
            </a:r>
          </a:p>
        </p:txBody>
      </p:sp>
    </p:spTree>
    <p:extLst>
      <p:ext uri="{BB962C8B-B14F-4D97-AF65-F5344CB8AC3E}">
        <p14:creationId xmlns:p14="http://schemas.microsoft.com/office/powerpoint/2010/main" val="775558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62896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73050" y="204788"/>
            <a:ext cx="8320088" cy="523875"/>
          </a:xfrm>
          <a:prstGeom prst="rect">
            <a:avLst/>
          </a:prstGeom>
          <a:solidFill>
            <a:schemeClr val="accent6">
              <a:lumMod val="40000"/>
              <a:lumOff val="6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b="1"/>
              <a:t>L</a:t>
            </a:r>
            <a:r>
              <a:rPr lang="ja-JP" altLang="it-IT" sz="1400" b="1"/>
              <a:t>’</a:t>
            </a:r>
            <a:r>
              <a:rPr lang="it-IT" sz="1400" b="1"/>
              <a:t>autofagia è caratterizzata dalla formazione di membrane a doppio strato che racchiudono cytosol o organelli</a:t>
            </a:r>
          </a:p>
          <a:p>
            <a:pPr algn="ctr"/>
            <a:r>
              <a:rPr lang="it-IT" sz="1400" b="1"/>
              <a:t>cellulari (</a:t>
            </a:r>
            <a:r>
              <a:rPr lang="it-IT" sz="1400" b="1" i="1"/>
              <a:t>mitophagy</a:t>
            </a:r>
            <a:r>
              <a:rPr lang="it-IT" sz="1400" b="1"/>
              <a:t>, nel caso di mitocondri) e li veicolano a lisosomi dove vengono degradati</a:t>
            </a:r>
          </a:p>
        </p:txBody>
      </p:sp>
    </p:spTree>
    <p:extLst>
      <p:ext uri="{BB962C8B-B14F-4D97-AF65-F5344CB8AC3E}">
        <p14:creationId xmlns:p14="http://schemas.microsoft.com/office/powerpoint/2010/main" val="122997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TotalTime>
  <Words>2573</Words>
  <Application>Microsoft Macintosh PowerPoint</Application>
  <PresentationFormat>Presentazione su schermo (4:3)</PresentationFormat>
  <Paragraphs>271</Paragraphs>
  <Slides>39</Slides>
  <Notes>7</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39</vt:i4>
      </vt:variant>
    </vt:vector>
  </HeadingPairs>
  <TitlesOfParts>
    <vt:vector size="42" baseType="lpstr">
      <vt:lpstr>Tema di Office</vt:lpstr>
      <vt:lpstr>Image</vt:lpstr>
      <vt:lpstr>Fotografia Photo Editor</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Cause di ipertrofia/iperplasia</vt:lpstr>
      <vt:lpstr>Cause di atrofia/aplasia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14.3 - Rapporti esistenti tra tipo cellulare danneggiato, rigenerazione e “restituito ad integrum”.</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5</cp:revision>
  <dcterms:created xsi:type="dcterms:W3CDTF">2012-03-11T10:55:36Z</dcterms:created>
  <dcterms:modified xsi:type="dcterms:W3CDTF">2012-03-12T08:41:37Z</dcterms:modified>
</cp:coreProperties>
</file>