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sldIdLst>
    <p:sldId id="256" r:id="rId3"/>
    <p:sldId id="258" r:id="rId4"/>
    <p:sldId id="259" r:id="rId5"/>
    <p:sldId id="260" r:id="rId6"/>
    <p:sldId id="261" r:id="rId7"/>
    <p:sldId id="262" r:id="rId8"/>
    <p:sldId id="263" r:id="rId9"/>
    <p:sldId id="264" r:id="rId10"/>
    <p:sldId id="265" r:id="rId11"/>
    <p:sldId id="287" r:id="rId12"/>
    <p:sldId id="288" r:id="rId13"/>
    <p:sldId id="270" r:id="rId14"/>
    <p:sldId id="271" r:id="rId15"/>
    <p:sldId id="273" r:id="rId16"/>
    <p:sldId id="274" r:id="rId17"/>
    <p:sldId id="275" r:id="rId18"/>
    <p:sldId id="276" r:id="rId19"/>
    <p:sldId id="301" r:id="rId20"/>
    <p:sldId id="277" r:id="rId21"/>
    <p:sldId id="283" r:id="rId22"/>
    <p:sldId id="286" r:id="rId23"/>
    <p:sldId id="266" r:id="rId24"/>
    <p:sldId id="267" r:id="rId25"/>
    <p:sldId id="289" r:id="rId26"/>
    <p:sldId id="353" r:id="rId27"/>
    <p:sldId id="290" r:id="rId28"/>
    <p:sldId id="291" r:id="rId29"/>
    <p:sldId id="292" r:id="rId30"/>
    <p:sldId id="293" r:id="rId31"/>
    <p:sldId id="294" r:id="rId32"/>
    <p:sldId id="300" r:id="rId33"/>
    <p:sldId id="295" r:id="rId34"/>
    <p:sldId id="317" r:id="rId35"/>
    <p:sldId id="318" r:id="rId36"/>
    <p:sldId id="319" r:id="rId37"/>
    <p:sldId id="320" r:id="rId38"/>
    <p:sldId id="296" r:id="rId39"/>
    <p:sldId id="321" r:id="rId40"/>
    <p:sldId id="328" r:id="rId41"/>
    <p:sldId id="324" r:id="rId42"/>
    <p:sldId id="359" r:id="rId43"/>
    <p:sldId id="325" r:id="rId44"/>
    <p:sldId id="361" r:id="rId45"/>
    <p:sldId id="351" r:id="rId46"/>
    <p:sldId id="326" r:id="rId47"/>
    <p:sldId id="327" r:id="rId48"/>
    <p:sldId id="322" r:id="rId49"/>
    <p:sldId id="329" r:id="rId50"/>
    <p:sldId id="323" r:id="rId51"/>
    <p:sldId id="330" r:id="rId52"/>
    <p:sldId id="331" r:id="rId53"/>
    <p:sldId id="333" r:id="rId54"/>
    <p:sldId id="332" r:id="rId55"/>
    <p:sldId id="354" r:id="rId56"/>
    <p:sldId id="297" r:id="rId57"/>
    <p:sldId id="334" r:id="rId58"/>
    <p:sldId id="298" r:id="rId59"/>
    <p:sldId id="335" r:id="rId60"/>
    <p:sldId id="336" r:id="rId61"/>
    <p:sldId id="337" r:id="rId62"/>
    <p:sldId id="338" r:id="rId63"/>
    <p:sldId id="299" r:id="rId64"/>
    <p:sldId id="339" r:id="rId65"/>
    <p:sldId id="355" r:id="rId66"/>
    <p:sldId id="340" r:id="rId67"/>
    <p:sldId id="341" r:id="rId68"/>
    <p:sldId id="342" r:id="rId69"/>
    <p:sldId id="343" r:id="rId70"/>
    <p:sldId id="344" r:id="rId71"/>
    <p:sldId id="345" r:id="rId72"/>
    <p:sldId id="346" r:id="rId73"/>
    <p:sldId id="347" r:id="rId74"/>
    <p:sldId id="356" r:id="rId75"/>
    <p:sldId id="348" r:id="rId76"/>
    <p:sldId id="357" r:id="rId77"/>
    <p:sldId id="349" r:id="rId78"/>
    <p:sldId id="358" r:id="rId79"/>
    <p:sldId id="350" r:id="rId8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99" autoAdjust="0"/>
    <p:restoredTop sz="99762" autoAdjust="0"/>
  </p:normalViewPr>
  <p:slideViewPr>
    <p:cSldViewPr snapToGrid="0" snapToObjects="1">
      <p:cViewPr>
        <p:scale>
          <a:sx n="100" d="100"/>
          <a:sy n="100" d="100"/>
        </p:scale>
        <p:origin x="-1488" y="-3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80" Type="http://schemas.openxmlformats.org/officeDocument/2006/relationships/slide" Target="slides/slide78.xml"/><Relationship Id="rId81" Type="http://schemas.openxmlformats.org/officeDocument/2006/relationships/printerSettings" Target="printerSettings/printerSettings1.bin"/><Relationship Id="rId82" Type="http://schemas.openxmlformats.org/officeDocument/2006/relationships/presProps" Target="presProps.xml"/><Relationship Id="rId83" Type="http://schemas.openxmlformats.org/officeDocument/2006/relationships/viewProps" Target="viewProps.xml"/><Relationship Id="rId84" Type="http://schemas.openxmlformats.org/officeDocument/2006/relationships/theme" Target="theme/theme1.xml"/><Relationship Id="rId85" Type="http://schemas.openxmlformats.org/officeDocument/2006/relationships/tableStyles" Target="tableStyles.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it-IT"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dirty="0"/>
          </a:p>
        </p:txBody>
      </p:sp>
      <p:sp>
        <p:nvSpPr>
          <p:cNvPr id="4" name="Date Placeholder 3"/>
          <p:cNvSpPr>
            <a:spLocks noGrp="1"/>
          </p:cNvSpPr>
          <p:nvPr>
            <p:ph type="dt" sz="half" idx="10"/>
          </p:nvPr>
        </p:nvSpPr>
        <p:spPr/>
        <p:txBody>
          <a:bodyPr/>
          <a:lstStyle/>
          <a:p>
            <a:fld id="{33D6D784-91B5-D04F-895A-E91972D84C3F}" type="datetimeFigureOut">
              <a:rPr lang="en-US" smtClean="0"/>
              <a:t>18/03/19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7ACB-F164-B342-B0AD-6D4F458E281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it-IT"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33D6D784-91B5-D04F-895A-E91972D84C3F}" type="datetimeFigureOut">
              <a:rPr lang="en-US" smtClean="0"/>
              <a:t>18/03/19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A7ACB-F164-B342-B0AD-6D4F458E281B}"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4" name="Date Placeholder 3"/>
          <p:cNvSpPr>
            <a:spLocks noGrp="1"/>
          </p:cNvSpPr>
          <p:nvPr>
            <p:ph type="dt" sz="half" idx="10"/>
          </p:nvPr>
        </p:nvSpPr>
        <p:spPr/>
        <p:txBody>
          <a:bodyPr/>
          <a:lstStyle/>
          <a:p>
            <a:fld id="{33D6D784-91B5-D04F-895A-E91972D84C3F}" type="datetimeFigureOut">
              <a:rPr lang="en-US" smtClean="0"/>
              <a:t>18/03/19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7ACB-F164-B342-B0AD-6D4F458E281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it-IT"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4" name="Date Placeholder 3"/>
          <p:cNvSpPr>
            <a:spLocks noGrp="1"/>
          </p:cNvSpPr>
          <p:nvPr>
            <p:ph type="dt" sz="half" idx="10"/>
          </p:nvPr>
        </p:nvSpPr>
        <p:spPr/>
        <p:txBody>
          <a:bodyPr/>
          <a:lstStyle/>
          <a:p>
            <a:fld id="{33D6D784-91B5-D04F-895A-E91972D84C3F}" type="datetimeFigureOut">
              <a:rPr lang="en-US" smtClean="0"/>
              <a:t>18/03/19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7ACB-F164-B342-B0AD-6D4F458E281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9144000" cy="6858000"/>
            <a:chOff x="0" y="0"/>
            <a:chExt cx="5760" cy="4320"/>
          </a:xfrm>
        </p:grpSpPr>
        <p:sp>
          <p:nvSpPr>
            <p:cNvPr id="3075"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3076"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grpSp>
      <p:sp>
        <p:nvSpPr>
          <p:cNvPr id="3077" name="Rectangle 5"/>
          <p:cNvSpPr>
            <a:spLocks noGrp="1" noChangeArrowheads="1"/>
          </p:cNvSpPr>
          <p:nvPr>
            <p:ph type="ctrTitle"/>
          </p:nvPr>
        </p:nvSpPr>
        <p:spPr>
          <a:xfrm>
            <a:off x="1295400" y="1524000"/>
            <a:ext cx="7772400" cy="1143000"/>
          </a:xfrm>
        </p:spPr>
        <p:txBody>
          <a:bodyPr/>
          <a:lstStyle>
            <a:lvl1pPr>
              <a:defRPr/>
            </a:lvl1pPr>
          </a:lstStyle>
          <a:p>
            <a:pPr lvl="0"/>
            <a:r>
              <a:rPr lang="en-US" noProof="0" smtClean="0"/>
              <a:t>Click to edit Master title style</a:t>
            </a:r>
          </a:p>
        </p:txBody>
      </p:sp>
      <p:sp>
        <p:nvSpPr>
          <p:cNvPr id="3078" name="Rectangle 6"/>
          <p:cNvSpPr>
            <a:spLocks noGrp="1" noChangeArrowheads="1"/>
          </p:cNvSpPr>
          <p:nvPr>
            <p:ph type="subTitle" idx="1"/>
          </p:nvPr>
        </p:nvSpPr>
        <p:spPr>
          <a:xfrm>
            <a:off x="1371600" y="3886200"/>
            <a:ext cx="6400800" cy="1752600"/>
          </a:xfrm>
        </p:spPr>
        <p:txBody>
          <a:bodyPr/>
          <a:lstStyle>
            <a:lvl1pPr marL="0" indent="0">
              <a:buFont typeface="Monotype Sorts" charset="0"/>
              <a:buNone/>
              <a:defRPr/>
            </a:lvl1pPr>
          </a:lstStyle>
          <a:p>
            <a:pPr lvl="0"/>
            <a:r>
              <a:rPr lang="en-US" noProof="0" smtClean="0"/>
              <a:t>Click to edit Master subtitle style</a:t>
            </a:r>
          </a:p>
        </p:txBody>
      </p:sp>
      <p:sp>
        <p:nvSpPr>
          <p:cNvPr id="3079" name="Rectangle 7"/>
          <p:cNvSpPr>
            <a:spLocks noGrp="1" noChangeArrowheads="1"/>
          </p:cNvSpPr>
          <p:nvPr>
            <p:ph type="dt" sz="half" idx="2"/>
          </p:nvPr>
        </p:nvSpPr>
        <p:spPr>
          <a:xfrm>
            <a:off x="1295400" y="6248400"/>
            <a:ext cx="1905000" cy="457200"/>
          </a:xfrm>
        </p:spPr>
        <p:txBody>
          <a:bodyPr/>
          <a:lstStyle>
            <a:lvl1pPr>
              <a:defRPr>
                <a:solidFill>
                  <a:srgbClr val="FFFFFF"/>
                </a:solidFill>
              </a:defRPr>
            </a:lvl1pPr>
          </a:lstStyle>
          <a:p>
            <a:endParaRPr lang="en-US"/>
          </a:p>
        </p:txBody>
      </p:sp>
      <p:sp>
        <p:nvSpPr>
          <p:cNvPr id="3080" name="Rectangle 8"/>
          <p:cNvSpPr>
            <a:spLocks noGrp="1" noChangeArrowheads="1"/>
          </p:cNvSpPr>
          <p:nvPr>
            <p:ph type="ftr" sz="quarter" idx="3"/>
          </p:nvPr>
        </p:nvSpPr>
        <p:spPr>
          <a:xfrm>
            <a:off x="3733800" y="6248400"/>
            <a:ext cx="2895600" cy="457200"/>
          </a:xfrm>
        </p:spPr>
        <p:txBody>
          <a:bodyPr/>
          <a:lstStyle>
            <a:lvl1pPr>
              <a:defRPr>
                <a:solidFill>
                  <a:srgbClr val="FFFFFF"/>
                </a:solidFill>
              </a:defRPr>
            </a:lvl1pPr>
          </a:lstStyle>
          <a:p>
            <a:endParaRPr lang="en-US"/>
          </a:p>
        </p:txBody>
      </p:sp>
      <p:sp>
        <p:nvSpPr>
          <p:cNvPr id="3081" name="Rectangle 9"/>
          <p:cNvSpPr>
            <a:spLocks noGrp="1" noChangeArrowheads="1"/>
          </p:cNvSpPr>
          <p:nvPr>
            <p:ph type="sldNum" sz="quarter" idx="4"/>
          </p:nvPr>
        </p:nvSpPr>
        <p:spPr>
          <a:xfrm>
            <a:off x="7162800" y="6248400"/>
            <a:ext cx="1905000" cy="457200"/>
          </a:xfrm>
        </p:spPr>
        <p:txBody>
          <a:bodyPr/>
          <a:lstStyle>
            <a:lvl1pPr>
              <a:defRPr>
                <a:solidFill>
                  <a:srgbClr val="FFFFFF"/>
                </a:solidFill>
              </a:defRPr>
            </a:lvl1pPr>
          </a:lstStyle>
          <a:p>
            <a:fld id="{339B1004-D925-1248-832B-57FE39368E1B}" type="slidenum">
              <a:rPr lang="en-US"/>
              <a:pPr/>
              <a:t>‹#›</a:t>
            </a:fld>
            <a:endParaRPr lang="en-US"/>
          </a:p>
        </p:txBody>
      </p:sp>
      <p:grpSp>
        <p:nvGrpSpPr>
          <p:cNvPr id="3082" name="Group 10"/>
          <p:cNvGrpSpPr>
            <a:grpSpLocks/>
          </p:cNvGrpSpPr>
          <p:nvPr/>
        </p:nvGrpSpPr>
        <p:grpSpPr bwMode="auto">
          <a:xfrm>
            <a:off x="152400" y="314325"/>
            <a:ext cx="847725" cy="6543675"/>
            <a:chOff x="96" y="198"/>
            <a:chExt cx="534" cy="4122"/>
          </a:xfrm>
        </p:grpSpPr>
        <p:sp>
          <p:nvSpPr>
            <p:cNvPr id="3083" name="AutoShape 11"/>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50000"/>
                      </a:srgb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3084" name="AutoShape 12"/>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50000"/>
                      </a:srgb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3085" name="AutoShape 13"/>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50000"/>
                      </a:srgb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3086" name="AutoShape 14"/>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50000"/>
                      </a:srgb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3087" name="AutoShape 15"/>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50000"/>
                      </a:srgb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3088" name="AutoShape 16"/>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50000"/>
                      </a:srgb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3089" name="AutoShape 17"/>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50000"/>
                      </a:srgb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grpSp>
      <p:sp>
        <p:nvSpPr>
          <p:cNvPr id="3090" name="Rectangle 18"/>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3091" name="AutoShape 19"/>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3092" name="Oval 20"/>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3093" name="Rectangle 21"/>
          <p:cNvSpPr>
            <a:spLocks noChangeArrowheads="1"/>
          </p:cNvSpPr>
          <p:nvPr/>
        </p:nvSpPr>
        <p:spPr bwMode="auto">
          <a:xfrm>
            <a:off x="463550" y="2700338"/>
            <a:ext cx="161925" cy="415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3094" name="Oval 22"/>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3095" name="Rectangle 23"/>
          <p:cNvSpPr>
            <a:spLocks noChangeArrowheads="1"/>
          </p:cNvSpPr>
          <p:nvPr/>
        </p:nvSpPr>
        <p:spPr bwMode="auto">
          <a:xfrm>
            <a:off x="484188" y="2760663"/>
            <a:ext cx="8751887"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grpSp>
        <p:nvGrpSpPr>
          <p:cNvPr id="3096" name="Group 24"/>
          <p:cNvGrpSpPr>
            <a:grpSpLocks/>
          </p:cNvGrpSpPr>
          <p:nvPr/>
        </p:nvGrpSpPr>
        <p:grpSpPr bwMode="auto">
          <a:xfrm>
            <a:off x="150813" y="0"/>
            <a:ext cx="849312" cy="6858000"/>
            <a:chOff x="95" y="0"/>
            <a:chExt cx="535" cy="4320"/>
          </a:xfrm>
        </p:grpSpPr>
        <p:sp>
          <p:nvSpPr>
            <p:cNvPr id="3097" name="AutoShape 25"/>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50000"/>
                      </a:srgb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3098" name="AutoShape 26"/>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50000"/>
                      </a:srgb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3099" name="AutoShape 27"/>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50000"/>
                      </a:srgb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3100" name="AutoShape 28"/>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50000"/>
                      </a:srgb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3101" name="AutoShape 29"/>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50000"/>
                      </a:srgb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3102" name="AutoShape 30"/>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50000"/>
                      </a:srgb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3103" name="Freeform 31"/>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Lst>
              <a:ahLst/>
              <a:cxnLst>
                <a:cxn ang="0">
                  <a:pos x="T0" y="T1"/>
                </a:cxn>
                <a:cxn ang="0">
                  <a:pos x="T2" y="T3"/>
                </a:cxn>
                <a:cxn ang="0">
                  <a:pos x="T4" y="T5"/>
                </a:cxn>
                <a:cxn ang="0">
                  <a:pos x="T6" y="T7"/>
                </a:cxn>
                <a:cxn ang="0">
                  <a:pos x="T8" y="T9"/>
                </a:cxn>
                <a:cxn ang="0">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rgbClr val="808080">
                        <a:alpha val="50000"/>
                      </a:srgb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3104" name="Freeform 32"/>
            <p:cNvSpPr>
              <a:spLocks/>
            </p:cNvSpPr>
            <p:nvPr/>
          </p:nvSpPr>
          <p:spPr bwMode="auto">
            <a:xfrm>
              <a:off x="95" y="4060"/>
              <a:ext cx="457" cy="260"/>
            </a:xfrm>
            <a:custGeom>
              <a:avLst/>
              <a:gdLst>
                <a:gd name="T0" fmla="*/ 457 w 457"/>
                <a:gd name="T1" fmla="*/ 260 h 264"/>
                <a:gd name="T2" fmla="*/ 1 w 457"/>
                <a:gd name="T3" fmla="*/ 0 h 264"/>
                <a:gd name="T4" fmla="*/ 0 w 457"/>
                <a:gd name="T5" fmla="*/ 264 h 264"/>
                <a:gd name="T6" fmla="*/ 457 w 457"/>
                <a:gd name="T7" fmla="*/ 260 h 264"/>
              </a:gdLst>
              <a:ahLst/>
              <a:cxnLst>
                <a:cxn ang="0">
                  <a:pos x="T0" y="T1"/>
                </a:cxn>
                <a:cxn ang="0">
                  <a:pos x="T2" y="T3"/>
                </a:cxn>
                <a:cxn ang="0">
                  <a:pos x="T4" y="T5"/>
                </a:cxn>
                <a:cxn ang="0">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rgbClr val="808080">
                        <a:alpha val="50000"/>
                      </a:srgb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grpSp>
    </p:spTree>
    <p:extLst>
      <p:ext uri="{BB962C8B-B14F-4D97-AF65-F5344CB8AC3E}">
        <p14:creationId xmlns:p14="http://schemas.microsoft.com/office/powerpoint/2010/main" val="211401840"/>
      </p:ext>
    </p:extLst>
  </p:cSld>
  <p:clrMapOvr>
    <a:masterClrMapping/>
  </p:clrMapOvr>
  <p:transition xmlns:p14="http://schemas.microsoft.com/office/powerpoint/2010/main">
    <p:zo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092"/>
                                        </p:tgtEl>
                                        <p:attrNameLst>
                                          <p:attrName>style.visibility</p:attrName>
                                        </p:attrNameLst>
                                      </p:cBhvr>
                                      <p:to>
                                        <p:strVal val="visible"/>
                                      </p:to>
                                    </p:set>
                                    <p:anim calcmode="lin" valueType="num">
                                      <p:cBhvr additive="base">
                                        <p:cTn id="7" dur="500" fill="hold"/>
                                        <p:tgtEl>
                                          <p:spTgt spid="3092"/>
                                        </p:tgtEl>
                                        <p:attrNameLst>
                                          <p:attrName>ppt_x</p:attrName>
                                        </p:attrNameLst>
                                      </p:cBhvr>
                                      <p:tavLst>
                                        <p:tav tm="0">
                                          <p:val>
                                            <p:strVal val="#ppt_x"/>
                                          </p:val>
                                        </p:tav>
                                        <p:tav tm="100000">
                                          <p:val>
                                            <p:strVal val="#ppt_x"/>
                                          </p:val>
                                        </p:tav>
                                      </p:tavLst>
                                    </p:anim>
                                    <p:anim calcmode="lin" valueType="num">
                                      <p:cBhvr additive="base">
                                        <p:cTn id="8" dur="500" fill="hold"/>
                                        <p:tgtEl>
                                          <p:spTgt spid="3092"/>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3092"/>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094"/>
                                        </p:tgtEl>
                                        <p:attrNameLst>
                                          <p:attrName>style.visibility</p:attrName>
                                        </p:attrNameLst>
                                      </p:cBhvr>
                                      <p:to>
                                        <p:strVal val="visible"/>
                                      </p:to>
                                    </p:set>
                                    <p:anim calcmode="lin" valueType="num">
                                      <p:cBhvr additive="base">
                                        <p:cTn id="12" dur="500" fill="hold"/>
                                        <p:tgtEl>
                                          <p:spTgt spid="3094"/>
                                        </p:tgtEl>
                                        <p:attrNameLst>
                                          <p:attrName>ppt_x</p:attrName>
                                        </p:attrNameLst>
                                      </p:cBhvr>
                                      <p:tavLst>
                                        <p:tav tm="0">
                                          <p:val>
                                            <p:strVal val="0-#ppt_w/2"/>
                                          </p:val>
                                        </p:tav>
                                        <p:tav tm="100000">
                                          <p:val>
                                            <p:strVal val="#ppt_x"/>
                                          </p:val>
                                        </p:tav>
                                      </p:tavLst>
                                    </p:anim>
                                    <p:anim calcmode="lin" valueType="num">
                                      <p:cBhvr additive="base">
                                        <p:cTn id="13" dur="500" fill="hold"/>
                                        <p:tgtEl>
                                          <p:spTgt spid="30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 grpId="0" animBg="1"/>
      <p:bldP spid="3094"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AEED76E-F78A-004C-AEA5-ADAC225F939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48312632"/>
      </p:ext>
    </p:extLst>
  </p:cSld>
  <p:clrMapOvr>
    <a:masterClrMapping/>
  </p:clrMapOvr>
  <p:transition xmlns:p14="http://schemas.microsoft.com/office/powerpoint/2010/mai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7E77125-9874-8544-BADA-C29DA482DE4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50943380"/>
      </p:ext>
    </p:extLst>
  </p:cSld>
  <p:clrMapOvr>
    <a:masterClrMapping/>
  </p:clrMapOvr>
  <p:transition xmlns:p14="http://schemas.microsoft.com/office/powerpoint/2010/mai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Content Placeholder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6381E6F5-73C0-424E-B664-46A1D5BD703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75994987"/>
      </p:ext>
    </p:extLst>
  </p:cSld>
  <p:clrMapOvr>
    <a:masterClrMapping/>
  </p:clrMapOvr>
  <p:transition xmlns:p14="http://schemas.microsoft.com/office/powerpoint/2010/mai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it-IT"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18D205C8-AAA4-3647-9BB3-57D5A4E11E2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97711895"/>
      </p:ext>
    </p:extLst>
  </p:cSld>
  <p:clrMapOvr>
    <a:masterClrMapping/>
  </p:clrMapOvr>
  <p:transition xmlns:p14="http://schemas.microsoft.com/office/powerpoint/2010/main">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CCB37AE1-8D94-884E-B127-E0687CE34A1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69281589"/>
      </p:ext>
    </p:extLst>
  </p:cSld>
  <p:clrMapOvr>
    <a:masterClrMapping/>
  </p:clrMapOvr>
  <p:transition xmlns:p14="http://schemas.microsoft.com/office/powerpoint/2010/main">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689129CE-F226-A541-81AB-D7BB4A5AF86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79863212"/>
      </p:ext>
    </p:extLst>
  </p:cSld>
  <p:clrMapOvr>
    <a:masterClrMapping/>
  </p:clrMapOvr>
  <p:transition xmlns:p14="http://schemas.microsoft.com/office/powerpoint/2010/mai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4" name="Date Placeholder 3"/>
          <p:cNvSpPr>
            <a:spLocks noGrp="1"/>
          </p:cNvSpPr>
          <p:nvPr>
            <p:ph type="dt" sz="half" idx="10"/>
          </p:nvPr>
        </p:nvSpPr>
        <p:spPr/>
        <p:txBody>
          <a:bodyPr/>
          <a:lstStyle/>
          <a:p>
            <a:fld id="{33D6D784-91B5-D04F-895A-E91972D84C3F}" type="datetimeFigureOut">
              <a:rPr lang="en-US" smtClean="0"/>
              <a:t>18/03/19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7ACB-F164-B342-B0AD-6D4F458E281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it-IT"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E849532-A12C-9348-A573-BC015953E2F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40814219"/>
      </p:ext>
    </p:extLst>
  </p:cSld>
  <p:clrMapOvr>
    <a:masterClrMapping/>
  </p:clrMapOvr>
  <p:transition xmlns:p14="http://schemas.microsoft.com/office/powerpoint/2010/main">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it-IT"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ED21DD49-271F-2E4B-97D6-55E40F8735D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71258078"/>
      </p:ext>
    </p:extLst>
  </p:cSld>
  <p:clrMapOvr>
    <a:masterClrMapping/>
  </p:clrMapOvr>
  <p:transition xmlns:p14="http://schemas.microsoft.com/office/powerpoint/2010/main">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444DA6F-2829-EC47-957F-8E346B11C41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84468497"/>
      </p:ext>
    </p:extLst>
  </p:cSld>
  <p:clrMapOvr>
    <a:masterClrMapping/>
  </p:clrMapOvr>
  <p:transition xmlns:p14="http://schemas.microsoft.com/office/powerpoint/2010/main">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419100"/>
            <a:ext cx="1943100" cy="5740400"/>
          </a:xfrm>
        </p:spPr>
        <p:txBody>
          <a:bodyPr vert="eaVert"/>
          <a:lstStyle/>
          <a:p>
            <a:r>
              <a:rPr lang="it-IT" smtClean="0"/>
              <a:t>Click to edit Master title style</a:t>
            </a:r>
            <a:endParaRPr lang="en-US"/>
          </a:p>
        </p:txBody>
      </p:sp>
      <p:sp>
        <p:nvSpPr>
          <p:cNvPr id="3" name="Vertical Text Placeholder 2"/>
          <p:cNvSpPr>
            <a:spLocks noGrp="1"/>
          </p:cNvSpPr>
          <p:nvPr>
            <p:ph type="body" orient="vert" idx="1"/>
          </p:nvPr>
        </p:nvSpPr>
        <p:spPr>
          <a:xfrm>
            <a:off x="1219200" y="419100"/>
            <a:ext cx="5676900" cy="5740400"/>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D44089C-38DA-A94F-92F3-3CA94821BDB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29559834"/>
      </p:ext>
    </p:extLst>
  </p:cSld>
  <p:clrMapOvr>
    <a:masterClrMapping/>
  </p:clrMapOvr>
  <p:transition xmlns:p14="http://schemas.microsoft.com/office/powerpoint/2010/mai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it-IT"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dirty="0"/>
          </a:p>
        </p:txBody>
      </p:sp>
      <p:sp>
        <p:nvSpPr>
          <p:cNvPr id="4" name="Date Placeholder 3"/>
          <p:cNvSpPr>
            <a:spLocks noGrp="1"/>
          </p:cNvSpPr>
          <p:nvPr>
            <p:ph type="dt" sz="half" idx="10"/>
          </p:nvPr>
        </p:nvSpPr>
        <p:spPr/>
        <p:txBody>
          <a:bodyPr/>
          <a:lstStyle/>
          <a:p>
            <a:fld id="{33D6D784-91B5-D04F-895A-E91972D84C3F}" type="datetimeFigureOut">
              <a:rPr lang="en-US" smtClean="0"/>
              <a:t>18/03/19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7ACB-F164-B342-B0AD-6D4F458E281B}"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it-IT"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fld id="{33D6D784-91B5-D04F-895A-E91972D84C3F}" type="datetimeFigureOut">
              <a:rPr lang="en-US" smtClean="0"/>
              <a:t>18/03/19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7ACB-F164-B342-B0AD-6D4F458E281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it-IT"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5" name="Date Placeholder 4"/>
          <p:cNvSpPr>
            <a:spLocks noGrp="1"/>
          </p:cNvSpPr>
          <p:nvPr>
            <p:ph type="dt" sz="half" idx="10"/>
          </p:nvPr>
        </p:nvSpPr>
        <p:spPr/>
        <p:txBody>
          <a:bodyPr/>
          <a:lstStyle/>
          <a:p>
            <a:fld id="{33D6D784-91B5-D04F-895A-E91972D84C3F}" type="datetimeFigureOut">
              <a:rPr lang="en-US" smtClean="0"/>
              <a:t>18/03/19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A7ACB-F164-B342-B0AD-6D4F458E281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it-IT"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7" name="Date Placeholder 6"/>
          <p:cNvSpPr>
            <a:spLocks noGrp="1"/>
          </p:cNvSpPr>
          <p:nvPr>
            <p:ph type="dt" sz="half" idx="10"/>
          </p:nvPr>
        </p:nvSpPr>
        <p:spPr/>
        <p:txBody>
          <a:bodyPr/>
          <a:lstStyle/>
          <a:p>
            <a:fld id="{33D6D784-91B5-D04F-895A-E91972D84C3F}" type="datetimeFigureOut">
              <a:rPr lang="en-US" smtClean="0"/>
              <a:t>18/03/19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6A7ACB-F164-B342-B0AD-6D4F458E281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a:p>
        </p:txBody>
      </p:sp>
      <p:sp>
        <p:nvSpPr>
          <p:cNvPr id="3" name="Date Placeholder 2"/>
          <p:cNvSpPr>
            <a:spLocks noGrp="1"/>
          </p:cNvSpPr>
          <p:nvPr>
            <p:ph type="dt" sz="half" idx="10"/>
          </p:nvPr>
        </p:nvSpPr>
        <p:spPr/>
        <p:txBody>
          <a:bodyPr/>
          <a:lstStyle/>
          <a:p>
            <a:fld id="{33D6D784-91B5-D04F-895A-E91972D84C3F}" type="datetimeFigureOut">
              <a:rPr lang="en-US" smtClean="0"/>
              <a:t>18/03/19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6A7ACB-F164-B342-B0AD-6D4F458E281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6D784-91B5-D04F-895A-E91972D84C3F}" type="datetimeFigureOut">
              <a:rPr lang="en-US" smtClean="0"/>
              <a:t>18/03/19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6A7ACB-F164-B342-B0AD-6D4F458E281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it-IT"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33D6D784-91B5-D04F-895A-E91972D84C3F}" type="datetimeFigureOut">
              <a:rPr lang="en-US" smtClean="0"/>
              <a:t>18/03/19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A7ACB-F164-B342-B0AD-6D4F458E281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it-IT"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33D6D784-91B5-D04F-895A-E91972D84C3F}" type="datetimeFigureOut">
              <a:rPr lang="en-US" smtClean="0"/>
              <a:t>18/03/19</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BD6A7ACB-F164-B342-B0AD-6D4F458E281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19200" y="4191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219200" y="20447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12255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spcBef>
                <a:spcPct val="50000"/>
              </a:spcBef>
              <a:defRPr sz="1400">
                <a:latin typeface="Arial Narrow" charset="0"/>
              </a:defRPr>
            </a:lvl1pPr>
          </a:lstStyle>
          <a:p>
            <a:pPr defTabSz="914400" eaLnBrk="0" fontAlgn="base" hangingPunct="0">
              <a:spcAft>
                <a:spcPct val="0"/>
              </a:spcAft>
            </a:pPr>
            <a:endParaRPr lang="en-US" smtClean="0">
              <a:solidFill>
                <a:srgbClr val="FFFFFF"/>
              </a:solidFill>
              <a:ea typeface="ＭＳ Ｐゴシック" charset="0"/>
            </a:endParaRPr>
          </a:p>
        </p:txBody>
      </p:sp>
      <p:sp>
        <p:nvSpPr>
          <p:cNvPr id="2053" name="Rectangle 5"/>
          <p:cNvSpPr>
            <a:spLocks noGrp="1" noChangeArrowheads="1"/>
          </p:cNvSpPr>
          <p:nvPr>
            <p:ph type="ftr" sz="quarter" idx="3"/>
          </p:nvPr>
        </p:nvSpPr>
        <p:spPr bwMode="auto">
          <a:xfrm>
            <a:off x="366395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Arial Narrow" charset="0"/>
              </a:defRPr>
            </a:lvl1pPr>
          </a:lstStyle>
          <a:p>
            <a:pPr defTabSz="914400" eaLnBrk="0" fontAlgn="base" hangingPunct="0">
              <a:spcAft>
                <a:spcPct val="0"/>
              </a:spcAft>
            </a:pPr>
            <a:endParaRPr lang="en-US" smtClean="0">
              <a:solidFill>
                <a:srgbClr val="FFFFFF"/>
              </a:solidFill>
              <a:ea typeface="ＭＳ Ｐゴシック" charset="0"/>
            </a:endParaRPr>
          </a:p>
        </p:txBody>
      </p:sp>
      <p:sp>
        <p:nvSpPr>
          <p:cNvPr id="2054" name="Rectangle 6"/>
          <p:cNvSpPr>
            <a:spLocks noGrp="1" noChangeArrowheads="1"/>
          </p:cNvSpPr>
          <p:nvPr>
            <p:ph type="sldNum" sz="quarter" idx="4"/>
          </p:nvPr>
        </p:nvSpPr>
        <p:spPr bwMode="auto">
          <a:xfrm>
            <a:off x="70929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spcBef>
                <a:spcPct val="50000"/>
              </a:spcBef>
              <a:defRPr sz="1400">
                <a:latin typeface="Arial Narrow" charset="0"/>
              </a:defRPr>
            </a:lvl1pPr>
          </a:lstStyle>
          <a:p>
            <a:pPr defTabSz="914400" eaLnBrk="0" fontAlgn="base" hangingPunct="0">
              <a:spcAft>
                <a:spcPct val="0"/>
              </a:spcAft>
            </a:pPr>
            <a:fld id="{58C26BD3-416F-4E43-A6E5-4B9CBFF5BD0C}" type="slidenum">
              <a:rPr lang="en-US" smtClean="0">
                <a:solidFill>
                  <a:srgbClr val="FFFFFF"/>
                </a:solidFill>
                <a:ea typeface="ＭＳ Ｐゴシック" charset="0"/>
              </a:rPr>
              <a:pPr defTabSz="914400" eaLnBrk="0" fontAlgn="base" hangingPunct="0">
                <a:spcAft>
                  <a:spcPct val="0"/>
                </a:spcAft>
              </a:pPr>
              <a:t>‹#›</a:t>
            </a:fld>
            <a:endParaRPr lang="en-US" smtClean="0">
              <a:solidFill>
                <a:srgbClr val="FFFFFF"/>
              </a:solidFill>
              <a:ea typeface="ＭＳ Ｐゴシック" charset="0"/>
            </a:endParaRPr>
          </a:p>
        </p:txBody>
      </p:sp>
      <p:grpSp>
        <p:nvGrpSpPr>
          <p:cNvPr id="2055" name="Group 7"/>
          <p:cNvGrpSpPr>
            <a:grpSpLocks/>
          </p:cNvGrpSpPr>
          <p:nvPr/>
        </p:nvGrpSpPr>
        <p:grpSpPr bwMode="auto">
          <a:xfrm>
            <a:off x="152400" y="314325"/>
            <a:ext cx="847725" cy="6543675"/>
            <a:chOff x="96" y="198"/>
            <a:chExt cx="534" cy="4122"/>
          </a:xfrm>
        </p:grpSpPr>
        <p:sp>
          <p:nvSpPr>
            <p:cNvPr id="2056" name="AutoShape 8"/>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50000"/>
                      </a:srgb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2057" name="AutoShape 9"/>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50000"/>
                      </a:srgb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2058" name="AutoShape 10"/>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50000"/>
                      </a:srgb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2059" name="AutoShape 11"/>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50000"/>
                      </a:srgb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2060" name="AutoShape 12"/>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50000"/>
                      </a:srgb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2061" name="AutoShape 13"/>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50000"/>
                      </a:srgb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2062" name="AutoShape 14"/>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50000"/>
                      </a:srgb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grpSp>
      <p:sp>
        <p:nvSpPr>
          <p:cNvPr id="2063" name="Rectangle 15"/>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2064" name="AutoShape 16"/>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2065" name="Oval 17"/>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2066" name="Rectangle 18"/>
          <p:cNvSpPr>
            <a:spLocks noChangeArrowheads="1"/>
          </p:cNvSpPr>
          <p:nvPr/>
        </p:nvSpPr>
        <p:spPr bwMode="auto">
          <a:xfrm>
            <a:off x="463550" y="1912938"/>
            <a:ext cx="190500" cy="467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2067" name="Oval 19"/>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2068" name="Rectangle 20"/>
          <p:cNvSpPr>
            <a:spLocks noChangeArrowheads="1"/>
          </p:cNvSpPr>
          <p:nvPr/>
        </p:nvSpPr>
        <p:spPr bwMode="auto">
          <a:xfrm>
            <a:off x="457200" y="1739900"/>
            <a:ext cx="8751888"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grpSp>
        <p:nvGrpSpPr>
          <p:cNvPr id="2069" name="Group 21"/>
          <p:cNvGrpSpPr>
            <a:grpSpLocks/>
          </p:cNvGrpSpPr>
          <p:nvPr/>
        </p:nvGrpSpPr>
        <p:grpSpPr bwMode="auto">
          <a:xfrm>
            <a:off x="150813" y="0"/>
            <a:ext cx="849312" cy="6858000"/>
            <a:chOff x="95" y="0"/>
            <a:chExt cx="535" cy="4320"/>
          </a:xfrm>
        </p:grpSpPr>
        <p:sp>
          <p:nvSpPr>
            <p:cNvPr id="2070" name="AutoShape 22"/>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50000"/>
                      </a:srgb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2071" name="AutoShape 23"/>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50000"/>
                      </a:srgb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2072" name="AutoShape 24"/>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50000"/>
                      </a:srgb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2073" name="AutoShape 25"/>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50000"/>
                      </a:srgb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2074" name="AutoShape 26"/>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50000"/>
                      </a:srgb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2075" name="AutoShape 27"/>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50000"/>
                      </a:srgb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2076" name="Freeform 28"/>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Lst>
              <a:ahLst/>
              <a:cxnLst>
                <a:cxn ang="0">
                  <a:pos x="T0" y="T1"/>
                </a:cxn>
                <a:cxn ang="0">
                  <a:pos x="T2" y="T3"/>
                </a:cxn>
                <a:cxn ang="0">
                  <a:pos x="T4" y="T5"/>
                </a:cxn>
                <a:cxn ang="0">
                  <a:pos x="T6" y="T7"/>
                </a:cxn>
                <a:cxn ang="0">
                  <a:pos x="T8" y="T9"/>
                </a:cxn>
                <a:cxn ang="0">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rgbClr val="808080">
                        <a:alpha val="50000"/>
                      </a:srgb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2077" name="Freeform 29"/>
            <p:cNvSpPr>
              <a:spLocks/>
            </p:cNvSpPr>
            <p:nvPr/>
          </p:nvSpPr>
          <p:spPr bwMode="auto">
            <a:xfrm>
              <a:off x="95" y="4060"/>
              <a:ext cx="457" cy="260"/>
            </a:xfrm>
            <a:custGeom>
              <a:avLst/>
              <a:gdLst>
                <a:gd name="T0" fmla="*/ 457 w 457"/>
                <a:gd name="T1" fmla="*/ 260 h 264"/>
                <a:gd name="T2" fmla="*/ 1 w 457"/>
                <a:gd name="T3" fmla="*/ 0 h 264"/>
                <a:gd name="T4" fmla="*/ 0 w 457"/>
                <a:gd name="T5" fmla="*/ 264 h 264"/>
                <a:gd name="T6" fmla="*/ 457 w 457"/>
                <a:gd name="T7" fmla="*/ 260 h 264"/>
              </a:gdLst>
              <a:ahLst/>
              <a:cxnLst>
                <a:cxn ang="0">
                  <a:pos x="T0" y="T1"/>
                </a:cxn>
                <a:cxn ang="0">
                  <a:pos x="T2" y="T3"/>
                </a:cxn>
                <a:cxn ang="0">
                  <a:pos x="T4" y="T5"/>
                </a:cxn>
                <a:cxn ang="0">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rgbClr val="808080">
                        <a:alpha val="50000"/>
                      </a:srgb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grpSp>
    </p:spTree>
    <p:extLst>
      <p:ext uri="{BB962C8B-B14F-4D97-AF65-F5344CB8AC3E}">
        <p14:creationId xmlns:p14="http://schemas.microsoft.com/office/powerpoint/2010/main" val="3274597672"/>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xmlns:p14="http://schemas.microsoft.com/office/powerpoint/2010/main">
    <p:zo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500" fill="hold"/>
                                        <p:tgtEl>
                                          <p:spTgt spid="2065"/>
                                        </p:tgtEl>
                                        <p:attrNameLst>
                                          <p:attrName>ppt_x</p:attrName>
                                        </p:attrNameLst>
                                      </p:cBhvr>
                                      <p:tavLst>
                                        <p:tav tm="0">
                                          <p:val>
                                            <p:strVal val="#ppt_x"/>
                                          </p:val>
                                        </p:tav>
                                        <p:tav tm="100000">
                                          <p:val>
                                            <p:strVal val="#ppt_x"/>
                                          </p:val>
                                        </p:tav>
                                      </p:tavLst>
                                    </p:anim>
                                    <p:anim calcmode="lin" valueType="num">
                                      <p:cBhvr additive="base">
                                        <p:cTn id="8" dur="500" fill="hold"/>
                                        <p:tgtEl>
                                          <p:spTgt spid="2065"/>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065"/>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67"/>
                                        </p:tgtEl>
                                        <p:attrNameLst>
                                          <p:attrName>style.visibility</p:attrName>
                                        </p:attrNameLst>
                                      </p:cBhvr>
                                      <p:to>
                                        <p:strVal val="visible"/>
                                      </p:to>
                                    </p:set>
                                    <p:anim calcmode="lin" valueType="num">
                                      <p:cBhvr additive="base">
                                        <p:cTn id="12" dur="500" fill="hold"/>
                                        <p:tgtEl>
                                          <p:spTgt spid="2067"/>
                                        </p:tgtEl>
                                        <p:attrNameLst>
                                          <p:attrName>ppt_x</p:attrName>
                                        </p:attrNameLst>
                                      </p:cBhvr>
                                      <p:tavLst>
                                        <p:tav tm="0">
                                          <p:val>
                                            <p:strVal val="0-#ppt_w/2"/>
                                          </p:val>
                                        </p:tav>
                                        <p:tav tm="100000">
                                          <p:val>
                                            <p:strVal val="#ppt_x"/>
                                          </p:val>
                                        </p:tav>
                                      </p:tavLst>
                                    </p:anim>
                                    <p:anim calcmode="lin" valueType="num">
                                      <p:cBhvr additive="base">
                                        <p:cTn id="13" dur="5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P spid="2067" grpId="0" animBg="1"/>
    </p:bld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charset="0"/>
          <a:ea typeface="ＭＳ Ｐゴシック"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charset="0"/>
          <a:ea typeface="ＭＳ Ｐゴシック"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charset="0"/>
          <a:ea typeface="ＭＳ Ｐゴシック"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charset="0"/>
          <a:ea typeface="ＭＳ Ｐゴシック"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charset="0"/>
          <a:ea typeface="ＭＳ Ｐゴシック"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charset="0"/>
          <a:ea typeface="ＭＳ Ｐゴシック"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charset="0"/>
          <a:ea typeface="ＭＳ Ｐゴシック"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charset="0"/>
          <a:ea typeface="ＭＳ Ｐゴシック" charset="0"/>
        </a:defRPr>
      </a:lvl9pPr>
    </p:titleStyle>
    <p:bodyStyle>
      <a:lvl1pPr marL="342900" indent="-342900" algn="l" rtl="0" eaLnBrk="0" fontAlgn="base" hangingPunct="0">
        <a:spcBef>
          <a:spcPct val="20000"/>
        </a:spcBef>
        <a:spcAft>
          <a:spcPct val="0"/>
        </a:spcAft>
        <a:buClr>
          <a:schemeClr val="accent1"/>
        </a:buClr>
        <a:buSzPct val="75000"/>
        <a:buFont typeface="Monotype Sorts" charset="0"/>
        <a:buChar char="b"/>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ea typeface="+mn-ea"/>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ea typeface="+mn-ea"/>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ea typeface="+mn-ea"/>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ea typeface="+mn-ea"/>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 Id="rId3"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b="1" dirty="0">
                <a:solidFill>
                  <a:srgbClr val="008000"/>
                </a:solidFill>
              </a:rPr>
              <a:t>ORGANELLE-SPECIFIC</a:t>
            </a:r>
            <a:br>
              <a:rPr lang="en-US" sz="2800" b="1" dirty="0">
                <a:solidFill>
                  <a:srgbClr val="008000"/>
                </a:solidFill>
              </a:rPr>
            </a:br>
            <a:r>
              <a:rPr lang="en-US" sz="2800" b="1" dirty="0">
                <a:solidFill>
                  <a:srgbClr val="000090"/>
                </a:solidFill>
              </a:rPr>
              <a:t>PROTEIN QUALITY CONTROL</a:t>
            </a:r>
            <a:br>
              <a:rPr lang="en-US" sz="2800" b="1" dirty="0">
                <a:solidFill>
                  <a:srgbClr val="000090"/>
                </a:solidFill>
              </a:rPr>
            </a:br>
            <a:r>
              <a:rPr lang="en-US" sz="2800" b="1" dirty="0">
                <a:solidFill>
                  <a:srgbClr val="000090"/>
                </a:solidFill>
              </a:rPr>
              <a:t>SYSTEMS AND PROTEIN</a:t>
            </a:r>
            <a:br>
              <a:rPr lang="en-US" sz="2800" b="1" dirty="0">
                <a:solidFill>
                  <a:srgbClr val="000090"/>
                </a:solidFill>
              </a:rPr>
            </a:br>
            <a:r>
              <a:rPr lang="en-US" sz="2800" b="1" dirty="0">
                <a:solidFill>
                  <a:srgbClr val="000090"/>
                </a:solidFill>
              </a:rPr>
              <a:t>MISFOLDING DISEASES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64716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2256" y="269146"/>
            <a:ext cx="8821744" cy="2677656"/>
          </a:xfrm>
          <a:prstGeom prst="rect">
            <a:avLst/>
          </a:prstGeom>
        </p:spPr>
        <p:txBody>
          <a:bodyPr wrap="square">
            <a:spAutoFit/>
          </a:bodyPr>
          <a:lstStyle/>
          <a:p>
            <a:r>
              <a:rPr lang="en-US" sz="2800" dirty="0"/>
              <a:t>In many cases PKU is thus due </a:t>
            </a:r>
            <a:r>
              <a:rPr lang="en-US" sz="2800" dirty="0" smtClean="0"/>
              <a:t>to </a:t>
            </a:r>
            <a:r>
              <a:rPr lang="en-US" sz="2800" b="1" dirty="0" smtClean="0">
                <a:solidFill>
                  <a:srgbClr val="008000"/>
                </a:solidFill>
              </a:rPr>
              <a:t>loss</a:t>
            </a:r>
            <a:r>
              <a:rPr lang="en-US" sz="2800" b="1" dirty="0">
                <a:solidFill>
                  <a:srgbClr val="008000"/>
                </a:solidFill>
              </a:rPr>
              <a:t>-of-function pathogenesis. </a:t>
            </a:r>
            <a:endParaRPr lang="en-US" sz="2800" b="1" dirty="0" smtClean="0">
              <a:solidFill>
                <a:srgbClr val="008000"/>
              </a:solidFill>
            </a:endParaRPr>
          </a:p>
          <a:p>
            <a:r>
              <a:rPr lang="en-US" sz="2800" dirty="0" smtClean="0"/>
              <a:t>An </a:t>
            </a:r>
            <a:r>
              <a:rPr lang="en-US" sz="2800" dirty="0"/>
              <a:t>increase </a:t>
            </a:r>
            <a:r>
              <a:rPr lang="en-US" sz="2800" dirty="0" smtClean="0"/>
              <a:t>in the </a:t>
            </a:r>
            <a:r>
              <a:rPr lang="en-US" sz="2800" dirty="0"/>
              <a:t>chaperone concentration or lowering </a:t>
            </a:r>
            <a:r>
              <a:rPr lang="en-US" sz="2800" dirty="0" smtClean="0"/>
              <a:t>of the </a:t>
            </a:r>
            <a:r>
              <a:rPr lang="en-US" sz="2800" dirty="0"/>
              <a:t>temperature facilitates the protein </a:t>
            </a:r>
            <a:r>
              <a:rPr lang="en-US" sz="2800" dirty="0" smtClean="0"/>
              <a:t>folding and</a:t>
            </a:r>
            <a:r>
              <a:rPr lang="en-US" sz="2800" dirty="0"/>
              <a:t>, at least in cell models, rescues the </a:t>
            </a:r>
            <a:r>
              <a:rPr lang="en-US" sz="2800" dirty="0" smtClean="0"/>
              <a:t>enzymatic activity </a:t>
            </a:r>
            <a:r>
              <a:rPr lang="en-US" sz="2800" dirty="0"/>
              <a:t>of PAH</a:t>
            </a:r>
          </a:p>
        </p:txBody>
      </p:sp>
    </p:spTree>
    <p:extLst>
      <p:ext uri="{BB962C8B-B14F-4D97-AF65-F5344CB8AC3E}">
        <p14:creationId xmlns:p14="http://schemas.microsoft.com/office/powerpoint/2010/main" val="420494236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430" y="107576"/>
            <a:ext cx="8606117" cy="1010937"/>
          </a:xfrm>
        </p:spPr>
        <p:style>
          <a:lnRef idx="1">
            <a:schemeClr val="accent4"/>
          </a:lnRef>
          <a:fillRef idx="2">
            <a:schemeClr val="accent4"/>
          </a:fillRef>
          <a:effectRef idx="1">
            <a:schemeClr val="accent4"/>
          </a:effectRef>
          <a:fontRef idx="minor">
            <a:schemeClr val="dk1"/>
          </a:fontRef>
        </p:style>
        <p:txBody>
          <a:bodyPr/>
          <a:lstStyle/>
          <a:p>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b="1" dirty="0">
                <a:solidFill>
                  <a:srgbClr val="008000"/>
                </a:solidFill>
              </a:rPr>
              <a:t>Loss-of-function</a:t>
            </a:r>
            <a:br>
              <a:rPr lang="en-US" sz="3200" b="1" dirty="0">
                <a:solidFill>
                  <a:srgbClr val="008000"/>
                </a:solidFill>
              </a:rPr>
            </a:br>
            <a:r>
              <a:rPr lang="en-US" sz="3200" b="1" dirty="0" smtClean="0">
                <a:solidFill>
                  <a:srgbClr val="008000"/>
                </a:solidFill>
              </a:rPr>
              <a:t>pathogenesis: definition</a:t>
            </a:r>
            <a:endParaRPr lang="en-US" sz="3200" b="1" dirty="0">
              <a:solidFill>
                <a:srgbClr val="008000"/>
              </a:solidFill>
            </a:endParaRPr>
          </a:p>
        </p:txBody>
      </p:sp>
      <p:sp>
        <p:nvSpPr>
          <p:cNvPr id="3" name="Rectangle 2"/>
          <p:cNvSpPr/>
          <p:nvPr/>
        </p:nvSpPr>
        <p:spPr>
          <a:xfrm>
            <a:off x="549275" y="1911993"/>
            <a:ext cx="8594725" cy="3046988"/>
          </a:xfrm>
          <a:prstGeom prst="rect">
            <a:avLst/>
          </a:prstGeom>
        </p:spPr>
        <p:txBody>
          <a:bodyPr wrap="square">
            <a:spAutoFit/>
          </a:bodyPr>
          <a:lstStyle/>
          <a:p>
            <a:r>
              <a:rPr lang="en-US" sz="3200" dirty="0" smtClean="0"/>
              <a:t>Pathogenesis resulting from </a:t>
            </a:r>
            <a:r>
              <a:rPr lang="en-US" sz="3200" b="1" dirty="0" smtClean="0">
                <a:solidFill>
                  <a:srgbClr val="008000"/>
                </a:solidFill>
              </a:rPr>
              <a:t>insufficient protein function</a:t>
            </a:r>
            <a:r>
              <a:rPr lang="en-US" sz="3200" dirty="0" smtClean="0"/>
              <a:t> </a:t>
            </a:r>
            <a:r>
              <a:rPr lang="en-US" sz="3200" dirty="0"/>
              <a:t>due </a:t>
            </a:r>
            <a:r>
              <a:rPr lang="en-US" sz="3200" dirty="0" smtClean="0"/>
              <a:t>to </a:t>
            </a:r>
            <a:r>
              <a:rPr lang="en-US" sz="3200" u="sng" dirty="0" smtClean="0"/>
              <a:t>inadequate protein synthesis</a:t>
            </a:r>
            <a:r>
              <a:rPr lang="en-US" sz="3200" u="sng" dirty="0"/>
              <a:t>, </a:t>
            </a:r>
            <a:r>
              <a:rPr lang="en-US" sz="3200" dirty="0" smtClean="0"/>
              <a:t>functional site </a:t>
            </a:r>
            <a:r>
              <a:rPr lang="en-US" sz="3200" u="sng" dirty="0"/>
              <a:t>amino </a:t>
            </a:r>
            <a:r>
              <a:rPr lang="en-US" sz="3200" u="sng" dirty="0" smtClean="0"/>
              <a:t>acid alterations</a:t>
            </a:r>
            <a:r>
              <a:rPr lang="en-US" sz="3200" u="sng" dirty="0"/>
              <a:t>, </a:t>
            </a:r>
            <a:r>
              <a:rPr lang="en-US" sz="3200" dirty="0" smtClean="0"/>
              <a:t>or</a:t>
            </a:r>
            <a:r>
              <a:rPr lang="en-US" sz="3200" u="sng" dirty="0" smtClean="0"/>
              <a:t> inability </a:t>
            </a:r>
            <a:r>
              <a:rPr lang="en-US" sz="3200" u="sng" dirty="0"/>
              <a:t>to </a:t>
            </a:r>
            <a:r>
              <a:rPr lang="en-US" sz="3200" u="sng" dirty="0" smtClean="0"/>
              <a:t>achieve the functional protein </a:t>
            </a:r>
            <a:r>
              <a:rPr lang="en-US" sz="3200" dirty="0" smtClean="0"/>
              <a:t>structure because of </a:t>
            </a:r>
            <a:r>
              <a:rPr lang="en-US" sz="3200" dirty="0" err="1" smtClean="0"/>
              <a:t>misfolding</a:t>
            </a:r>
            <a:endParaRPr lang="en-US" sz="3200" dirty="0"/>
          </a:p>
        </p:txBody>
      </p:sp>
    </p:spTree>
    <p:extLst>
      <p:ext uri="{BB962C8B-B14F-4D97-AF65-F5344CB8AC3E}">
        <p14:creationId xmlns:p14="http://schemas.microsoft.com/office/powerpoint/2010/main" val="34270643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atin typeface="Arial" charset="0"/>
              </a:rPr>
              <a:t>PKU At A Glance</a:t>
            </a:r>
            <a:endParaRPr lang="en-US"/>
          </a:p>
        </p:txBody>
      </p:sp>
      <p:sp>
        <p:nvSpPr>
          <p:cNvPr id="6147" name="Rectangle 3"/>
          <p:cNvSpPr>
            <a:spLocks noGrp="1" noChangeArrowheads="1"/>
          </p:cNvSpPr>
          <p:nvPr>
            <p:ph type="body" idx="1"/>
          </p:nvPr>
        </p:nvSpPr>
        <p:spPr/>
        <p:txBody>
          <a:bodyPr/>
          <a:lstStyle/>
          <a:p>
            <a:r>
              <a:rPr lang="en-US" sz="4000">
                <a:latin typeface="Arial" charset="0"/>
              </a:rPr>
              <a:t>PKU is a metabolic disorder caused by a deficiency of the liver enzyme phenylalanine hydroxylase.  It prevents normal metabolization of</a:t>
            </a:r>
          </a:p>
        </p:txBody>
      </p:sp>
    </p:spTree>
    <p:extLst>
      <p:ext uri="{BB962C8B-B14F-4D97-AF65-F5344CB8AC3E}">
        <p14:creationId xmlns:p14="http://schemas.microsoft.com/office/powerpoint/2010/main" val="469787851"/>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p:txBody>
          <a:bodyPr/>
          <a:lstStyle/>
          <a:p>
            <a:r>
              <a:rPr lang="en-US">
                <a:latin typeface="Arial" charset="0"/>
              </a:rPr>
              <a:t>PKU At A Glance</a:t>
            </a:r>
            <a:endParaRPr lang="en-US"/>
          </a:p>
        </p:txBody>
      </p:sp>
      <p:sp>
        <p:nvSpPr>
          <p:cNvPr id="13315" name="Rectangle 1027"/>
          <p:cNvSpPr>
            <a:spLocks noGrp="1" noChangeArrowheads="1"/>
          </p:cNvSpPr>
          <p:nvPr>
            <p:ph type="body" idx="1"/>
          </p:nvPr>
        </p:nvSpPr>
        <p:spPr/>
        <p:txBody>
          <a:bodyPr/>
          <a:lstStyle/>
          <a:p>
            <a:r>
              <a:rPr lang="en-US" sz="4000" dirty="0" err="1" smtClean="0">
                <a:latin typeface="Arial" charset="0"/>
              </a:rPr>
              <a:t>Phe</a:t>
            </a:r>
            <a:r>
              <a:rPr lang="en-US" sz="4000" dirty="0" smtClean="0">
                <a:latin typeface="Arial" charset="0"/>
              </a:rPr>
              <a:t>, </a:t>
            </a:r>
            <a:r>
              <a:rPr lang="en-US" sz="4000" dirty="0">
                <a:latin typeface="Arial" charset="0"/>
              </a:rPr>
              <a:t>one of the essential amino acids that  cannot be manufactured by the body and must therefore be </a:t>
            </a:r>
            <a:r>
              <a:rPr lang="en-US" sz="4000" dirty="0" smtClean="0">
                <a:latin typeface="Arial" charset="0"/>
              </a:rPr>
              <a:t>taken from  protein </a:t>
            </a:r>
            <a:r>
              <a:rPr lang="en-US" sz="4000" dirty="0">
                <a:latin typeface="Arial" charset="0"/>
              </a:rPr>
              <a:t>rich foods.</a:t>
            </a:r>
          </a:p>
          <a:p>
            <a:endParaRPr lang="en-US" dirty="0"/>
          </a:p>
        </p:txBody>
      </p:sp>
    </p:spTree>
    <p:extLst>
      <p:ext uri="{BB962C8B-B14F-4D97-AF65-F5344CB8AC3E}">
        <p14:creationId xmlns:p14="http://schemas.microsoft.com/office/powerpoint/2010/main" val="2765751104"/>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p:txBody>
          <a:bodyPr/>
          <a:lstStyle/>
          <a:p>
            <a:r>
              <a:rPr lang="en-US">
                <a:latin typeface="Arial" charset="0"/>
              </a:rPr>
              <a:t>Phe to Tyr Conversion</a:t>
            </a:r>
            <a:endParaRPr lang="en-US"/>
          </a:p>
        </p:txBody>
      </p:sp>
      <p:sp>
        <p:nvSpPr>
          <p:cNvPr id="10243" name="Rectangle 1027"/>
          <p:cNvSpPr>
            <a:spLocks noGrp="1" noChangeArrowheads="1"/>
          </p:cNvSpPr>
          <p:nvPr>
            <p:ph type="body" idx="1"/>
          </p:nvPr>
        </p:nvSpPr>
        <p:spPr/>
        <p:txBody>
          <a:bodyPr/>
          <a:lstStyle/>
          <a:p>
            <a:r>
              <a:rPr lang="en-US" sz="4000" dirty="0" smtClean="0">
                <a:latin typeface="Arial" charset="0"/>
              </a:rPr>
              <a:t>Individuals </a:t>
            </a:r>
            <a:r>
              <a:rPr lang="en-US" sz="4000" dirty="0">
                <a:latin typeface="Arial" charset="0"/>
              </a:rPr>
              <a:t>with PKU have a deficiency in the enzyme</a:t>
            </a:r>
          </a:p>
        </p:txBody>
      </p:sp>
    </p:spTree>
    <p:extLst>
      <p:ext uri="{BB962C8B-B14F-4D97-AF65-F5344CB8AC3E}">
        <p14:creationId xmlns:p14="http://schemas.microsoft.com/office/powerpoint/2010/main" val="3957847307"/>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atin typeface="Arial" charset="0"/>
              </a:rPr>
              <a:t>Phe to Tyr Conversion</a:t>
            </a:r>
            <a:endParaRPr lang="en-US"/>
          </a:p>
        </p:txBody>
      </p:sp>
      <p:sp>
        <p:nvSpPr>
          <p:cNvPr id="14339" name="Rectangle 3"/>
          <p:cNvSpPr>
            <a:spLocks noGrp="1" noChangeArrowheads="1"/>
          </p:cNvSpPr>
          <p:nvPr>
            <p:ph type="body" idx="1"/>
          </p:nvPr>
        </p:nvSpPr>
        <p:spPr/>
        <p:txBody>
          <a:bodyPr/>
          <a:lstStyle/>
          <a:p>
            <a:r>
              <a:rPr lang="en-US" sz="4000" dirty="0">
                <a:latin typeface="Arial" charset="0"/>
              </a:rPr>
              <a:t>phenylalanine hydroxylase, which converts phenylalanine to tyrosine. </a:t>
            </a:r>
          </a:p>
          <a:p>
            <a:endParaRPr lang="en-US" dirty="0"/>
          </a:p>
        </p:txBody>
      </p:sp>
    </p:spTree>
    <p:extLst>
      <p:ext uri="{BB962C8B-B14F-4D97-AF65-F5344CB8AC3E}">
        <p14:creationId xmlns:p14="http://schemas.microsoft.com/office/powerpoint/2010/main" val="1091941956"/>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atin typeface="Arial" charset="0"/>
              </a:rPr>
              <a:t>Phe to Tyr Conversion</a:t>
            </a:r>
            <a:endParaRPr lang="en-US"/>
          </a:p>
        </p:txBody>
      </p:sp>
      <p:sp>
        <p:nvSpPr>
          <p:cNvPr id="7171" name="Rectangle 3"/>
          <p:cNvSpPr>
            <a:spLocks noGrp="1" noChangeArrowheads="1"/>
          </p:cNvSpPr>
          <p:nvPr>
            <p:ph type="body" idx="1"/>
          </p:nvPr>
        </p:nvSpPr>
        <p:spPr/>
        <p:txBody>
          <a:bodyPr/>
          <a:lstStyle/>
          <a:p>
            <a:endParaRPr lang="en-US"/>
          </a:p>
        </p:txBody>
      </p:sp>
      <p:pic>
        <p:nvPicPr>
          <p:cNvPr id="7172" name="Picture 4" descr="C:\WINDOWS\Desktop\conver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057400"/>
            <a:ext cx="42672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510758"/>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atin typeface="Arial" charset="0"/>
              </a:rPr>
              <a:t>Metabolic Pathways</a:t>
            </a:r>
          </a:p>
        </p:txBody>
      </p:sp>
      <p:sp>
        <p:nvSpPr>
          <p:cNvPr id="17411" name="Rectangle 3"/>
          <p:cNvSpPr>
            <a:spLocks noGrp="1" noChangeArrowheads="1"/>
          </p:cNvSpPr>
          <p:nvPr>
            <p:ph type="body" idx="1"/>
          </p:nvPr>
        </p:nvSpPr>
        <p:spPr/>
        <p:txBody>
          <a:bodyPr/>
          <a:lstStyle/>
          <a:p>
            <a:r>
              <a:rPr lang="en-US" sz="4000">
                <a:latin typeface="Arial" charset="0"/>
              </a:rPr>
              <a:t>In individuals with PKU, phenylalanine can</a:t>
            </a:r>
            <a:r>
              <a:rPr lang="ja-JP" altLang="en-US" sz="4000">
                <a:latin typeface="Arial"/>
              </a:rPr>
              <a:t>’</a:t>
            </a:r>
            <a:r>
              <a:rPr lang="en-US" sz="4000">
                <a:latin typeface="Arial" charset="0"/>
              </a:rPr>
              <a:t>t be converted into tyrosine, and the metabolic process stops short of producing the needed end products.  </a:t>
            </a:r>
          </a:p>
        </p:txBody>
      </p:sp>
    </p:spTree>
    <p:extLst>
      <p:ext uri="{BB962C8B-B14F-4D97-AF65-F5344CB8AC3E}">
        <p14:creationId xmlns:p14="http://schemas.microsoft.com/office/powerpoint/2010/main" val="2211252700"/>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lstStyle/>
          <a:p>
            <a:r>
              <a:rPr lang="en-US" b="1" dirty="0" smtClean="0">
                <a:solidFill>
                  <a:srgbClr val="008000"/>
                </a:solidFill>
              </a:rPr>
              <a:t>PAH and PKU</a:t>
            </a:r>
            <a:endParaRPr lang="en-US" b="1" dirty="0">
              <a:solidFill>
                <a:srgbClr val="008000"/>
              </a:solidFill>
            </a:endParaRPr>
          </a:p>
        </p:txBody>
      </p:sp>
      <p:pic>
        <p:nvPicPr>
          <p:cNvPr id="3" name="Picture 2"/>
          <p:cNvPicPr>
            <a:picLocks noChangeAspect="1"/>
          </p:cNvPicPr>
          <p:nvPr/>
        </p:nvPicPr>
        <p:blipFill>
          <a:blip r:embed="rId2"/>
          <a:stretch>
            <a:fillRect/>
          </a:stretch>
        </p:blipFill>
        <p:spPr>
          <a:xfrm>
            <a:off x="1933534" y="2051182"/>
            <a:ext cx="5873356" cy="3484507"/>
          </a:xfrm>
          <a:prstGeom prst="rect">
            <a:avLst/>
          </a:prstGeom>
        </p:spPr>
      </p:pic>
    </p:spTree>
    <p:extLst>
      <p:ext uri="{BB962C8B-B14F-4D97-AF65-F5344CB8AC3E}">
        <p14:creationId xmlns:p14="http://schemas.microsoft.com/office/powerpoint/2010/main" val="1695298985"/>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atin typeface="Arial" charset="0"/>
              </a:rPr>
              <a:t>Metabolic Pathways</a:t>
            </a:r>
          </a:p>
        </p:txBody>
      </p:sp>
      <p:sp>
        <p:nvSpPr>
          <p:cNvPr id="18435" name="Rectangle 3"/>
          <p:cNvSpPr>
            <a:spLocks noGrp="1" noChangeArrowheads="1"/>
          </p:cNvSpPr>
          <p:nvPr>
            <p:ph type="body" idx="1"/>
          </p:nvPr>
        </p:nvSpPr>
        <p:spPr/>
        <p:txBody>
          <a:bodyPr/>
          <a:lstStyle/>
          <a:p>
            <a:r>
              <a:rPr lang="en-US" sz="4000">
                <a:latin typeface="Arial" charset="0"/>
              </a:rPr>
              <a:t>Phenylalanine builds up in the body to toxic levels, causing mental retardation.</a:t>
            </a:r>
            <a:endParaRPr lang="en-US"/>
          </a:p>
        </p:txBody>
      </p:sp>
    </p:spTree>
    <p:extLst>
      <p:ext uri="{BB962C8B-B14F-4D97-AF65-F5344CB8AC3E}">
        <p14:creationId xmlns:p14="http://schemas.microsoft.com/office/powerpoint/2010/main" val="573360856"/>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194174"/>
          </a:xfrm>
        </p:spPr>
        <p:style>
          <a:lnRef idx="1">
            <a:schemeClr val="accent6"/>
          </a:lnRef>
          <a:fillRef idx="2">
            <a:schemeClr val="accent6"/>
          </a:fillRef>
          <a:effectRef idx="1">
            <a:schemeClr val="accent6"/>
          </a:effectRef>
          <a:fontRef idx="minor">
            <a:schemeClr val="dk1"/>
          </a:fontRef>
        </p:style>
        <p:txBody>
          <a:bodyPr/>
          <a:lstStyle/>
          <a:p>
            <a:r>
              <a:rPr lang="en-US" sz="2800" b="1" dirty="0"/>
              <a:t>Protein Folding and Quality Control</a:t>
            </a:r>
            <a:br>
              <a:rPr lang="en-US" sz="2800" b="1" dirty="0"/>
            </a:br>
            <a:r>
              <a:rPr lang="en-US" sz="2800" b="1" dirty="0"/>
              <a:t>Systems in the Cytosol</a:t>
            </a:r>
          </a:p>
        </p:txBody>
      </p:sp>
      <p:sp>
        <p:nvSpPr>
          <p:cNvPr id="3" name="Rectangle 2"/>
          <p:cNvSpPr/>
          <p:nvPr/>
        </p:nvSpPr>
        <p:spPr>
          <a:xfrm>
            <a:off x="0" y="1443841"/>
            <a:ext cx="9143999" cy="5816978"/>
          </a:xfrm>
          <a:prstGeom prst="rect">
            <a:avLst/>
          </a:prstGeom>
        </p:spPr>
        <p:txBody>
          <a:bodyPr wrap="square">
            <a:spAutoFit/>
          </a:bodyPr>
          <a:lstStyle/>
          <a:p>
            <a:r>
              <a:rPr lang="en-US" sz="2800" b="1" dirty="0" smtClean="0">
                <a:solidFill>
                  <a:schemeClr val="accent4">
                    <a:lumMod val="75000"/>
                  </a:schemeClr>
                </a:solidFill>
              </a:rPr>
              <a:t>Comprises </a:t>
            </a:r>
            <a:r>
              <a:rPr lang="en-US" sz="2800" b="1" dirty="0">
                <a:solidFill>
                  <a:schemeClr val="accent4">
                    <a:lumMod val="75000"/>
                  </a:schemeClr>
                </a:solidFill>
              </a:rPr>
              <a:t>a large number </a:t>
            </a:r>
            <a:r>
              <a:rPr lang="en-US" sz="2800" b="1" dirty="0" smtClean="0">
                <a:solidFill>
                  <a:schemeClr val="accent4">
                    <a:lumMod val="75000"/>
                  </a:schemeClr>
                </a:solidFill>
              </a:rPr>
              <a:t>of components. </a:t>
            </a:r>
          </a:p>
          <a:p>
            <a:r>
              <a:rPr lang="en-US" sz="2800" dirty="0" smtClean="0"/>
              <a:t>Upon emerging from </a:t>
            </a:r>
            <a:r>
              <a:rPr lang="en-US" sz="2800" dirty="0"/>
              <a:t>the ribosome, nascent </a:t>
            </a:r>
            <a:r>
              <a:rPr lang="en-US" sz="2800" dirty="0" smtClean="0"/>
              <a:t>polypeptides are </a:t>
            </a:r>
            <a:r>
              <a:rPr lang="en-US" sz="2800" dirty="0"/>
              <a:t>protected by chaperones, such</a:t>
            </a:r>
          </a:p>
          <a:p>
            <a:r>
              <a:rPr lang="en-US" sz="2800" dirty="0"/>
              <a:t>a</a:t>
            </a:r>
            <a:r>
              <a:rPr lang="en-US" sz="2800" dirty="0" smtClean="0"/>
              <a:t>s </a:t>
            </a:r>
          </a:p>
          <a:p>
            <a:r>
              <a:rPr lang="en-US" sz="2800" dirty="0" smtClean="0">
                <a:solidFill>
                  <a:srgbClr val="FF0000"/>
                </a:solidFill>
              </a:rPr>
              <a:t>nascent</a:t>
            </a:r>
            <a:r>
              <a:rPr lang="en-US" sz="2800" dirty="0">
                <a:solidFill>
                  <a:srgbClr val="FF0000"/>
                </a:solidFill>
              </a:rPr>
              <a:t>-polypeptide-associated </a:t>
            </a:r>
            <a:r>
              <a:rPr lang="en-US" sz="2800" dirty="0" smtClean="0">
                <a:solidFill>
                  <a:srgbClr val="FF0000"/>
                </a:solidFill>
              </a:rPr>
              <a:t>complex</a:t>
            </a:r>
            <a:r>
              <a:rPr lang="en-US" sz="2800" dirty="0" smtClean="0"/>
              <a:t> </a:t>
            </a:r>
            <a:r>
              <a:rPr lang="en-US" sz="2800" b="1" dirty="0" smtClean="0">
                <a:solidFill>
                  <a:srgbClr val="800000"/>
                </a:solidFill>
              </a:rPr>
              <a:t>(</a:t>
            </a:r>
            <a:r>
              <a:rPr lang="en-US" sz="2800" b="1" dirty="0">
                <a:solidFill>
                  <a:srgbClr val="800000"/>
                </a:solidFill>
              </a:rPr>
              <a:t>NAC)</a:t>
            </a:r>
            <a:r>
              <a:rPr lang="en-US" sz="2800" dirty="0"/>
              <a:t>, </a:t>
            </a:r>
            <a:r>
              <a:rPr lang="en-US" sz="2800" b="1" dirty="0" smtClean="0">
                <a:solidFill>
                  <a:srgbClr val="800000"/>
                </a:solidFill>
              </a:rPr>
              <a:t>Hsp40</a:t>
            </a:r>
            <a:r>
              <a:rPr lang="en-US" sz="2800" b="1" dirty="0">
                <a:solidFill>
                  <a:srgbClr val="800000"/>
                </a:solidFill>
              </a:rPr>
              <a:t>, </a:t>
            </a:r>
            <a:endParaRPr lang="en-US" sz="2800" b="1" dirty="0" smtClean="0">
              <a:solidFill>
                <a:srgbClr val="800000"/>
              </a:solidFill>
            </a:endParaRPr>
          </a:p>
          <a:p>
            <a:r>
              <a:rPr lang="en-US" sz="2800" b="1" dirty="0" smtClean="0">
                <a:solidFill>
                  <a:srgbClr val="800000"/>
                </a:solidFill>
              </a:rPr>
              <a:t>Hsp70</a:t>
            </a:r>
            <a:r>
              <a:rPr lang="en-US" sz="2800" b="1" dirty="0">
                <a:solidFill>
                  <a:srgbClr val="800000"/>
                </a:solidFill>
              </a:rPr>
              <a:t>, </a:t>
            </a:r>
            <a:endParaRPr lang="en-US" sz="2800" b="1" dirty="0" smtClean="0">
              <a:solidFill>
                <a:srgbClr val="800000"/>
              </a:solidFill>
            </a:endParaRPr>
          </a:p>
          <a:p>
            <a:r>
              <a:rPr lang="en-US" sz="2800" b="1" dirty="0" err="1" smtClean="0">
                <a:solidFill>
                  <a:srgbClr val="800000"/>
                </a:solidFill>
              </a:rPr>
              <a:t>prefoldin</a:t>
            </a:r>
            <a:r>
              <a:rPr lang="en-US" sz="2800" dirty="0"/>
              <a:t>, and </a:t>
            </a:r>
          </a:p>
          <a:p>
            <a:r>
              <a:rPr lang="en-US" sz="2800" b="1" dirty="0" smtClean="0">
                <a:solidFill>
                  <a:srgbClr val="800000"/>
                </a:solidFill>
              </a:rPr>
              <a:t>TCP</a:t>
            </a:r>
            <a:r>
              <a:rPr lang="en-US" sz="2800" b="1" dirty="0">
                <a:solidFill>
                  <a:srgbClr val="800000"/>
                </a:solidFill>
              </a:rPr>
              <a:t>-</a:t>
            </a:r>
            <a:r>
              <a:rPr lang="en-US" sz="2800" b="1" dirty="0" smtClean="0">
                <a:solidFill>
                  <a:srgbClr val="800000"/>
                </a:solidFill>
              </a:rPr>
              <a:t>1 ring </a:t>
            </a:r>
            <a:r>
              <a:rPr lang="en-US" sz="2800" b="1" dirty="0">
                <a:solidFill>
                  <a:srgbClr val="800000"/>
                </a:solidFill>
              </a:rPr>
              <a:t>complex (</a:t>
            </a:r>
            <a:r>
              <a:rPr lang="en-US" sz="2800" b="1" dirty="0" err="1">
                <a:solidFill>
                  <a:srgbClr val="800000"/>
                </a:solidFill>
              </a:rPr>
              <a:t>TRiC</a:t>
            </a:r>
            <a:r>
              <a:rPr lang="en-US" sz="2800" b="1" dirty="0">
                <a:solidFill>
                  <a:srgbClr val="800000"/>
                </a:solidFill>
              </a:rPr>
              <a:t>)</a:t>
            </a:r>
            <a:r>
              <a:rPr lang="en-US" sz="2800" dirty="0"/>
              <a:t>, </a:t>
            </a:r>
            <a:endParaRPr lang="en-US" sz="2800" dirty="0" smtClean="0"/>
          </a:p>
          <a:p>
            <a:endParaRPr lang="en-US" sz="2800" dirty="0" smtClean="0"/>
          </a:p>
          <a:p>
            <a:r>
              <a:rPr lang="en-US" sz="2800" dirty="0" smtClean="0"/>
              <a:t>and </a:t>
            </a:r>
            <a:r>
              <a:rPr lang="en-US" sz="2800" dirty="0"/>
              <a:t>held in a </a:t>
            </a:r>
            <a:r>
              <a:rPr lang="en-US" sz="2800" dirty="0" smtClean="0"/>
              <a:t>folding competent state </a:t>
            </a:r>
            <a:r>
              <a:rPr lang="en-US" sz="2800" dirty="0"/>
              <a:t>until released from the ribosome</a:t>
            </a:r>
            <a:r>
              <a:rPr lang="en-US" sz="2800" dirty="0" smtClean="0"/>
              <a:t>.</a:t>
            </a:r>
          </a:p>
          <a:p>
            <a:endParaRPr lang="en-US" dirty="0"/>
          </a:p>
          <a:p>
            <a:endParaRPr lang="en-US" dirty="0"/>
          </a:p>
        </p:txBody>
      </p:sp>
    </p:spTree>
    <p:extLst>
      <p:ext uri="{BB962C8B-B14F-4D97-AF65-F5344CB8AC3E}">
        <p14:creationId xmlns:p14="http://schemas.microsoft.com/office/powerpoint/2010/main" val="132959385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atin typeface="Arial" charset="0"/>
              </a:rPr>
              <a:t>PKU Treatment</a:t>
            </a:r>
          </a:p>
        </p:txBody>
      </p:sp>
      <p:sp>
        <p:nvSpPr>
          <p:cNvPr id="22531" name="Rectangle 3"/>
          <p:cNvSpPr>
            <a:spLocks noGrp="1" noChangeArrowheads="1"/>
          </p:cNvSpPr>
          <p:nvPr>
            <p:ph type="body" idx="1"/>
          </p:nvPr>
        </p:nvSpPr>
        <p:spPr/>
        <p:txBody>
          <a:bodyPr/>
          <a:lstStyle/>
          <a:p>
            <a:r>
              <a:rPr lang="en-US" sz="4000">
                <a:latin typeface="Arial" charset="0"/>
              </a:rPr>
              <a:t>The only treatment available for PKU is a diet where phenylalanine levels are strictly limited.  </a:t>
            </a:r>
          </a:p>
        </p:txBody>
      </p:sp>
    </p:spTree>
    <p:extLst>
      <p:ext uri="{BB962C8B-B14F-4D97-AF65-F5344CB8AC3E}">
        <p14:creationId xmlns:p14="http://schemas.microsoft.com/office/powerpoint/2010/main" val="2658086027"/>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atin typeface="Arial" charset="0"/>
              </a:rPr>
              <a:t>PKU Prognosis</a:t>
            </a:r>
          </a:p>
        </p:txBody>
      </p:sp>
      <p:sp>
        <p:nvSpPr>
          <p:cNvPr id="25603" name="Rectangle 3"/>
          <p:cNvSpPr>
            <a:spLocks noGrp="1" noChangeArrowheads="1"/>
          </p:cNvSpPr>
          <p:nvPr>
            <p:ph type="body" idx="1"/>
          </p:nvPr>
        </p:nvSpPr>
        <p:spPr/>
        <p:txBody>
          <a:bodyPr/>
          <a:lstStyle/>
          <a:p>
            <a:r>
              <a:rPr lang="en-US" sz="4000">
                <a:latin typeface="Arial" charset="0"/>
              </a:rPr>
              <a:t>If the condition was not diagnosed early and a special diet started, the indidivudal will suffer severe and irreversable brain damage.</a:t>
            </a:r>
            <a:endParaRPr lang="en-US"/>
          </a:p>
        </p:txBody>
      </p:sp>
    </p:spTree>
    <p:extLst>
      <p:ext uri="{BB962C8B-B14F-4D97-AF65-F5344CB8AC3E}">
        <p14:creationId xmlns:p14="http://schemas.microsoft.com/office/powerpoint/2010/main" val="2788674133"/>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sz="2800" b="1" dirty="0" smtClean="0"/>
              <a:t>Cytosol</a:t>
            </a:r>
            <a:r>
              <a:rPr lang="en-US" sz="2800" b="1" dirty="0"/>
              <a:t>-Associated Protein</a:t>
            </a:r>
            <a:br>
              <a:rPr lang="en-US" sz="2800" b="1" dirty="0"/>
            </a:br>
            <a:r>
              <a:rPr lang="en-US" sz="2800" b="1" dirty="0" err="1"/>
              <a:t>Misfolding</a:t>
            </a:r>
            <a:r>
              <a:rPr lang="en-US" sz="2800" b="1" dirty="0"/>
              <a:t> Diseases</a:t>
            </a:r>
            <a:r>
              <a:rPr lang="en-US" sz="2800" dirty="0" smtClean="0"/>
              <a:t> </a:t>
            </a:r>
            <a:r>
              <a:rPr lang="en-US" sz="2800" b="1" dirty="0" smtClean="0"/>
              <a:t>(2)</a:t>
            </a:r>
            <a:endParaRPr lang="en-US" sz="2800" b="1" dirty="0"/>
          </a:p>
        </p:txBody>
      </p:sp>
      <p:sp>
        <p:nvSpPr>
          <p:cNvPr id="3" name="Rectangle 2"/>
          <p:cNvSpPr/>
          <p:nvPr/>
        </p:nvSpPr>
        <p:spPr>
          <a:xfrm>
            <a:off x="163880" y="1634551"/>
            <a:ext cx="8829043" cy="5078313"/>
          </a:xfrm>
          <a:prstGeom prst="rect">
            <a:avLst/>
          </a:prstGeom>
        </p:spPr>
        <p:txBody>
          <a:bodyPr wrap="square">
            <a:spAutoFit/>
          </a:bodyPr>
          <a:lstStyle/>
          <a:p>
            <a:r>
              <a:rPr lang="en-US" sz="2700" dirty="0"/>
              <a:t>A special case of protein </a:t>
            </a:r>
            <a:r>
              <a:rPr lang="en-US" sz="2700" dirty="0" err="1"/>
              <a:t>misfolding</a:t>
            </a:r>
            <a:r>
              <a:rPr lang="en-US" sz="2700" dirty="0"/>
              <a:t> </a:t>
            </a:r>
            <a:r>
              <a:rPr lang="en-US" sz="2700" dirty="0" smtClean="0"/>
              <a:t>diseases are </a:t>
            </a:r>
            <a:r>
              <a:rPr lang="en-US" sz="2700" dirty="0"/>
              <a:t>those caused by variations in the </a:t>
            </a:r>
            <a:r>
              <a:rPr lang="en-US" sz="2700" b="1" dirty="0" smtClean="0">
                <a:solidFill>
                  <a:srgbClr val="008000"/>
                </a:solidFill>
              </a:rPr>
              <a:t>folding </a:t>
            </a:r>
            <a:r>
              <a:rPr lang="en-US" sz="2700" b="1" dirty="0">
                <a:solidFill>
                  <a:srgbClr val="008000"/>
                </a:solidFill>
              </a:rPr>
              <a:t>machinery itself</a:t>
            </a:r>
            <a:r>
              <a:rPr lang="en-US" sz="2700" dirty="0"/>
              <a:t>, leading to </a:t>
            </a:r>
            <a:r>
              <a:rPr lang="en-US" sz="2700" b="1" dirty="0">
                <a:solidFill>
                  <a:srgbClr val="008000"/>
                </a:solidFill>
              </a:rPr>
              <a:t>reduced </a:t>
            </a:r>
            <a:r>
              <a:rPr lang="en-US" sz="2700" b="1" dirty="0" smtClean="0">
                <a:solidFill>
                  <a:srgbClr val="008000"/>
                </a:solidFill>
              </a:rPr>
              <a:t>PQC efficiency</a:t>
            </a:r>
            <a:r>
              <a:rPr lang="en-US" sz="2700" dirty="0"/>
              <a:t>. </a:t>
            </a:r>
            <a:endParaRPr lang="en-US" sz="2700" dirty="0" smtClean="0"/>
          </a:p>
          <a:p>
            <a:endParaRPr lang="en-US" sz="2700" dirty="0" smtClean="0"/>
          </a:p>
          <a:p>
            <a:r>
              <a:rPr lang="en-US" sz="2700" dirty="0" smtClean="0"/>
              <a:t>One </a:t>
            </a:r>
            <a:r>
              <a:rPr lang="en-US" sz="2700" dirty="0"/>
              <a:t>example is </a:t>
            </a:r>
            <a:r>
              <a:rPr lang="en-US" sz="2700" b="1" dirty="0" err="1">
                <a:solidFill>
                  <a:srgbClr val="800000"/>
                </a:solidFill>
              </a:rPr>
              <a:t>desmin</a:t>
            </a:r>
            <a:r>
              <a:rPr lang="en-US" sz="2700" b="1" dirty="0">
                <a:solidFill>
                  <a:srgbClr val="800000"/>
                </a:solidFill>
              </a:rPr>
              <a:t>-related myopathy</a:t>
            </a:r>
            <a:r>
              <a:rPr lang="en-US" sz="2700" dirty="0" smtClean="0"/>
              <a:t>, where </a:t>
            </a:r>
            <a:r>
              <a:rPr lang="en-US" sz="2700" b="1" dirty="0"/>
              <a:t>α</a:t>
            </a:r>
            <a:r>
              <a:rPr lang="en-US" sz="2700" dirty="0"/>
              <a:t>B-</a:t>
            </a:r>
            <a:r>
              <a:rPr lang="en-US" sz="2700" dirty="0" err="1"/>
              <a:t>crystallin</a:t>
            </a:r>
            <a:r>
              <a:rPr lang="en-US" sz="2700" dirty="0"/>
              <a:t>, </a:t>
            </a:r>
            <a:r>
              <a:rPr lang="en-US" sz="2700" u="sng" dirty="0">
                <a:solidFill>
                  <a:srgbClr val="0000FF"/>
                </a:solidFill>
              </a:rPr>
              <a:t>a small </a:t>
            </a:r>
            <a:r>
              <a:rPr lang="en-US" sz="2700" u="sng" dirty="0" err="1" smtClean="0">
                <a:solidFill>
                  <a:srgbClr val="0000FF"/>
                </a:solidFill>
              </a:rPr>
              <a:t>heatshock</a:t>
            </a:r>
            <a:r>
              <a:rPr lang="en-US" sz="2700" u="sng" dirty="0">
                <a:solidFill>
                  <a:srgbClr val="0000FF"/>
                </a:solidFill>
              </a:rPr>
              <a:t> </a:t>
            </a:r>
            <a:r>
              <a:rPr lang="en-US" sz="2700" u="sng" dirty="0" smtClean="0">
                <a:solidFill>
                  <a:srgbClr val="0000FF"/>
                </a:solidFill>
              </a:rPr>
              <a:t>protein</a:t>
            </a:r>
            <a:r>
              <a:rPr lang="en-US" sz="2700" dirty="0"/>
              <a:t>, plays a role in the folding </a:t>
            </a:r>
            <a:r>
              <a:rPr lang="en-US" sz="2700" dirty="0" smtClean="0"/>
              <a:t>of </a:t>
            </a:r>
            <a:r>
              <a:rPr lang="en-US" sz="2700" dirty="0" err="1" smtClean="0"/>
              <a:t>desmin</a:t>
            </a:r>
            <a:r>
              <a:rPr lang="en-US" sz="2700" dirty="0"/>
              <a:t>, which has </a:t>
            </a:r>
            <a:r>
              <a:rPr lang="en-US" sz="2700" dirty="0" smtClean="0"/>
              <a:t>its function </a:t>
            </a:r>
            <a:r>
              <a:rPr lang="en-US" sz="2700" dirty="0"/>
              <a:t>in the </a:t>
            </a:r>
            <a:r>
              <a:rPr lang="en-US" sz="2700" dirty="0" smtClean="0"/>
              <a:t>intermediate filaments </a:t>
            </a:r>
            <a:r>
              <a:rPr lang="en-US" sz="2700" dirty="0"/>
              <a:t>of </a:t>
            </a:r>
            <a:r>
              <a:rPr lang="en-US" sz="2700" dirty="0" err="1"/>
              <a:t>cardiomyocytes</a:t>
            </a:r>
            <a:r>
              <a:rPr lang="en-US" sz="2700" dirty="0"/>
              <a:t>. </a:t>
            </a:r>
            <a:endParaRPr lang="en-US" sz="2700" dirty="0" smtClean="0"/>
          </a:p>
          <a:p>
            <a:r>
              <a:rPr lang="en-US" sz="2700" dirty="0" smtClean="0"/>
              <a:t>This </a:t>
            </a:r>
            <a:r>
              <a:rPr lang="en-US" sz="2700" dirty="0"/>
              <a:t>function</a:t>
            </a:r>
            <a:r>
              <a:rPr lang="en-US" sz="2700" dirty="0" smtClean="0"/>
              <a:t>, however</a:t>
            </a:r>
            <a:r>
              <a:rPr lang="en-US" sz="2700" dirty="0"/>
              <a:t>, is compromised by a </a:t>
            </a:r>
            <a:r>
              <a:rPr lang="en-US" sz="2700" b="1" dirty="0" smtClean="0">
                <a:solidFill>
                  <a:srgbClr val="800000"/>
                </a:solidFill>
              </a:rPr>
              <a:t>single amino acid substitution </a:t>
            </a:r>
            <a:r>
              <a:rPr lang="en-US" sz="2700" dirty="0"/>
              <a:t>that leads to the </a:t>
            </a:r>
            <a:r>
              <a:rPr lang="en-US" sz="2700" dirty="0" smtClean="0"/>
              <a:t>formation of </a:t>
            </a:r>
            <a:r>
              <a:rPr lang="en-US" sz="2700" dirty="0"/>
              <a:t>aggregates containing both </a:t>
            </a:r>
            <a:r>
              <a:rPr lang="en-US" sz="2700" dirty="0" err="1" smtClean="0"/>
              <a:t>desmin</a:t>
            </a:r>
            <a:r>
              <a:rPr lang="en-US" sz="2700" dirty="0"/>
              <a:t> </a:t>
            </a:r>
            <a:r>
              <a:rPr lang="en-US" sz="2700" dirty="0" smtClean="0"/>
              <a:t>and </a:t>
            </a:r>
            <a:r>
              <a:rPr lang="en-US" sz="2700" b="1" dirty="0"/>
              <a:t>α</a:t>
            </a:r>
            <a:r>
              <a:rPr lang="en-US" sz="2700" dirty="0"/>
              <a:t>B-</a:t>
            </a:r>
            <a:r>
              <a:rPr lang="en-US" sz="2700" dirty="0" err="1"/>
              <a:t>crystallin</a:t>
            </a:r>
            <a:endParaRPr lang="en-US" sz="2700" dirty="0"/>
          </a:p>
        </p:txBody>
      </p:sp>
    </p:spTree>
    <p:extLst>
      <p:ext uri="{BB962C8B-B14F-4D97-AF65-F5344CB8AC3E}">
        <p14:creationId xmlns:p14="http://schemas.microsoft.com/office/powerpoint/2010/main" val="2195478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019" y="0"/>
            <a:ext cx="4419600" cy="4595675"/>
          </a:xfrm>
          <a:prstGeom prst="rect">
            <a:avLst/>
          </a:prstGeom>
        </p:spPr>
      </p:pic>
      <p:sp>
        <p:nvSpPr>
          <p:cNvPr id="7" name="Oval 6"/>
          <p:cNvSpPr/>
          <p:nvPr/>
        </p:nvSpPr>
        <p:spPr>
          <a:xfrm>
            <a:off x="1196991" y="3074924"/>
            <a:ext cx="914400" cy="914400"/>
          </a:xfrm>
          <a:prstGeom prst="ellipse">
            <a:avLst/>
          </a:prstGeom>
          <a:noFill/>
          <a:ln w="5715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2817764" y="3208616"/>
            <a:ext cx="914400" cy="914400"/>
          </a:xfrm>
          <a:prstGeom prst="ellipse">
            <a:avLst/>
          </a:prstGeom>
          <a:noFill/>
          <a:ln w="57150"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421619" y="152698"/>
            <a:ext cx="4534405" cy="6063198"/>
          </a:xfrm>
          <a:prstGeom prst="rect">
            <a:avLst/>
          </a:prstGeom>
        </p:spPr>
        <p:txBody>
          <a:bodyPr wrap="square">
            <a:spAutoFit/>
          </a:bodyPr>
          <a:lstStyle/>
          <a:p>
            <a:r>
              <a:rPr lang="en-US" sz="2000" b="1" dirty="0">
                <a:solidFill>
                  <a:srgbClr val="800000"/>
                </a:solidFill>
              </a:rPr>
              <a:t>Molecular </a:t>
            </a:r>
            <a:r>
              <a:rPr lang="en-US" sz="2000" b="1" dirty="0" err="1">
                <a:solidFill>
                  <a:srgbClr val="800000"/>
                </a:solidFill>
              </a:rPr>
              <a:t>cytoarchitecture</a:t>
            </a:r>
            <a:r>
              <a:rPr lang="en-US" sz="2000" b="1" dirty="0">
                <a:solidFill>
                  <a:srgbClr val="800000"/>
                </a:solidFill>
              </a:rPr>
              <a:t> of a </a:t>
            </a:r>
            <a:r>
              <a:rPr lang="en-US" sz="2000" b="1" dirty="0" err="1">
                <a:solidFill>
                  <a:srgbClr val="800000"/>
                </a:solidFill>
              </a:rPr>
              <a:t>myocyte</a:t>
            </a:r>
            <a:r>
              <a:rPr lang="en-US" sz="2000" b="1" dirty="0">
                <a:solidFill>
                  <a:srgbClr val="800000"/>
                </a:solidFill>
              </a:rPr>
              <a:t>, </a:t>
            </a:r>
            <a:r>
              <a:rPr lang="en-US" sz="2000" b="1" dirty="0" smtClean="0">
                <a:solidFill>
                  <a:srgbClr val="800000"/>
                </a:solidFill>
              </a:rPr>
              <a:t>featuring proteins </a:t>
            </a:r>
            <a:r>
              <a:rPr lang="en-US" sz="2000" b="1" dirty="0">
                <a:solidFill>
                  <a:srgbClr val="800000"/>
                </a:solidFill>
              </a:rPr>
              <a:t>involved in skeletal and </a:t>
            </a:r>
            <a:r>
              <a:rPr lang="en-US" sz="2000" b="1" dirty="0" smtClean="0">
                <a:solidFill>
                  <a:srgbClr val="800000"/>
                </a:solidFill>
              </a:rPr>
              <a:t>cardiac myopathies</a:t>
            </a:r>
            <a:r>
              <a:rPr lang="en-US" sz="2000" dirty="0"/>
              <a:t>. </a:t>
            </a:r>
            <a:endParaRPr lang="en-US" sz="2000" dirty="0" smtClean="0"/>
          </a:p>
          <a:p>
            <a:endParaRPr lang="en-US" sz="2200" b="1" dirty="0" smtClean="0">
              <a:solidFill>
                <a:srgbClr val="000090"/>
              </a:solidFill>
            </a:endParaRPr>
          </a:p>
          <a:p>
            <a:r>
              <a:rPr lang="en-US" sz="2200" b="1" dirty="0" err="1" smtClean="0">
                <a:solidFill>
                  <a:srgbClr val="000090"/>
                </a:solidFill>
              </a:rPr>
              <a:t>Desmin</a:t>
            </a:r>
            <a:r>
              <a:rPr lang="en-US" sz="2200" dirty="0" smtClean="0"/>
              <a:t> </a:t>
            </a:r>
            <a:r>
              <a:rPr lang="en-US" sz="2200" dirty="0"/>
              <a:t>is a main </a:t>
            </a:r>
            <a:r>
              <a:rPr lang="en-US" sz="2200" dirty="0" smtClean="0"/>
              <a:t>muscle protein</a:t>
            </a:r>
            <a:r>
              <a:rPr lang="en-US" sz="2200" dirty="0"/>
              <a:t>.</a:t>
            </a:r>
          </a:p>
          <a:p>
            <a:r>
              <a:rPr lang="en-US" sz="2200" dirty="0"/>
              <a:t>It interacts with </a:t>
            </a:r>
            <a:r>
              <a:rPr lang="en-US" sz="2200" dirty="0" smtClean="0"/>
              <a:t>other proteins </a:t>
            </a:r>
            <a:r>
              <a:rPr lang="en-US" sz="2200" dirty="0"/>
              <a:t>to support </a:t>
            </a:r>
            <a:r>
              <a:rPr lang="en-US" sz="2200" dirty="0" smtClean="0"/>
              <a:t>myofibrils</a:t>
            </a:r>
            <a:r>
              <a:rPr lang="en-US" sz="2200" dirty="0"/>
              <a:t>.</a:t>
            </a:r>
          </a:p>
          <a:p>
            <a:r>
              <a:rPr lang="en-US" sz="2200" dirty="0" err="1"/>
              <a:t>Desmin</a:t>
            </a:r>
            <a:r>
              <a:rPr lang="en-US" sz="2200" dirty="0"/>
              <a:t> provides maintenance of </a:t>
            </a:r>
            <a:r>
              <a:rPr lang="en-US" sz="2200" dirty="0" smtClean="0"/>
              <a:t>cellular integrity</a:t>
            </a:r>
            <a:r>
              <a:rPr lang="en-US" sz="2200" dirty="0"/>
              <a:t>, </a:t>
            </a:r>
            <a:r>
              <a:rPr lang="en-US" sz="2200" dirty="0" smtClean="0"/>
              <a:t>force transmission</a:t>
            </a:r>
            <a:r>
              <a:rPr lang="en-US" sz="2200" dirty="0"/>
              <a:t>, and </a:t>
            </a:r>
            <a:r>
              <a:rPr lang="en-US" sz="2200" dirty="0" err="1" smtClean="0"/>
              <a:t>mechano</a:t>
            </a:r>
            <a:r>
              <a:rPr lang="en-US" sz="2200" dirty="0" smtClean="0"/>
              <a:t>-chemical </a:t>
            </a:r>
            <a:r>
              <a:rPr lang="en-US" sz="2200" dirty="0"/>
              <a:t>signaling. </a:t>
            </a:r>
            <a:endParaRPr lang="en-US" sz="2200" dirty="0" smtClean="0"/>
          </a:p>
          <a:p>
            <a:r>
              <a:rPr lang="en-US" sz="2200" dirty="0" smtClean="0"/>
              <a:t>Mutations </a:t>
            </a:r>
            <a:r>
              <a:rPr lang="en-US" sz="2200" dirty="0"/>
              <a:t>in other </a:t>
            </a:r>
            <a:r>
              <a:rPr lang="en-US" sz="2200" dirty="0" err="1"/>
              <a:t>sarcomeric</a:t>
            </a:r>
            <a:r>
              <a:rPr lang="en-US" sz="2200" dirty="0"/>
              <a:t> and cytoskeletal proteins (</a:t>
            </a:r>
            <a:r>
              <a:rPr lang="en-US" sz="2200" dirty="0" err="1"/>
              <a:t>plectin</a:t>
            </a:r>
            <a:r>
              <a:rPr lang="en-US" sz="2200" dirty="0" err="1" smtClean="0"/>
              <a:t>,filamin</a:t>
            </a:r>
            <a:r>
              <a:rPr lang="en-US" sz="2200" dirty="0" smtClean="0"/>
              <a:t> </a:t>
            </a:r>
            <a:r>
              <a:rPr lang="en-US" sz="2200" dirty="0"/>
              <a:t>C, </a:t>
            </a:r>
            <a:r>
              <a:rPr lang="en-US" sz="2200" b="1" dirty="0">
                <a:solidFill>
                  <a:srgbClr val="800000"/>
                </a:solidFill>
              </a:rPr>
              <a:t>αB-</a:t>
            </a:r>
            <a:r>
              <a:rPr lang="en-US" sz="2200" b="1" dirty="0" err="1">
                <a:solidFill>
                  <a:srgbClr val="800000"/>
                </a:solidFill>
              </a:rPr>
              <a:t>crystallin</a:t>
            </a:r>
            <a:r>
              <a:rPr lang="en-US" sz="2200" b="1" dirty="0">
                <a:solidFill>
                  <a:srgbClr val="800000"/>
                </a:solidFill>
              </a:rPr>
              <a:t> </a:t>
            </a:r>
            <a:r>
              <a:rPr lang="en-US" sz="2200" dirty="0" smtClean="0"/>
              <a:t>etc..) </a:t>
            </a:r>
            <a:r>
              <a:rPr lang="en-US" sz="2200" dirty="0"/>
              <a:t>cause </a:t>
            </a:r>
            <a:r>
              <a:rPr lang="en-US" sz="2200" b="1" dirty="0"/>
              <a:t>neuromuscular</a:t>
            </a:r>
          </a:p>
          <a:p>
            <a:r>
              <a:rPr lang="en-US" sz="2200" b="1" dirty="0"/>
              <a:t>disorders </a:t>
            </a:r>
          </a:p>
        </p:txBody>
      </p:sp>
    </p:spTree>
    <p:extLst>
      <p:ext uri="{BB962C8B-B14F-4D97-AF65-F5344CB8AC3E}">
        <p14:creationId xmlns:p14="http://schemas.microsoft.com/office/powerpoint/2010/main" val="380785326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0508" y="412533"/>
            <a:ext cx="8943492" cy="6309420"/>
          </a:xfrm>
          <a:prstGeom prst="rect">
            <a:avLst/>
          </a:prstGeom>
        </p:spPr>
        <p:txBody>
          <a:bodyPr wrap="square">
            <a:spAutoFit/>
          </a:bodyPr>
          <a:lstStyle/>
          <a:p>
            <a:pPr algn="ct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Cytosol-Associated Protein</a:t>
            </a:r>
            <a:b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2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Misfolding</a:t>
            </a: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Diseases </a:t>
            </a: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a:t>
            </a:r>
          </a:p>
          <a:p>
            <a:endParaRPr lang="en-US" sz="2400" dirty="0"/>
          </a:p>
          <a:p>
            <a:r>
              <a:rPr lang="en-US" sz="2400" dirty="0" smtClean="0"/>
              <a:t>In </a:t>
            </a:r>
            <a:r>
              <a:rPr lang="en-US" sz="2400" b="1" dirty="0">
                <a:solidFill>
                  <a:srgbClr val="000090"/>
                </a:solidFill>
              </a:rPr>
              <a:t>Parkinson’s disease </a:t>
            </a:r>
            <a:r>
              <a:rPr lang="en-US" sz="2400" dirty="0"/>
              <a:t>(PD), protein </a:t>
            </a:r>
            <a:r>
              <a:rPr lang="en-US" sz="2400" dirty="0" smtClean="0"/>
              <a:t>aggregates are </a:t>
            </a:r>
            <a:r>
              <a:rPr lang="en-US" sz="2400" dirty="0"/>
              <a:t>formed in the brain, leading to </a:t>
            </a:r>
            <a:r>
              <a:rPr lang="en-US" sz="2400" b="1" dirty="0" err="1">
                <a:solidFill>
                  <a:srgbClr val="000090"/>
                </a:solidFill>
              </a:rPr>
              <a:t>neurodegeneration</a:t>
            </a:r>
            <a:r>
              <a:rPr lang="en-US" sz="2400" b="1" dirty="0" smtClean="0">
                <a:solidFill>
                  <a:srgbClr val="000090"/>
                </a:solidFill>
              </a:rPr>
              <a:t>.</a:t>
            </a:r>
          </a:p>
          <a:p>
            <a:r>
              <a:rPr lang="en-US" sz="2400" dirty="0" smtClean="0"/>
              <a:t> </a:t>
            </a:r>
          </a:p>
          <a:p>
            <a:r>
              <a:rPr lang="en-US" sz="2400" u="sng" dirty="0" smtClean="0"/>
              <a:t>Point </a:t>
            </a:r>
            <a:r>
              <a:rPr lang="en-US" sz="2400" u="sng" dirty="0"/>
              <a:t>mutations </a:t>
            </a:r>
            <a:r>
              <a:rPr lang="en-US" sz="2400" dirty="0"/>
              <a:t>or </a:t>
            </a:r>
            <a:r>
              <a:rPr lang="en-US" sz="2400" u="sng" dirty="0"/>
              <a:t>increased </a:t>
            </a:r>
            <a:r>
              <a:rPr lang="en-US" sz="2400" u="sng" dirty="0" smtClean="0"/>
              <a:t>expression </a:t>
            </a:r>
            <a:r>
              <a:rPr lang="en-US" sz="2400" dirty="0"/>
              <a:t>of the </a:t>
            </a:r>
            <a:r>
              <a:rPr lang="en-US" sz="2400" b="1" dirty="0">
                <a:solidFill>
                  <a:srgbClr val="000090"/>
                </a:solidFill>
              </a:rPr>
              <a:t>α-</a:t>
            </a:r>
            <a:r>
              <a:rPr lang="en-US" sz="2400" b="1" dirty="0" err="1">
                <a:solidFill>
                  <a:srgbClr val="000090"/>
                </a:solidFill>
              </a:rPr>
              <a:t>synuclein</a:t>
            </a:r>
            <a:r>
              <a:rPr lang="en-US" sz="2400" b="1" dirty="0">
                <a:solidFill>
                  <a:srgbClr val="000090"/>
                </a:solidFill>
              </a:rPr>
              <a:t> gene</a:t>
            </a:r>
            <a:r>
              <a:rPr lang="en-US" sz="2400" dirty="0"/>
              <a:t> lead to a dominant form of the familial disease </a:t>
            </a:r>
            <a:r>
              <a:rPr lang="en-US" sz="2400" dirty="0" smtClean="0"/>
              <a:t>by a </a:t>
            </a:r>
            <a:r>
              <a:rPr lang="en-US" sz="2400" b="1" dirty="0" smtClean="0">
                <a:solidFill>
                  <a:srgbClr val="800000"/>
                </a:solidFill>
              </a:rPr>
              <a:t>toxic </a:t>
            </a:r>
            <a:r>
              <a:rPr lang="en-US" sz="2400" b="1" dirty="0">
                <a:solidFill>
                  <a:srgbClr val="800000"/>
                </a:solidFill>
              </a:rPr>
              <a:t>gain-of-function pathogenesis </a:t>
            </a:r>
            <a:r>
              <a:rPr lang="en-US" sz="2400" dirty="0"/>
              <a:t>due to cytosolic aggregates consisting of either wild-type or variant </a:t>
            </a:r>
            <a:r>
              <a:rPr lang="en-US" sz="2400" b="1" dirty="0"/>
              <a:t>α</a:t>
            </a:r>
            <a:r>
              <a:rPr lang="en-US" sz="2400" dirty="0"/>
              <a:t>-</a:t>
            </a:r>
            <a:r>
              <a:rPr lang="en-US" sz="2400" dirty="0" err="1"/>
              <a:t>synuclein</a:t>
            </a:r>
            <a:r>
              <a:rPr lang="en-US" sz="2400" dirty="0"/>
              <a:t>, as well as components of the ubiquitin-proteasome system</a:t>
            </a:r>
            <a:r>
              <a:rPr lang="en-US" dirty="0" smtClean="0"/>
              <a:t>.</a:t>
            </a:r>
          </a:p>
          <a:p>
            <a:endParaRPr lang="en-US" dirty="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93616457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5600" y="1688237"/>
            <a:ext cx="8636000" cy="2246769"/>
          </a:xfrm>
          <a:prstGeom prst="rect">
            <a:avLst/>
          </a:prstGeom>
        </p:spPr>
        <p:txBody>
          <a:bodyPr wrap="square">
            <a:spAutoFit/>
          </a:bodyPr>
          <a:lstStyle/>
          <a:p>
            <a:r>
              <a:rPr lang="en-US" sz="2800" b="1" u="sng" dirty="0">
                <a:solidFill>
                  <a:srgbClr val="008000"/>
                </a:solidFill>
              </a:rPr>
              <a:t>Definition of Gain-of-function pathogenesis </a:t>
            </a:r>
            <a:r>
              <a:rPr lang="en-US" sz="2800" dirty="0"/>
              <a:t>: </a:t>
            </a:r>
          </a:p>
          <a:p>
            <a:endParaRPr lang="en-US" sz="2800" dirty="0" smtClean="0"/>
          </a:p>
          <a:p>
            <a:r>
              <a:rPr lang="en-US" sz="2800" dirty="0" smtClean="0"/>
              <a:t>The </a:t>
            </a:r>
            <a:r>
              <a:rPr lang="en-US" sz="2800" dirty="0" err="1"/>
              <a:t>misfolded</a:t>
            </a:r>
            <a:r>
              <a:rPr lang="en-US" sz="2800" dirty="0"/>
              <a:t> protein accumulates/ aggregates in the cell, giving rise to </a:t>
            </a:r>
            <a:r>
              <a:rPr lang="en-US" sz="2800" b="1" dirty="0">
                <a:solidFill>
                  <a:srgbClr val="008000"/>
                </a:solidFill>
              </a:rPr>
              <a:t>new toxic functions </a:t>
            </a:r>
            <a:r>
              <a:rPr lang="en-US" sz="2800" dirty="0"/>
              <a:t>related to </a:t>
            </a:r>
            <a:r>
              <a:rPr lang="en-US" sz="2800" dirty="0" err="1"/>
              <a:t>physico</a:t>
            </a:r>
            <a:r>
              <a:rPr lang="en-US" sz="2800" dirty="0"/>
              <a:t>-chemical properties</a:t>
            </a:r>
          </a:p>
        </p:txBody>
      </p:sp>
    </p:spTree>
    <p:extLst>
      <p:ext uri="{BB962C8B-B14F-4D97-AF65-F5344CB8AC3E}">
        <p14:creationId xmlns:p14="http://schemas.microsoft.com/office/powerpoint/2010/main" val="26702779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stretch>
            <a:fillRect/>
          </a:stretch>
        </p:blipFill>
        <p:spPr>
          <a:xfrm rot="5400000">
            <a:off x="1969539" y="-1493663"/>
            <a:ext cx="5204921" cy="8407400"/>
          </a:xfrm>
          <a:prstGeom prst="rect">
            <a:avLst/>
          </a:prstGeom>
        </p:spPr>
      </p:pic>
      <p:sp>
        <p:nvSpPr>
          <p:cNvPr id="4" name="Rectangle 3"/>
          <p:cNvSpPr/>
          <p:nvPr/>
        </p:nvSpPr>
        <p:spPr>
          <a:xfrm>
            <a:off x="150381" y="5312497"/>
            <a:ext cx="8855770" cy="1292662"/>
          </a:xfrm>
          <a:prstGeom prst="rect">
            <a:avLst/>
          </a:prstGeom>
        </p:spPr>
        <p:txBody>
          <a:bodyPr wrap="square">
            <a:spAutoFit/>
          </a:bodyPr>
          <a:lstStyle/>
          <a:p>
            <a:r>
              <a:rPr lang="en-US" sz="2000" b="1" dirty="0">
                <a:solidFill>
                  <a:srgbClr val="000090"/>
                </a:solidFill>
              </a:rPr>
              <a:t>The diversity of </a:t>
            </a:r>
            <a:r>
              <a:rPr lang="en-US" sz="2000" b="1" dirty="0" err="1">
                <a:solidFill>
                  <a:srgbClr val="000090"/>
                </a:solidFill>
              </a:rPr>
              <a:t>synucleinopathies</a:t>
            </a:r>
            <a:r>
              <a:rPr lang="en-US" sz="2000" b="1" dirty="0">
                <a:solidFill>
                  <a:srgbClr val="000090"/>
                </a:solidFill>
              </a:rPr>
              <a:t> </a:t>
            </a:r>
            <a:endParaRPr lang="en-US" sz="2000" b="1" dirty="0" smtClean="0">
              <a:solidFill>
                <a:srgbClr val="000090"/>
              </a:solidFill>
            </a:endParaRPr>
          </a:p>
          <a:p>
            <a:r>
              <a:rPr lang="en-US" sz="2000" b="1" dirty="0" smtClean="0">
                <a:solidFill>
                  <a:srgbClr val="800000"/>
                </a:solidFill>
              </a:rPr>
              <a:t>overview </a:t>
            </a:r>
            <a:r>
              <a:rPr lang="en-US" sz="2000" b="1" dirty="0">
                <a:solidFill>
                  <a:srgbClr val="800000"/>
                </a:solidFill>
              </a:rPr>
              <a:t>of where different </a:t>
            </a:r>
            <a:r>
              <a:rPr lang="en-US" sz="2000" b="1" dirty="0" err="1">
                <a:solidFill>
                  <a:srgbClr val="800000"/>
                </a:solidFill>
              </a:rPr>
              <a:t>synucleinopathies</a:t>
            </a:r>
            <a:r>
              <a:rPr lang="en-US" sz="2000" b="1" dirty="0">
                <a:solidFill>
                  <a:srgbClr val="800000"/>
                </a:solidFill>
              </a:rPr>
              <a:t> </a:t>
            </a:r>
            <a:r>
              <a:rPr lang="en-US" sz="2000" b="1" dirty="0" smtClean="0">
                <a:solidFill>
                  <a:srgbClr val="800000"/>
                </a:solidFill>
              </a:rPr>
              <a:t>exist in brain  </a:t>
            </a:r>
          </a:p>
          <a:p>
            <a:endParaRPr lang="en-US" sz="2000" b="1" dirty="0" smtClean="0">
              <a:solidFill>
                <a:srgbClr val="800000"/>
              </a:solidFill>
            </a:endParaRPr>
          </a:p>
          <a:p>
            <a:r>
              <a:rPr lang="en-US" b="1" dirty="0" smtClean="0">
                <a:solidFill>
                  <a:srgbClr val="FF6600"/>
                </a:solidFill>
              </a:rPr>
              <a:t>Parkinson's </a:t>
            </a:r>
            <a:r>
              <a:rPr lang="en-US" b="1" dirty="0">
                <a:solidFill>
                  <a:srgbClr val="FF6600"/>
                </a:solidFill>
              </a:rPr>
              <a:t>disease is shown in orange and affects the </a:t>
            </a:r>
            <a:r>
              <a:rPr lang="en-US" b="1" dirty="0" err="1">
                <a:solidFill>
                  <a:srgbClr val="FF6600"/>
                </a:solidFill>
              </a:rPr>
              <a:t>substantia</a:t>
            </a:r>
            <a:r>
              <a:rPr lang="en-US" b="1" dirty="0">
                <a:solidFill>
                  <a:srgbClr val="FF6600"/>
                </a:solidFill>
              </a:rPr>
              <a:t> </a:t>
            </a:r>
            <a:r>
              <a:rPr lang="en-US" b="1" dirty="0" err="1">
                <a:solidFill>
                  <a:srgbClr val="FF6600"/>
                </a:solidFill>
              </a:rPr>
              <a:t>nigra</a:t>
            </a:r>
            <a:endParaRPr lang="en-US" b="1" dirty="0">
              <a:solidFill>
                <a:srgbClr val="FF6600"/>
              </a:solidFill>
            </a:endParaRPr>
          </a:p>
        </p:txBody>
      </p:sp>
    </p:spTree>
    <p:extLst>
      <p:ext uri="{BB962C8B-B14F-4D97-AF65-F5344CB8AC3E}">
        <p14:creationId xmlns:p14="http://schemas.microsoft.com/office/powerpoint/2010/main" val="333364351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150381" y="1651476"/>
            <a:ext cx="8993619" cy="4401205"/>
          </a:xfrm>
          <a:prstGeom prst="rect">
            <a:avLst/>
          </a:prstGeom>
        </p:spPr>
        <p:txBody>
          <a:bodyPr wrap="square">
            <a:spAutoFit/>
          </a:bodyPr>
          <a:lstStyle/>
          <a:p>
            <a:r>
              <a:rPr lang="en-US" sz="2800" b="1" dirty="0" smtClean="0"/>
              <a:t>Early onset</a:t>
            </a:r>
            <a:r>
              <a:rPr lang="en-US" sz="2800" dirty="0"/>
              <a:t> </a:t>
            </a:r>
            <a:r>
              <a:rPr lang="en-US" sz="2800" dirty="0" smtClean="0"/>
              <a:t>recessive </a:t>
            </a:r>
            <a:r>
              <a:rPr lang="en-US" sz="2800" dirty="0"/>
              <a:t>forms of Parkinson’s disease </a:t>
            </a:r>
            <a:r>
              <a:rPr lang="en-US" sz="2800" dirty="0" smtClean="0"/>
              <a:t>are associated with variations </a:t>
            </a:r>
            <a:r>
              <a:rPr lang="en-US" sz="2800" dirty="0"/>
              <a:t>in the </a:t>
            </a:r>
            <a:r>
              <a:rPr lang="en-US" sz="2800" b="1" dirty="0">
                <a:solidFill>
                  <a:srgbClr val="008000"/>
                </a:solidFill>
              </a:rPr>
              <a:t>PARKIN, UCH-L1, DJ</a:t>
            </a:r>
            <a:r>
              <a:rPr lang="en-US" sz="2800" b="1" dirty="0" smtClean="0">
                <a:solidFill>
                  <a:srgbClr val="008000"/>
                </a:solidFill>
              </a:rPr>
              <a:t>-1</a:t>
            </a:r>
            <a:r>
              <a:rPr lang="en-US" sz="2800" dirty="0"/>
              <a:t>, or </a:t>
            </a:r>
            <a:r>
              <a:rPr lang="en-US" sz="2800" b="1" dirty="0">
                <a:solidFill>
                  <a:srgbClr val="008000"/>
                </a:solidFill>
              </a:rPr>
              <a:t>PINK1</a:t>
            </a:r>
            <a:r>
              <a:rPr lang="en-US" sz="2800" dirty="0"/>
              <a:t> genes. </a:t>
            </a:r>
            <a:endParaRPr lang="en-US" sz="2800" dirty="0" smtClean="0"/>
          </a:p>
          <a:p>
            <a:endParaRPr lang="en-US" sz="2800" dirty="0" smtClean="0"/>
          </a:p>
          <a:p>
            <a:r>
              <a:rPr lang="en-US" sz="2800" dirty="0" smtClean="0"/>
              <a:t>These </a:t>
            </a:r>
            <a:r>
              <a:rPr lang="en-US" sz="2800" dirty="0"/>
              <a:t>genes code </a:t>
            </a:r>
            <a:r>
              <a:rPr lang="en-US" sz="2800" dirty="0" smtClean="0"/>
              <a:t>for components </a:t>
            </a:r>
            <a:r>
              <a:rPr lang="en-US" sz="2800" dirty="0"/>
              <a:t>involved in the </a:t>
            </a:r>
            <a:r>
              <a:rPr lang="en-US" sz="2800" b="1" dirty="0" err="1" smtClean="0">
                <a:solidFill>
                  <a:srgbClr val="000090"/>
                </a:solidFill>
              </a:rPr>
              <a:t>ubiquitination</a:t>
            </a:r>
            <a:r>
              <a:rPr lang="en-US" sz="2800" dirty="0"/>
              <a:t> </a:t>
            </a:r>
            <a:r>
              <a:rPr lang="en-US" sz="2800" dirty="0" smtClean="0"/>
              <a:t>and </a:t>
            </a:r>
            <a:r>
              <a:rPr lang="en-US" sz="2800" b="1" dirty="0">
                <a:solidFill>
                  <a:srgbClr val="000090"/>
                </a:solidFill>
              </a:rPr>
              <a:t>turnover</a:t>
            </a:r>
            <a:r>
              <a:rPr lang="en-US" sz="2800" dirty="0"/>
              <a:t> of </a:t>
            </a:r>
            <a:r>
              <a:rPr lang="en-US" sz="2800" b="1" dirty="0">
                <a:solidFill>
                  <a:srgbClr val="000090"/>
                </a:solidFill>
              </a:rPr>
              <a:t>α-</a:t>
            </a:r>
            <a:r>
              <a:rPr lang="en-US" sz="2800" b="1" dirty="0" err="1">
                <a:solidFill>
                  <a:srgbClr val="000090"/>
                </a:solidFill>
              </a:rPr>
              <a:t>synuclein</a:t>
            </a:r>
            <a:r>
              <a:rPr lang="en-US" sz="2800" dirty="0"/>
              <a:t>, and it is </a:t>
            </a:r>
            <a:r>
              <a:rPr lang="en-US" sz="2800" dirty="0" smtClean="0"/>
              <a:t>speculated that </a:t>
            </a:r>
            <a:r>
              <a:rPr lang="en-US" sz="2800" dirty="0"/>
              <a:t>the pathogenesis includes a </a:t>
            </a:r>
            <a:r>
              <a:rPr lang="en-US" sz="2800" dirty="0" smtClean="0"/>
              <a:t>loss of </a:t>
            </a:r>
            <a:r>
              <a:rPr lang="en-US" sz="2800" dirty="0"/>
              <a:t>PQC function, leading to </a:t>
            </a:r>
            <a:r>
              <a:rPr lang="en-US" sz="2800" b="1" dirty="0">
                <a:solidFill>
                  <a:srgbClr val="000090"/>
                </a:solidFill>
              </a:rPr>
              <a:t>α-</a:t>
            </a:r>
            <a:r>
              <a:rPr lang="en-US" sz="2800" b="1" dirty="0" err="1">
                <a:solidFill>
                  <a:srgbClr val="000090"/>
                </a:solidFill>
              </a:rPr>
              <a:t>synuclein</a:t>
            </a:r>
            <a:r>
              <a:rPr lang="en-US" sz="2800" b="1" dirty="0">
                <a:solidFill>
                  <a:srgbClr val="000090"/>
                </a:solidFill>
              </a:rPr>
              <a:t> </a:t>
            </a:r>
            <a:r>
              <a:rPr lang="en-US" sz="2800" b="1" dirty="0" smtClean="0">
                <a:solidFill>
                  <a:srgbClr val="000090"/>
                </a:solidFill>
              </a:rPr>
              <a:t>aggregation</a:t>
            </a:r>
            <a:r>
              <a:rPr lang="en-US" sz="2800" dirty="0" smtClean="0"/>
              <a:t> in </a:t>
            </a:r>
            <a:r>
              <a:rPr lang="en-US" sz="2800" dirty="0"/>
              <a:t>addition to general </a:t>
            </a:r>
            <a:r>
              <a:rPr lang="en-US" sz="2800" dirty="0" smtClean="0"/>
              <a:t>oxidative stress </a:t>
            </a:r>
            <a:r>
              <a:rPr lang="en-US" sz="2800" dirty="0"/>
              <a:t>causing mitochondrial dysfunction</a:t>
            </a:r>
          </a:p>
        </p:txBody>
      </p:sp>
    </p:spTree>
    <p:extLst>
      <p:ext uri="{BB962C8B-B14F-4D97-AF65-F5344CB8AC3E}">
        <p14:creationId xmlns:p14="http://schemas.microsoft.com/office/powerpoint/2010/main" val="329649557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61963"/>
          </a:xfrm>
        </p:spPr>
        <p:style>
          <a:lnRef idx="1">
            <a:schemeClr val="accent2"/>
          </a:lnRef>
          <a:fillRef idx="2">
            <a:schemeClr val="accent2"/>
          </a:fillRef>
          <a:effectRef idx="1">
            <a:schemeClr val="accent2"/>
          </a:effectRef>
          <a:fontRef idx="minor">
            <a:schemeClr val="dk1"/>
          </a:fontRef>
        </p:style>
        <p:txBody>
          <a:bodyPr/>
          <a:lstStyle/>
          <a:p>
            <a:r>
              <a:rPr lang="en-US" sz="3200" b="1" dirty="0" smtClean="0"/>
              <a:t>Cytosol</a:t>
            </a:r>
            <a:r>
              <a:rPr lang="en-US" sz="3200" b="1" dirty="0"/>
              <a:t>-Associated Protein</a:t>
            </a:r>
            <a:br>
              <a:rPr lang="en-US" sz="3200" b="1" dirty="0"/>
            </a:br>
            <a:r>
              <a:rPr lang="en-US" sz="3200" b="1" dirty="0" err="1"/>
              <a:t>Misfolding</a:t>
            </a:r>
            <a:r>
              <a:rPr lang="en-US" sz="3200" b="1" dirty="0"/>
              <a:t> Diseases</a:t>
            </a:r>
            <a:r>
              <a:rPr lang="en-US" sz="3200" dirty="0"/>
              <a:t> </a:t>
            </a:r>
            <a:r>
              <a:rPr lang="en-US" sz="3200" b="1" dirty="0" smtClean="0"/>
              <a:t>(4)</a:t>
            </a:r>
            <a:endParaRPr lang="en-US" sz="3200" dirty="0"/>
          </a:p>
        </p:txBody>
      </p:sp>
      <p:sp>
        <p:nvSpPr>
          <p:cNvPr id="3" name="Rectangle 2"/>
          <p:cNvSpPr/>
          <p:nvPr/>
        </p:nvSpPr>
        <p:spPr>
          <a:xfrm>
            <a:off x="267345" y="1397675"/>
            <a:ext cx="8605134" cy="4801315"/>
          </a:xfrm>
          <a:prstGeom prst="rect">
            <a:avLst/>
          </a:prstGeom>
        </p:spPr>
        <p:txBody>
          <a:bodyPr wrap="square">
            <a:spAutoFit/>
          </a:bodyPr>
          <a:lstStyle/>
          <a:p>
            <a:r>
              <a:rPr lang="en-US" sz="2800" dirty="0"/>
              <a:t>The pathogenesis of </a:t>
            </a:r>
            <a:r>
              <a:rPr lang="en-US" sz="2800" b="1" dirty="0">
                <a:solidFill>
                  <a:srgbClr val="000090"/>
                </a:solidFill>
              </a:rPr>
              <a:t>amyotrophic </a:t>
            </a:r>
            <a:r>
              <a:rPr lang="en-US" sz="2800" b="1" dirty="0" smtClean="0">
                <a:solidFill>
                  <a:srgbClr val="000090"/>
                </a:solidFill>
              </a:rPr>
              <a:t>lateral sclerosis </a:t>
            </a:r>
            <a:r>
              <a:rPr lang="en-US" sz="2800" b="1" dirty="0">
                <a:solidFill>
                  <a:srgbClr val="000090"/>
                </a:solidFill>
              </a:rPr>
              <a:t>(ALS) </a:t>
            </a:r>
            <a:r>
              <a:rPr lang="en-US" sz="2800" dirty="0"/>
              <a:t>mediated by </a:t>
            </a:r>
            <a:r>
              <a:rPr lang="en-US" sz="2800" dirty="0" err="1"/>
              <a:t>Cu,</a:t>
            </a:r>
            <a:r>
              <a:rPr lang="en-US" sz="2800" dirty="0" err="1" smtClean="0"/>
              <a:t>Zn</a:t>
            </a:r>
            <a:r>
              <a:rPr lang="en-US" sz="2800" dirty="0" smtClean="0"/>
              <a:t> superoxide dismutase </a:t>
            </a:r>
            <a:r>
              <a:rPr lang="en-US" sz="2800" dirty="0"/>
              <a:t>gene (</a:t>
            </a:r>
            <a:r>
              <a:rPr lang="en-US" sz="2800" b="1" dirty="0">
                <a:solidFill>
                  <a:srgbClr val="000090"/>
                </a:solidFill>
              </a:rPr>
              <a:t>SOD1</a:t>
            </a:r>
            <a:r>
              <a:rPr lang="en-US" sz="2800" dirty="0"/>
              <a:t>) </a:t>
            </a:r>
            <a:r>
              <a:rPr lang="en-US" sz="2800" dirty="0" smtClean="0"/>
              <a:t>variations is </a:t>
            </a:r>
            <a:r>
              <a:rPr lang="en-US" sz="2800" dirty="0"/>
              <a:t>believed to </a:t>
            </a:r>
            <a:r>
              <a:rPr lang="en-US" sz="2800" b="1" dirty="0">
                <a:solidFill>
                  <a:srgbClr val="008000"/>
                </a:solidFill>
              </a:rPr>
              <a:t>be gain-</a:t>
            </a:r>
            <a:r>
              <a:rPr lang="en-US" sz="2800" b="1" dirty="0" smtClean="0">
                <a:solidFill>
                  <a:srgbClr val="008000"/>
                </a:solidFill>
              </a:rPr>
              <a:t>of function </a:t>
            </a:r>
            <a:r>
              <a:rPr lang="en-US" sz="2800" dirty="0"/>
              <a:t>through </a:t>
            </a:r>
            <a:r>
              <a:rPr lang="en-US" sz="2800" dirty="0" smtClean="0"/>
              <a:t>aggregation of </a:t>
            </a:r>
            <a:r>
              <a:rPr lang="en-US" sz="2800" dirty="0"/>
              <a:t>the </a:t>
            </a:r>
            <a:r>
              <a:rPr lang="en-US" sz="2800" dirty="0" err="1"/>
              <a:t>misfolded</a:t>
            </a:r>
            <a:r>
              <a:rPr lang="en-US" sz="2800" dirty="0"/>
              <a:t> variant SOD1 protein</a:t>
            </a:r>
            <a:r>
              <a:rPr lang="en-US" sz="2800" dirty="0" smtClean="0"/>
              <a:t>.</a:t>
            </a:r>
          </a:p>
          <a:p>
            <a:endParaRPr lang="en-US" sz="2800" dirty="0"/>
          </a:p>
          <a:p>
            <a:r>
              <a:rPr lang="en-US" sz="2800" dirty="0"/>
              <a:t>SOD1 protects the cell from </a:t>
            </a:r>
            <a:r>
              <a:rPr lang="en-US" sz="2800" dirty="0" smtClean="0"/>
              <a:t>oxidative damage by catalyzing </a:t>
            </a:r>
            <a:r>
              <a:rPr lang="en-US" sz="2800" dirty="0"/>
              <a:t>the </a:t>
            </a:r>
            <a:r>
              <a:rPr lang="en-US" sz="2800" dirty="0" err="1"/>
              <a:t>dismutation</a:t>
            </a:r>
            <a:r>
              <a:rPr lang="en-US" sz="2800" dirty="0"/>
              <a:t> of </a:t>
            </a:r>
            <a:r>
              <a:rPr lang="en-US" sz="2800" dirty="0" smtClean="0"/>
              <a:t>the </a:t>
            </a:r>
            <a:r>
              <a:rPr lang="en-US" sz="2800" b="1" dirty="0" smtClean="0"/>
              <a:t>superoxide </a:t>
            </a:r>
            <a:r>
              <a:rPr lang="en-US" sz="2800" b="1" dirty="0"/>
              <a:t>radicals </a:t>
            </a:r>
            <a:r>
              <a:rPr lang="en-US" sz="2800" dirty="0"/>
              <a:t>to </a:t>
            </a:r>
            <a:r>
              <a:rPr lang="en-US" sz="2800" b="1" dirty="0"/>
              <a:t>hydrogen peroxide </a:t>
            </a:r>
            <a:r>
              <a:rPr lang="en-US" sz="2800" dirty="0" smtClean="0"/>
              <a:t>and </a:t>
            </a:r>
            <a:r>
              <a:rPr lang="en-US" sz="2800" b="1" dirty="0" smtClean="0"/>
              <a:t>oxygen</a:t>
            </a:r>
          </a:p>
          <a:p>
            <a:endParaRPr lang="en-US" sz="2800" dirty="0"/>
          </a:p>
          <a:p>
            <a:endParaRPr lang="en-US" sz="2600" dirty="0"/>
          </a:p>
        </p:txBody>
      </p:sp>
    </p:spTree>
    <p:extLst>
      <p:ext uri="{BB962C8B-B14F-4D97-AF65-F5344CB8AC3E}">
        <p14:creationId xmlns:p14="http://schemas.microsoft.com/office/powerpoint/2010/main" val="398745949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78405"/>
          </a:xfrm>
        </p:spPr>
        <p:txBody>
          <a:bodyPr/>
          <a:lstStyle/>
          <a:p>
            <a:r>
              <a:rPr lang="en-US" dirty="0" smtClean="0"/>
              <a:t>Reaction catalyzed by SOD1</a:t>
            </a:r>
            <a:endParaRPr lang="en-US" dirty="0"/>
          </a:p>
        </p:txBody>
      </p:sp>
      <p:pic>
        <p:nvPicPr>
          <p:cNvPr id="3" name="Picture 2"/>
          <p:cNvPicPr>
            <a:picLocks noChangeAspect="1"/>
          </p:cNvPicPr>
          <p:nvPr/>
        </p:nvPicPr>
        <p:blipFill>
          <a:blip r:embed="rId2"/>
          <a:stretch>
            <a:fillRect/>
          </a:stretch>
        </p:blipFill>
        <p:spPr>
          <a:xfrm>
            <a:off x="2222297" y="1564722"/>
            <a:ext cx="4544848" cy="2312356"/>
          </a:xfrm>
          <a:prstGeom prst="rect">
            <a:avLst/>
          </a:prstGeom>
        </p:spPr>
      </p:pic>
      <p:sp>
        <p:nvSpPr>
          <p:cNvPr id="7" name="Rectangle 6"/>
          <p:cNvSpPr/>
          <p:nvPr/>
        </p:nvSpPr>
        <p:spPr>
          <a:xfrm>
            <a:off x="346696" y="4163247"/>
            <a:ext cx="8244855" cy="1938992"/>
          </a:xfrm>
          <a:prstGeom prst="rect">
            <a:avLst/>
          </a:prstGeom>
        </p:spPr>
        <p:txBody>
          <a:bodyPr wrap="square">
            <a:spAutoFit/>
          </a:bodyPr>
          <a:lstStyle/>
          <a:p>
            <a:r>
              <a:rPr lang="en-US" sz="2400" dirty="0" smtClean="0">
                <a:solidFill>
                  <a:srgbClr val="000090"/>
                </a:solidFill>
              </a:rPr>
              <a:t>SOD1 catalyzes </a:t>
            </a:r>
            <a:r>
              <a:rPr lang="en-US" sz="2400" dirty="0">
                <a:solidFill>
                  <a:srgbClr val="000090"/>
                </a:solidFill>
              </a:rPr>
              <a:t>the </a:t>
            </a:r>
            <a:r>
              <a:rPr lang="en-US" sz="2400" dirty="0" err="1">
                <a:solidFill>
                  <a:srgbClr val="000090"/>
                </a:solidFill>
              </a:rPr>
              <a:t>dismutation</a:t>
            </a:r>
            <a:r>
              <a:rPr lang="en-US" sz="2400" dirty="0">
                <a:solidFill>
                  <a:srgbClr val="000090"/>
                </a:solidFill>
              </a:rPr>
              <a:t> of the </a:t>
            </a:r>
            <a:r>
              <a:rPr lang="en-US" sz="2400" b="1" dirty="0">
                <a:solidFill>
                  <a:srgbClr val="000090"/>
                </a:solidFill>
              </a:rPr>
              <a:t>superoxide radicals </a:t>
            </a:r>
            <a:r>
              <a:rPr lang="en-US" sz="2400" dirty="0">
                <a:solidFill>
                  <a:srgbClr val="000090"/>
                </a:solidFill>
              </a:rPr>
              <a:t>to </a:t>
            </a:r>
            <a:r>
              <a:rPr lang="en-US" sz="2400" b="1" dirty="0">
                <a:solidFill>
                  <a:srgbClr val="000090"/>
                </a:solidFill>
              </a:rPr>
              <a:t>hydrogen peroxide </a:t>
            </a:r>
            <a:r>
              <a:rPr lang="en-US" sz="2400" dirty="0">
                <a:solidFill>
                  <a:srgbClr val="000090"/>
                </a:solidFill>
              </a:rPr>
              <a:t>and </a:t>
            </a:r>
            <a:r>
              <a:rPr lang="en-US" sz="2400" b="1" dirty="0">
                <a:solidFill>
                  <a:srgbClr val="000090"/>
                </a:solidFill>
              </a:rPr>
              <a:t>oxygen</a:t>
            </a:r>
          </a:p>
          <a:p>
            <a:endParaRPr lang="en-US" sz="2400" dirty="0" smtClean="0"/>
          </a:p>
          <a:p>
            <a:r>
              <a:rPr lang="en-US" sz="2400" dirty="0" smtClean="0"/>
              <a:t>The </a:t>
            </a:r>
            <a:r>
              <a:rPr lang="en-US" sz="2400" dirty="0"/>
              <a:t>disease therefore seems to  </a:t>
            </a:r>
            <a:r>
              <a:rPr lang="en-US" sz="2400" dirty="0" smtClean="0"/>
              <a:t>be </a:t>
            </a:r>
            <a:r>
              <a:rPr lang="en-US" sz="2400" dirty="0"/>
              <a:t>a case of </a:t>
            </a:r>
            <a:r>
              <a:rPr lang="en-US" sz="2400" b="1" dirty="0"/>
              <a:t>increased oxidative damage</a:t>
            </a:r>
            <a:r>
              <a:rPr lang="en-US" sz="2400" dirty="0"/>
              <a:t> </a:t>
            </a:r>
            <a:r>
              <a:rPr lang="en-US" sz="2400" dirty="0" smtClean="0"/>
              <a:t>from </a:t>
            </a:r>
            <a:r>
              <a:rPr lang="en-US" sz="2400" b="1" dirty="0" smtClean="0"/>
              <a:t>enzymatic </a:t>
            </a:r>
            <a:r>
              <a:rPr lang="en-US" sz="2400" b="1" dirty="0" err="1"/>
              <a:t>haploinsufficiency</a:t>
            </a:r>
            <a:endParaRPr lang="en-US" sz="2400" b="1" dirty="0"/>
          </a:p>
        </p:txBody>
      </p:sp>
    </p:spTree>
    <p:extLst>
      <p:ext uri="{BB962C8B-B14F-4D97-AF65-F5344CB8AC3E}">
        <p14:creationId xmlns:p14="http://schemas.microsoft.com/office/powerpoint/2010/main" val="41826350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0" y="238968"/>
            <a:ext cx="9144000" cy="1862048"/>
          </a:xfrm>
          <a:prstGeom prst="rect">
            <a:avLst/>
          </a:prstGeom>
        </p:spPr>
        <p:txBody>
          <a:bodyPr wrap="square">
            <a:spAutoFit/>
          </a:bodyPr>
          <a:lstStyle/>
          <a:p>
            <a:r>
              <a:rPr lang="en-US" sz="2300" dirty="0" smtClean="0"/>
              <a:t>Subsequently, most </a:t>
            </a:r>
            <a:r>
              <a:rPr lang="en-US" sz="2300" b="1" dirty="0" smtClean="0">
                <a:solidFill>
                  <a:srgbClr val="0000FF"/>
                </a:solidFill>
              </a:rPr>
              <a:t>small proteins </a:t>
            </a:r>
            <a:r>
              <a:rPr lang="en-US" sz="2300" dirty="0" smtClean="0"/>
              <a:t>complete their folding in the cytosol </a:t>
            </a:r>
            <a:r>
              <a:rPr lang="en-US" sz="2300" b="1" dirty="0" smtClean="0">
                <a:solidFill>
                  <a:srgbClr val="0000FF"/>
                </a:solidFill>
              </a:rPr>
              <a:t>without assistance</a:t>
            </a:r>
            <a:r>
              <a:rPr lang="en-US" sz="2300" dirty="0" smtClean="0"/>
              <a:t>, whereas a fraction of the cytosolic proteins requires further assistance from chaperones, e.g., </a:t>
            </a:r>
            <a:r>
              <a:rPr lang="en-US" sz="2300" i="1" dirty="0" smtClean="0">
                <a:solidFill>
                  <a:srgbClr val="0000FF"/>
                </a:solidFill>
              </a:rPr>
              <a:t>Hsp90 and </a:t>
            </a:r>
            <a:r>
              <a:rPr lang="en-US" sz="2300" i="1" dirty="0" err="1" smtClean="0">
                <a:solidFill>
                  <a:srgbClr val="0000FF"/>
                </a:solidFill>
              </a:rPr>
              <a:t>TRiC</a:t>
            </a:r>
            <a:r>
              <a:rPr lang="en-US" sz="2300" i="1" dirty="0" smtClean="0">
                <a:solidFill>
                  <a:srgbClr val="0000FF"/>
                </a:solidFill>
              </a:rPr>
              <a:t> </a:t>
            </a:r>
            <a:r>
              <a:rPr lang="en-US" sz="2300" dirty="0" smtClean="0"/>
              <a:t>.</a:t>
            </a:r>
          </a:p>
          <a:p>
            <a:endParaRPr lang="en-US" sz="2300" dirty="0" smtClean="0"/>
          </a:p>
        </p:txBody>
      </p:sp>
      <p:pic>
        <p:nvPicPr>
          <p:cNvPr id="4" name="Picture 3"/>
          <p:cNvPicPr>
            <a:picLocks noChangeAspect="1"/>
          </p:cNvPicPr>
          <p:nvPr/>
        </p:nvPicPr>
        <p:blipFill>
          <a:blip r:embed="rId2"/>
          <a:stretch>
            <a:fillRect/>
          </a:stretch>
        </p:blipFill>
        <p:spPr>
          <a:xfrm>
            <a:off x="190500" y="1841500"/>
            <a:ext cx="4699000" cy="4683125"/>
          </a:xfrm>
          <a:prstGeom prst="rect">
            <a:avLst/>
          </a:prstGeom>
        </p:spPr>
      </p:pic>
      <p:sp>
        <p:nvSpPr>
          <p:cNvPr id="5" name="Rectangle 4"/>
          <p:cNvSpPr/>
          <p:nvPr/>
        </p:nvSpPr>
        <p:spPr>
          <a:xfrm>
            <a:off x="4987925" y="2302213"/>
            <a:ext cx="4057650" cy="3985707"/>
          </a:xfrm>
          <a:prstGeom prst="rect">
            <a:avLst/>
          </a:prstGeom>
        </p:spPr>
        <p:txBody>
          <a:bodyPr wrap="square">
            <a:spAutoFit/>
          </a:bodyPr>
          <a:lstStyle/>
          <a:p>
            <a:r>
              <a:rPr lang="en-US" sz="2300" b="1" dirty="0" err="1" smtClean="0">
                <a:solidFill>
                  <a:srgbClr val="800000"/>
                </a:solidFill>
              </a:rPr>
              <a:t>TRiC</a:t>
            </a:r>
            <a:r>
              <a:rPr lang="en-US" sz="2300" dirty="0" smtClean="0"/>
              <a:t>, which is the most complex </a:t>
            </a:r>
            <a:r>
              <a:rPr lang="en-US" sz="2300" b="1" dirty="0" smtClean="0">
                <a:solidFill>
                  <a:srgbClr val="800000"/>
                </a:solidFill>
              </a:rPr>
              <a:t>cytosolic chaperone</a:t>
            </a:r>
            <a:r>
              <a:rPr lang="en-US" sz="2300" dirty="0" smtClean="0"/>
              <a:t>, is composed of a double-ring structure, each with eight different subunits forming a large cavity in which the polypeptide is folded to a native or near-native form, and later released into the cytosol</a:t>
            </a:r>
          </a:p>
        </p:txBody>
      </p:sp>
    </p:spTree>
    <p:extLst>
      <p:ext uri="{BB962C8B-B14F-4D97-AF65-F5344CB8AC3E}">
        <p14:creationId xmlns:p14="http://schemas.microsoft.com/office/powerpoint/2010/main" val="354231243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489"/>
            <a:ext cx="9144000" cy="7001917"/>
          </a:xfrm>
          <a:prstGeom prst="rect">
            <a:avLst/>
          </a:prstGeom>
        </p:spPr>
        <p:txBody>
          <a:bodyPr wrap="square">
            <a:spAutoFit/>
          </a:bodyPr>
          <a:lstStyle/>
          <a:p>
            <a:r>
              <a:rPr lang="en-US" sz="2500" b="1" dirty="0">
                <a:solidFill>
                  <a:srgbClr val="008000"/>
                </a:solidFill>
              </a:rPr>
              <a:t>However, </a:t>
            </a:r>
            <a:r>
              <a:rPr lang="en-US" sz="2500" b="1" dirty="0" smtClean="0">
                <a:solidFill>
                  <a:srgbClr val="008000"/>
                </a:solidFill>
              </a:rPr>
              <a:t>artificial reduction </a:t>
            </a:r>
            <a:r>
              <a:rPr lang="en-US" sz="2500" b="1" dirty="0">
                <a:solidFill>
                  <a:srgbClr val="008000"/>
                </a:solidFill>
              </a:rPr>
              <a:t>of the enzymatic SOD1 </a:t>
            </a:r>
            <a:r>
              <a:rPr lang="en-US" sz="2500" b="1" dirty="0" smtClean="0">
                <a:solidFill>
                  <a:srgbClr val="008000"/>
                </a:solidFill>
              </a:rPr>
              <a:t>activity does </a:t>
            </a:r>
            <a:r>
              <a:rPr lang="en-US" sz="2500" b="1" dirty="0">
                <a:solidFill>
                  <a:srgbClr val="008000"/>
                </a:solidFill>
              </a:rPr>
              <a:t>not mimic the ALS phenotype </a:t>
            </a:r>
            <a:r>
              <a:rPr lang="en-US" sz="2500" b="1" dirty="0" smtClean="0">
                <a:solidFill>
                  <a:srgbClr val="008000"/>
                </a:solidFill>
              </a:rPr>
              <a:t>in animal models. In </a:t>
            </a:r>
            <a:r>
              <a:rPr lang="en-US" sz="2500" b="1" dirty="0">
                <a:solidFill>
                  <a:srgbClr val="008000"/>
                </a:solidFill>
              </a:rPr>
              <a:t>fact, several of </a:t>
            </a:r>
            <a:r>
              <a:rPr lang="en-US" sz="2500" b="1" dirty="0" smtClean="0">
                <a:solidFill>
                  <a:srgbClr val="008000"/>
                </a:solidFill>
              </a:rPr>
              <a:t>the SOD1 </a:t>
            </a:r>
            <a:r>
              <a:rPr lang="en-US" sz="2500" b="1" dirty="0">
                <a:solidFill>
                  <a:srgbClr val="008000"/>
                </a:solidFill>
              </a:rPr>
              <a:t>variants remain </a:t>
            </a:r>
            <a:r>
              <a:rPr lang="en-US" sz="2500" b="1" u="sng" dirty="0">
                <a:solidFill>
                  <a:srgbClr val="008000"/>
                </a:solidFill>
              </a:rPr>
              <a:t>fully </a:t>
            </a:r>
            <a:r>
              <a:rPr lang="en-US" sz="2500" b="1" u="sng" dirty="0" smtClean="0">
                <a:solidFill>
                  <a:srgbClr val="008000"/>
                </a:solidFill>
              </a:rPr>
              <a:t>active.</a:t>
            </a:r>
          </a:p>
          <a:p>
            <a:endParaRPr lang="en-US" sz="2500" b="1" dirty="0" smtClean="0"/>
          </a:p>
          <a:p>
            <a:r>
              <a:rPr lang="en-US" sz="2500" b="1" dirty="0" smtClean="0">
                <a:solidFill>
                  <a:srgbClr val="000090"/>
                </a:solidFill>
              </a:rPr>
              <a:t>More than </a:t>
            </a:r>
            <a:r>
              <a:rPr lang="en-US" sz="2500" b="1" dirty="0">
                <a:solidFill>
                  <a:srgbClr val="000090"/>
                </a:solidFill>
              </a:rPr>
              <a:t>100 disease-associated SOD1 gene </a:t>
            </a:r>
            <a:r>
              <a:rPr lang="en-US" sz="2500" b="1" dirty="0" smtClean="0">
                <a:solidFill>
                  <a:srgbClr val="000090"/>
                </a:solidFill>
              </a:rPr>
              <a:t>variations are </a:t>
            </a:r>
            <a:r>
              <a:rPr lang="en-US" sz="2500" b="1" dirty="0">
                <a:solidFill>
                  <a:srgbClr val="000090"/>
                </a:solidFill>
              </a:rPr>
              <a:t>known, accounting for 25% of </a:t>
            </a:r>
            <a:r>
              <a:rPr lang="en-US" sz="2500" b="1" dirty="0" smtClean="0">
                <a:solidFill>
                  <a:srgbClr val="000090"/>
                </a:solidFill>
              </a:rPr>
              <a:t>the familial </a:t>
            </a:r>
            <a:r>
              <a:rPr lang="en-US" sz="2500" b="1" dirty="0">
                <a:solidFill>
                  <a:srgbClr val="000090"/>
                </a:solidFill>
              </a:rPr>
              <a:t>ALS cases, which for the most </a:t>
            </a:r>
            <a:r>
              <a:rPr lang="en-US" sz="2500" b="1" dirty="0" smtClean="0">
                <a:solidFill>
                  <a:srgbClr val="000090"/>
                </a:solidFill>
              </a:rPr>
              <a:t>part are </a:t>
            </a:r>
            <a:r>
              <a:rPr lang="en-US" sz="2500" b="1" dirty="0">
                <a:solidFill>
                  <a:srgbClr val="000090"/>
                </a:solidFill>
              </a:rPr>
              <a:t>transmitted in a dominant fashion. </a:t>
            </a:r>
            <a:endParaRPr lang="en-US" sz="2500" b="1" dirty="0" smtClean="0">
              <a:solidFill>
                <a:srgbClr val="000090"/>
              </a:solidFill>
            </a:endParaRPr>
          </a:p>
          <a:p>
            <a:endParaRPr lang="en-US" sz="2500" b="1" dirty="0" smtClean="0"/>
          </a:p>
          <a:p>
            <a:r>
              <a:rPr lang="en-US" sz="2500" b="1" dirty="0" smtClean="0">
                <a:solidFill>
                  <a:srgbClr val="660066"/>
                </a:solidFill>
              </a:rPr>
              <a:t>Several gained </a:t>
            </a:r>
            <a:r>
              <a:rPr lang="en-US" sz="2500" b="1" dirty="0">
                <a:solidFill>
                  <a:srgbClr val="660066"/>
                </a:solidFill>
              </a:rPr>
              <a:t>functions have been proposed </a:t>
            </a:r>
            <a:r>
              <a:rPr lang="en-US" sz="2500" b="1" dirty="0" smtClean="0">
                <a:solidFill>
                  <a:srgbClr val="660066"/>
                </a:solidFill>
              </a:rPr>
              <a:t>for the </a:t>
            </a:r>
            <a:r>
              <a:rPr lang="en-US" sz="2500" b="1" dirty="0">
                <a:solidFill>
                  <a:srgbClr val="660066"/>
                </a:solidFill>
              </a:rPr>
              <a:t>variant proteins, such as </a:t>
            </a:r>
            <a:r>
              <a:rPr lang="en-US" sz="2500" b="1" u="sng" dirty="0">
                <a:solidFill>
                  <a:srgbClr val="660066"/>
                </a:solidFill>
              </a:rPr>
              <a:t>aberrant </a:t>
            </a:r>
            <a:r>
              <a:rPr lang="en-US" sz="2500" b="1" u="sng" dirty="0" smtClean="0">
                <a:solidFill>
                  <a:srgbClr val="660066"/>
                </a:solidFill>
              </a:rPr>
              <a:t>chemistry </a:t>
            </a:r>
            <a:r>
              <a:rPr lang="en-US" sz="2500" b="1" dirty="0" smtClean="0">
                <a:solidFill>
                  <a:srgbClr val="660066"/>
                </a:solidFill>
              </a:rPr>
              <a:t>of </a:t>
            </a:r>
            <a:r>
              <a:rPr lang="en-US" sz="2500" b="1" dirty="0">
                <a:solidFill>
                  <a:srgbClr val="660066"/>
                </a:solidFill>
              </a:rPr>
              <a:t>the Cu and Zn sites, loss of </a:t>
            </a:r>
            <a:r>
              <a:rPr lang="en-US" sz="2500" b="1" dirty="0" smtClean="0">
                <a:solidFill>
                  <a:srgbClr val="660066"/>
                </a:solidFill>
              </a:rPr>
              <a:t>protein function </a:t>
            </a:r>
            <a:r>
              <a:rPr lang="en-US" sz="2500" b="1" dirty="0">
                <a:solidFill>
                  <a:srgbClr val="660066"/>
                </a:solidFill>
              </a:rPr>
              <a:t>through </a:t>
            </a:r>
            <a:r>
              <a:rPr lang="en-US" sz="2500" b="1" u="sng" dirty="0" smtClean="0">
                <a:solidFill>
                  <a:srgbClr val="660066"/>
                </a:solidFill>
              </a:rPr>
              <a:t>co-aggregation </a:t>
            </a:r>
            <a:r>
              <a:rPr lang="en-US" sz="2500" b="1" dirty="0">
                <a:solidFill>
                  <a:srgbClr val="660066"/>
                </a:solidFill>
              </a:rPr>
              <a:t>with the aggregates</a:t>
            </a:r>
            <a:r>
              <a:rPr lang="en-US" sz="2500" b="1" dirty="0" smtClean="0">
                <a:solidFill>
                  <a:srgbClr val="660066"/>
                </a:solidFill>
              </a:rPr>
              <a:t>, depletion </a:t>
            </a:r>
            <a:r>
              <a:rPr lang="en-US" sz="2500" b="1" dirty="0">
                <a:solidFill>
                  <a:srgbClr val="660066"/>
                </a:solidFill>
              </a:rPr>
              <a:t>of molecular chaperones,</a:t>
            </a:r>
          </a:p>
          <a:p>
            <a:r>
              <a:rPr lang="en-US" sz="2500" b="1" dirty="0">
                <a:solidFill>
                  <a:srgbClr val="660066"/>
                </a:solidFill>
              </a:rPr>
              <a:t>dysfunction of the proteasome </a:t>
            </a:r>
            <a:r>
              <a:rPr lang="en-US" sz="2500" b="1" dirty="0" smtClean="0">
                <a:solidFill>
                  <a:srgbClr val="660066"/>
                </a:solidFill>
              </a:rPr>
              <a:t>overwhelmed with </a:t>
            </a:r>
            <a:r>
              <a:rPr lang="en-US" sz="2500" b="1" dirty="0" err="1">
                <a:solidFill>
                  <a:srgbClr val="660066"/>
                </a:solidFill>
              </a:rPr>
              <a:t>misfolded</a:t>
            </a:r>
            <a:r>
              <a:rPr lang="en-US" sz="2500" b="1" dirty="0">
                <a:solidFill>
                  <a:srgbClr val="660066"/>
                </a:solidFill>
              </a:rPr>
              <a:t> proteins, as well as </a:t>
            </a:r>
            <a:r>
              <a:rPr lang="en-US" sz="2500" b="1" dirty="0" smtClean="0">
                <a:solidFill>
                  <a:srgbClr val="660066"/>
                </a:solidFill>
              </a:rPr>
              <a:t>disturbance of </a:t>
            </a:r>
            <a:r>
              <a:rPr lang="en-US" sz="2500" b="1" dirty="0">
                <a:solidFill>
                  <a:srgbClr val="660066"/>
                </a:solidFill>
              </a:rPr>
              <a:t>mitochondrion and peroxisome </a:t>
            </a:r>
            <a:r>
              <a:rPr lang="en-US" sz="2500" b="1" dirty="0" smtClean="0">
                <a:solidFill>
                  <a:srgbClr val="660066"/>
                </a:solidFill>
              </a:rPr>
              <a:t>functions.</a:t>
            </a:r>
          </a:p>
          <a:p>
            <a:endParaRPr lang="en-US" sz="2400" dirty="0" smtClean="0"/>
          </a:p>
        </p:txBody>
      </p:sp>
    </p:spTree>
    <p:extLst>
      <p:ext uri="{BB962C8B-B14F-4D97-AF65-F5344CB8AC3E}">
        <p14:creationId xmlns:p14="http://schemas.microsoft.com/office/powerpoint/2010/main" val="115464212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7726" y="608492"/>
            <a:ext cx="8726274" cy="3539430"/>
          </a:xfrm>
          <a:prstGeom prst="rect">
            <a:avLst/>
          </a:prstGeom>
        </p:spPr>
        <p:txBody>
          <a:bodyPr wrap="square">
            <a:spAutoFit/>
          </a:bodyPr>
          <a:lstStyle/>
          <a:p>
            <a:r>
              <a:rPr lang="en-US" sz="3200" dirty="0"/>
              <a:t>A </a:t>
            </a:r>
            <a:r>
              <a:rPr lang="en-US" sz="3200" b="1" u="sng" dirty="0">
                <a:solidFill>
                  <a:srgbClr val="660066"/>
                </a:solidFill>
              </a:rPr>
              <a:t>combined</a:t>
            </a:r>
            <a:r>
              <a:rPr lang="en-US" sz="3200" dirty="0"/>
              <a:t> </a:t>
            </a:r>
            <a:r>
              <a:rPr lang="en-US" sz="3200" b="1" dirty="0">
                <a:solidFill>
                  <a:srgbClr val="660066"/>
                </a:solidFill>
              </a:rPr>
              <a:t>gain-of-function and loss-</a:t>
            </a:r>
            <a:r>
              <a:rPr lang="en-US" sz="3200" b="1" dirty="0" smtClean="0">
                <a:solidFill>
                  <a:srgbClr val="660066"/>
                </a:solidFill>
              </a:rPr>
              <a:t>of function </a:t>
            </a:r>
            <a:r>
              <a:rPr lang="en-US" sz="3200" dirty="0"/>
              <a:t>may be a more widespread pathogenesis than presently acknowledged, and a dysfunctional effect from accumulation of aberrant proteins may in fact be present in many protein </a:t>
            </a:r>
            <a:r>
              <a:rPr lang="en-US" sz="3200" dirty="0" err="1"/>
              <a:t>misfolding</a:t>
            </a:r>
            <a:r>
              <a:rPr lang="en-US" sz="3200" dirty="0"/>
              <a:t> diseases</a:t>
            </a:r>
          </a:p>
        </p:txBody>
      </p:sp>
    </p:spTree>
    <p:extLst>
      <p:ext uri="{BB962C8B-B14F-4D97-AF65-F5344CB8AC3E}">
        <p14:creationId xmlns:p14="http://schemas.microsoft.com/office/powerpoint/2010/main" val="118746270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45251"/>
          </a:xfrm>
        </p:spPr>
        <p:style>
          <a:lnRef idx="1">
            <a:schemeClr val="accent5"/>
          </a:lnRef>
          <a:fillRef idx="2">
            <a:schemeClr val="accent5"/>
          </a:fillRef>
          <a:effectRef idx="1">
            <a:schemeClr val="accent5"/>
          </a:effectRef>
          <a:fontRef idx="minor">
            <a:schemeClr val="dk1"/>
          </a:fontRef>
        </p:style>
        <p:txBody>
          <a:bodyPr/>
          <a:lstStyle/>
          <a:p>
            <a:r>
              <a:rPr lang="en-US" sz="3200" b="1" dirty="0">
                <a:solidFill>
                  <a:schemeClr val="bg2">
                    <a:lumMod val="10000"/>
                  </a:schemeClr>
                </a:solidFill>
              </a:rPr>
              <a:t>Protein Folding and Quality Control</a:t>
            </a:r>
            <a:br>
              <a:rPr lang="en-US" sz="3200" b="1" dirty="0">
                <a:solidFill>
                  <a:schemeClr val="bg2">
                    <a:lumMod val="10000"/>
                  </a:schemeClr>
                </a:solidFill>
              </a:rPr>
            </a:br>
            <a:r>
              <a:rPr lang="en-US" sz="3200" b="1" dirty="0">
                <a:solidFill>
                  <a:schemeClr val="bg2">
                    <a:lumMod val="10000"/>
                  </a:schemeClr>
                </a:solidFill>
              </a:rPr>
              <a:t>in the Endoplasmic Reticulum</a:t>
            </a:r>
          </a:p>
        </p:txBody>
      </p:sp>
      <p:sp>
        <p:nvSpPr>
          <p:cNvPr id="3" name="Rectangle 2"/>
          <p:cNvSpPr/>
          <p:nvPr/>
        </p:nvSpPr>
        <p:spPr>
          <a:xfrm>
            <a:off x="167090" y="1052827"/>
            <a:ext cx="8976910" cy="1938992"/>
          </a:xfrm>
          <a:prstGeom prst="rect">
            <a:avLst/>
          </a:prstGeom>
        </p:spPr>
        <p:txBody>
          <a:bodyPr wrap="square">
            <a:spAutoFit/>
          </a:bodyPr>
          <a:lstStyle/>
          <a:p>
            <a:r>
              <a:rPr lang="en-US" sz="2400" b="1" dirty="0">
                <a:solidFill>
                  <a:srgbClr val="008000"/>
                </a:solidFill>
                <a:cs typeface="Garamond"/>
              </a:rPr>
              <a:t>E</a:t>
            </a:r>
            <a:r>
              <a:rPr lang="en-US" sz="2400" b="1" dirty="0" smtClean="0">
                <a:solidFill>
                  <a:srgbClr val="008000"/>
                </a:solidFill>
                <a:cs typeface="Garamond"/>
              </a:rPr>
              <a:t>ndoplasmic </a:t>
            </a:r>
            <a:r>
              <a:rPr lang="en-US" sz="2400" b="1" dirty="0">
                <a:solidFill>
                  <a:srgbClr val="008000"/>
                </a:solidFill>
                <a:cs typeface="Garamond"/>
              </a:rPr>
              <a:t>reticulum (ER</a:t>
            </a:r>
            <a:r>
              <a:rPr lang="en-US" sz="2400" b="1" dirty="0" smtClean="0">
                <a:solidFill>
                  <a:srgbClr val="008000"/>
                </a:solidFill>
                <a:cs typeface="Garamond"/>
              </a:rPr>
              <a:t>)</a:t>
            </a:r>
            <a:r>
              <a:rPr lang="en-US" sz="2400" dirty="0" smtClean="0">
                <a:cs typeface="Garamond"/>
              </a:rPr>
              <a:t>: first compartment </a:t>
            </a:r>
            <a:r>
              <a:rPr lang="en-US" sz="2400" dirty="0">
                <a:cs typeface="Garamond"/>
              </a:rPr>
              <a:t>of the secretory pathway. It </a:t>
            </a:r>
            <a:r>
              <a:rPr lang="en-US" sz="2400" dirty="0" smtClean="0">
                <a:cs typeface="Garamond"/>
              </a:rPr>
              <a:t>is engaged </a:t>
            </a:r>
            <a:r>
              <a:rPr lang="en-US" sz="2400" dirty="0">
                <a:cs typeface="Garamond"/>
              </a:rPr>
              <a:t>with </a:t>
            </a:r>
            <a:r>
              <a:rPr lang="en-US" sz="2400" u="sng" dirty="0">
                <a:cs typeface="Garamond"/>
              </a:rPr>
              <a:t>ribosomal protein synthesis</a:t>
            </a:r>
            <a:r>
              <a:rPr lang="en-US" sz="2400" dirty="0">
                <a:cs typeface="Garamond"/>
              </a:rPr>
              <a:t>, </a:t>
            </a:r>
            <a:r>
              <a:rPr lang="en-US" sz="2400" u="sng" dirty="0" smtClean="0">
                <a:cs typeface="Garamond"/>
              </a:rPr>
              <a:t>co</a:t>
            </a:r>
            <a:r>
              <a:rPr lang="en-US" sz="2400" dirty="0" smtClean="0">
                <a:cs typeface="Garamond"/>
              </a:rPr>
              <a:t>- and</a:t>
            </a:r>
            <a:r>
              <a:rPr lang="en-US" sz="2400" dirty="0">
                <a:cs typeface="Garamond"/>
              </a:rPr>
              <a:t> </a:t>
            </a:r>
            <a:r>
              <a:rPr lang="en-US" sz="2400" u="sng" dirty="0" smtClean="0">
                <a:cs typeface="Garamond"/>
              </a:rPr>
              <a:t>post</a:t>
            </a:r>
            <a:r>
              <a:rPr lang="en-US" sz="2400" u="sng" dirty="0">
                <a:cs typeface="Garamond"/>
              </a:rPr>
              <a:t>-translational modification</a:t>
            </a:r>
            <a:r>
              <a:rPr lang="en-US" sz="2400" dirty="0">
                <a:cs typeface="Garamond"/>
              </a:rPr>
              <a:t>, and </a:t>
            </a:r>
            <a:r>
              <a:rPr lang="en-US" sz="2400" u="sng" dirty="0" smtClean="0">
                <a:cs typeface="Garamond"/>
              </a:rPr>
              <a:t>protein folding</a:t>
            </a:r>
            <a:r>
              <a:rPr lang="en-US" sz="2400" dirty="0">
                <a:cs typeface="Garamond"/>
              </a:rPr>
              <a:t>. Proteins enter the organelle </a:t>
            </a:r>
            <a:r>
              <a:rPr lang="en-US" sz="2400" dirty="0" smtClean="0">
                <a:cs typeface="Garamond"/>
              </a:rPr>
              <a:t>in an </a:t>
            </a:r>
            <a:r>
              <a:rPr lang="en-US" sz="2400" dirty="0">
                <a:cs typeface="Garamond"/>
              </a:rPr>
              <a:t>unfolded state and begin to fold </a:t>
            </a:r>
            <a:r>
              <a:rPr lang="en-US" sz="2400" dirty="0" smtClean="0">
                <a:cs typeface="Garamond"/>
              </a:rPr>
              <a:t>co-</a:t>
            </a:r>
            <a:r>
              <a:rPr lang="en-US" sz="2400" dirty="0" err="1" smtClean="0">
                <a:cs typeface="Garamond"/>
              </a:rPr>
              <a:t>translationally</a:t>
            </a:r>
            <a:r>
              <a:rPr lang="en-US" sz="2400" dirty="0"/>
              <a:t>.</a:t>
            </a:r>
          </a:p>
        </p:txBody>
      </p:sp>
      <p:pic>
        <p:nvPicPr>
          <p:cNvPr id="4" name="Picture 3"/>
          <p:cNvPicPr>
            <a:picLocks noChangeAspect="1"/>
          </p:cNvPicPr>
          <p:nvPr/>
        </p:nvPicPr>
        <p:blipFill>
          <a:blip r:embed="rId2"/>
          <a:stretch>
            <a:fillRect/>
          </a:stretch>
        </p:blipFill>
        <p:spPr>
          <a:xfrm>
            <a:off x="812800" y="2991819"/>
            <a:ext cx="7810500" cy="3866181"/>
          </a:xfrm>
          <a:prstGeom prst="rect">
            <a:avLst/>
          </a:prstGeom>
        </p:spPr>
      </p:pic>
    </p:spTree>
    <p:extLst>
      <p:ext uri="{BB962C8B-B14F-4D97-AF65-F5344CB8AC3E}">
        <p14:creationId xmlns:p14="http://schemas.microsoft.com/office/powerpoint/2010/main" val="136248239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2992"/>
            <a:ext cx="9144000" cy="3816429"/>
          </a:xfrm>
          <a:prstGeom prst="rect">
            <a:avLst/>
          </a:prstGeom>
        </p:spPr>
        <p:txBody>
          <a:bodyPr wrap="square">
            <a:spAutoFit/>
          </a:bodyPr>
          <a:lstStyle/>
          <a:p>
            <a:r>
              <a:rPr lang="en-US" sz="2200" dirty="0" smtClean="0">
                <a:cs typeface="Garamond"/>
              </a:rPr>
              <a:t>ER lumen </a:t>
            </a:r>
            <a:r>
              <a:rPr lang="en-US" sz="2200" dirty="0">
                <a:cs typeface="Garamond"/>
              </a:rPr>
              <a:t>contains high </a:t>
            </a:r>
            <a:r>
              <a:rPr lang="en-US" sz="2200" dirty="0" smtClean="0">
                <a:cs typeface="Garamond"/>
              </a:rPr>
              <a:t>concentrations of </a:t>
            </a:r>
            <a:r>
              <a:rPr lang="en-US" sz="2200" dirty="0">
                <a:cs typeface="Garamond"/>
              </a:rPr>
              <a:t>a specialized set of chaperones </a:t>
            </a:r>
            <a:r>
              <a:rPr lang="en-US" sz="2200" dirty="0" smtClean="0">
                <a:cs typeface="Garamond"/>
              </a:rPr>
              <a:t>and folding </a:t>
            </a:r>
            <a:r>
              <a:rPr lang="en-US" sz="2200" dirty="0">
                <a:cs typeface="Garamond"/>
              </a:rPr>
              <a:t>enzymes, which assist protein </a:t>
            </a:r>
            <a:r>
              <a:rPr lang="en-US" sz="2200" dirty="0" smtClean="0">
                <a:cs typeface="Garamond"/>
              </a:rPr>
              <a:t>folding in </a:t>
            </a:r>
            <a:r>
              <a:rPr lang="en-US" sz="2200" dirty="0">
                <a:cs typeface="Garamond"/>
              </a:rPr>
              <a:t>conjunction with post-translational modifications</a:t>
            </a:r>
            <a:r>
              <a:rPr lang="en-US" sz="2200" dirty="0" smtClean="0">
                <a:cs typeface="Garamond"/>
              </a:rPr>
              <a:t>, e.g</a:t>
            </a:r>
            <a:r>
              <a:rPr lang="en-US" sz="2200" dirty="0">
                <a:cs typeface="Garamond"/>
              </a:rPr>
              <a:t>., </a:t>
            </a:r>
            <a:r>
              <a:rPr lang="en-US" sz="2200" b="1" u="sng" dirty="0">
                <a:cs typeface="Garamond"/>
              </a:rPr>
              <a:t>signal peptide cleavage</a:t>
            </a:r>
            <a:r>
              <a:rPr lang="en-US" sz="2200" dirty="0">
                <a:cs typeface="Garamond"/>
              </a:rPr>
              <a:t>, </a:t>
            </a:r>
            <a:r>
              <a:rPr lang="en-US" sz="2200" b="1" u="sng" dirty="0" smtClean="0">
                <a:cs typeface="Garamond"/>
              </a:rPr>
              <a:t>disulfide bond </a:t>
            </a:r>
            <a:r>
              <a:rPr lang="en-US" sz="2200" b="1" u="sng" dirty="0">
                <a:cs typeface="Garamond"/>
              </a:rPr>
              <a:t>formation</a:t>
            </a:r>
            <a:r>
              <a:rPr lang="en-US" sz="2200" dirty="0">
                <a:cs typeface="Garamond"/>
              </a:rPr>
              <a:t>, and </a:t>
            </a:r>
            <a:r>
              <a:rPr lang="en-US" sz="2200" b="1" dirty="0">
                <a:cs typeface="Garamond"/>
              </a:rPr>
              <a:t>N-linked </a:t>
            </a:r>
            <a:r>
              <a:rPr lang="en-US" sz="2200" b="1" dirty="0" smtClean="0">
                <a:cs typeface="Garamond"/>
              </a:rPr>
              <a:t>glycosylation.</a:t>
            </a:r>
          </a:p>
          <a:p>
            <a:endParaRPr lang="en-US" sz="2200" dirty="0" smtClean="0">
              <a:cs typeface="Garamond"/>
            </a:endParaRPr>
          </a:p>
          <a:p>
            <a:r>
              <a:rPr lang="en-US" sz="2200" dirty="0" smtClean="0">
                <a:cs typeface="Garamond"/>
              </a:rPr>
              <a:t>In </a:t>
            </a:r>
            <a:r>
              <a:rPr lang="en-US" sz="2200" dirty="0">
                <a:cs typeface="Garamond"/>
              </a:rPr>
              <a:t>this respect, the ER plays a </a:t>
            </a:r>
            <a:r>
              <a:rPr lang="en-US" sz="2200" b="1" i="1" u="sng" dirty="0" smtClean="0">
                <a:solidFill>
                  <a:srgbClr val="800000"/>
                </a:solidFill>
                <a:cs typeface="Garamond"/>
              </a:rPr>
              <a:t>crucial role </a:t>
            </a:r>
            <a:r>
              <a:rPr lang="en-US" sz="2200" b="1" i="1" u="sng" dirty="0">
                <a:solidFill>
                  <a:srgbClr val="800000"/>
                </a:solidFill>
                <a:cs typeface="Garamond"/>
              </a:rPr>
              <a:t>in the PQC</a:t>
            </a:r>
            <a:r>
              <a:rPr lang="en-US" sz="2200" b="1" dirty="0">
                <a:solidFill>
                  <a:srgbClr val="800000"/>
                </a:solidFill>
                <a:cs typeface="Garamond"/>
              </a:rPr>
              <a:t>, </a:t>
            </a:r>
            <a:r>
              <a:rPr lang="en-US" sz="2200" dirty="0">
                <a:cs typeface="Garamond"/>
              </a:rPr>
              <a:t>regulating the transport </a:t>
            </a:r>
            <a:r>
              <a:rPr lang="en-US" sz="2200" dirty="0" smtClean="0">
                <a:cs typeface="Garamond"/>
              </a:rPr>
              <a:t>of proteins </a:t>
            </a:r>
            <a:r>
              <a:rPr lang="en-US" sz="2200" dirty="0">
                <a:cs typeface="Garamond"/>
              </a:rPr>
              <a:t>from the ER to the Golgi apparatus</a:t>
            </a:r>
            <a:r>
              <a:rPr lang="en-US" sz="2200" dirty="0" smtClean="0">
                <a:cs typeface="Garamond"/>
              </a:rPr>
              <a:t>, as </a:t>
            </a:r>
            <a:r>
              <a:rPr lang="en-US" sz="2200" dirty="0">
                <a:cs typeface="Garamond"/>
              </a:rPr>
              <a:t>only proteins that have attained </a:t>
            </a:r>
            <a:r>
              <a:rPr lang="en-US" sz="2200" dirty="0" smtClean="0">
                <a:cs typeface="Garamond"/>
              </a:rPr>
              <a:t>their native </a:t>
            </a:r>
            <a:r>
              <a:rPr lang="en-US" sz="2200" dirty="0">
                <a:cs typeface="Garamond"/>
              </a:rPr>
              <a:t>structure in the ER are exported efficiently</a:t>
            </a:r>
          </a:p>
          <a:p>
            <a:endParaRPr lang="en-US" sz="2200" dirty="0">
              <a:cs typeface="Garamond"/>
            </a:endParaRPr>
          </a:p>
        </p:txBody>
      </p:sp>
      <p:pic>
        <p:nvPicPr>
          <p:cNvPr id="5" name="Picture 4"/>
          <p:cNvPicPr>
            <a:picLocks noChangeAspect="1"/>
          </p:cNvPicPr>
          <p:nvPr/>
        </p:nvPicPr>
        <p:blipFill>
          <a:blip r:embed="rId2"/>
          <a:stretch>
            <a:fillRect/>
          </a:stretch>
        </p:blipFill>
        <p:spPr>
          <a:xfrm>
            <a:off x="0" y="3742036"/>
            <a:ext cx="4778773" cy="3115964"/>
          </a:xfrm>
          <a:prstGeom prst="rect">
            <a:avLst/>
          </a:prstGeom>
        </p:spPr>
      </p:pic>
      <p:pic>
        <p:nvPicPr>
          <p:cNvPr id="6" name="Picture 5"/>
          <p:cNvPicPr>
            <a:picLocks noChangeAspect="1"/>
          </p:cNvPicPr>
          <p:nvPr/>
        </p:nvPicPr>
        <p:blipFill>
          <a:blip r:embed="rId3"/>
          <a:stretch>
            <a:fillRect/>
          </a:stretch>
        </p:blipFill>
        <p:spPr>
          <a:xfrm>
            <a:off x="4895737" y="3742036"/>
            <a:ext cx="4248263" cy="3115963"/>
          </a:xfrm>
          <a:prstGeom prst="rect">
            <a:avLst/>
          </a:prstGeom>
        </p:spPr>
      </p:pic>
    </p:spTree>
    <p:extLst>
      <p:ext uri="{BB962C8B-B14F-4D97-AF65-F5344CB8AC3E}">
        <p14:creationId xmlns:p14="http://schemas.microsoft.com/office/powerpoint/2010/main" val="74023884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2844"/>
            <a:ext cx="9144000" cy="4770537"/>
          </a:xfrm>
          <a:prstGeom prst="rect">
            <a:avLst/>
          </a:prstGeom>
        </p:spPr>
        <p:txBody>
          <a:bodyPr wrap="square">
            <a:spAutoFit/>
          </a:bodyPr>
          <a:lstStyle/>
          <a:p>
            <a:r>
              <a:rPr lang="en-US" sz="2800" dirty="0"/>
              <a:t>Interactions </a:t>
            </a:r>
            <a:r>
              <a:rPr lang="en-US" sz="2800" dirty="0" smtClean="0"/>
              <a:t>with components </a:t>
            </a:r>
            <a:r>
              <a:rPr lang="en-US" sz="2800" dirty="0"/>
              <a:t>of the </a:t>
            </a:r>
            <a:r>
              <a:rPr lang="en-US" sz="2800" b="1" dirty="0">
                <a:solidFill>
                  <a:srgbClr val="800000"/>
                </a:solidFill>
              </a:rPr>
              <a:t>primary PQC</a:t>
            </a:r>
            <a:r>
              <a:rPr lang="en-US" sz="2800" dirty="0"/>
              <a:t>, i.e., </a:t>
            </a:r>
            <a:r>
              <a:rPr lang="en-US" sz="2800" b="1" dirty="0" err="1">
                <a:solidFill>
                  <a:srgbClr val="008000"/>
                </a:solidFill>
              </a:rPr>
              <a:t>BiP</a:t>
            </a:r>
            <a:r>
              <a:rPr lang="en-US" sz="2800" b="1" dirty="0" smtClean="0">
                <a:solidFill>
                  <a:srgbClr val="008000"/>
                </a:solidFill>
              </a:rPr>
              <a:t>, </a:t>
            </a:r>
            <a:r>
              <a:rPr lang="en-US" sz="2800" b="1" dirty="0" err="1" smtClean="0">
                <a:solidFill>
                  <a:srgbClr val="008000"/>
                </a:solidFill>
              </a:rPr>
              <a:t>calnexin</a:t>
            </a:r>
            <a:r>
              <a:rPr lang="en-US" sz="2800" b="1" dirty="0">
                <a:solidFill>
                  <a:srgbClr val="008000"/>
                </a:solidFill>
              </a:rPr>
              <a:t>, </a:t>
            </a:r>
            <a:r>
              <a:rPr lang="en-US" sz="2800" b="1" dirty="0" err="1">
                <a:solidFill>
                  <a:srgbClr val="008000"/>
                </a:solidFill>
              </a:rPr>
              <a:t>calreticulin</a:t>
            </a:r>
            <a:r>
              <a:rPr lang="en-US" sz="2800" b="1" dirty="0">
                <a:solidFill>
                  <a:srgbClr val="008000"/>
                </a:solidFill>
              </a:rPr>
              <a:t>, glucose-regulated </a:t>
            </a:r>
            <a:r>
              <a:rPr lang="en-US" sz="2800" b="1" dirty="0" smtClean="0">
                <a:solidFill>
                  <a:srgbClr val="008000"/>
                </a:solidFill>
              </a:rPr>
              <a:t>protein Grp94 </a:t>
            </a:r>
            <a:r>
              <a:rPr lang="en-US" sz="2800" b="1" dirty="0">
                <a:solidFill>
                  <a:srgbClr val="008000"/>
                </a:solidFill>
              </a:rPr>
              <a:t>and the </a:t>
            </a:r>
            <a:r>
              <a:rPr lang="en-US" sz="2800" b="1" dirty="0" err="1">
                <a:solidFill>
                  <a:srgbClr val="008000"/>
                </a:solidFill>
              </a:rPr>
              <a:t>thiol-disulphide</a:t>
            </a:r>
            <a:r>
              <a:rPr lang="en-US" sz="2800" b="1" dirty="0">
                <a:solidFill>
                  <a:srgbClr val="008000"/>
                </a:solidFill>
              </a:rPr>
              <a:t> </a:t>
            </a:r>
            <a:r>
              <a:rPr lang="en-US" sz="2800" b="1" dirty="0" err="1">
                <a:solidFill>
                  <a:srgbClr val="008000"/>
                </a:solidFill>
              </a:rPr>
              <a:t>oxidoreductases</a:t>
            </a:r>
            <a:r>
              <a:rPr lang="en-US" sz="2800" b="1" dirty="0" smtClean="0">
                <a:solidFill>
                  <a:srgbClr val="008000"/>
                </a:solidFill>
              </a:rPr>
              <a:t>, protein </a:t>
            </a:r>
            <a:r>
              <a:rPr lang="en-US" sz="2800" b="1" dirty="0" err="1">
                <a:solidFill>
                  <a:srgbClr val="008000"/>
                </a:solidFill>
              </a:rPr>
              <a:t>disulphide</a:t>
            </a:r>
            <a:r>
              <a:rPr lang="en-US" sz="2800" b="1" dirty="0">
                <a:solidFill>
                  <a:srgbClr val="008000"/>
                </a:solidFill>
              </a:rPr>
              <a:t> </a:t>
            </a:r>
            <a:r>
              <a:rPr lang="en-US" sz="2800" b="1" dirty="0" err="1">
                <a:solidFill>
                  <a:srgbClr val="008000"/>
                </a:solidFill>
              </a:rPr>
              <a:t>isomerase</a:t>
            </a:r>
            <a:r>
              <a:rPr lang="en-US" sz="2800" b="1" dirty="0">
                <a:solidFill>
                  <a:srgbClr val="008000"/>
                </a:solidFill>
              </a:rPr>
              <a:t> (PDI)</a:t>
            </a:r>
            <a:r>
              <a:rPr lang="en-US" sz="2800" b="1" dirty="0" smtClean="0">
                <a:solidFill>
                  <a:srgbClr val="008000"/>
                </a:solidFill>
              </a:rPr>
              <a:t>, and </a:t>
            </a:r>
            <a:r>
              <a:rPr lang="en-US" sz="2800" b="1" dirty="0">
                <a:solidFill>
                  <a:srgbClr val="008000"/>
                </a:solidFill>
              </a:rPr>
              <a:t>ERp57</a:t>
            </a:r>
            <a:r>
              <a:rPr lang="en-US" sz="2800" dirty="0"/>
              <a:t> </a:t>
            </a:r>
            <a:r>
              <a:rPr lang="en-US" sz="2800" dirty="0" smtClean="0"/>
              <a:t>assist </a:t>
            </a:r>
            <a:r>
              <a:rPr lang="en-US" sz="2800" dirty="0"/>
              <a:t>protein </a:t>
            </a:r>
            <a:r>
              <a:rPr lang="en-US" sz="2800" dirty="0" smtClean="0"/>
              <a:t>folding. </a:t>
            </a:r>
          </a:p>
          <a:p>
            <a:endParaRPr lang="en-US" sz="2800" dirty="0" smtClean="0"/>
          </a:p>
          <a:p>
            <a:endParaRPr lang="en-US" sz="2800" dirty="0" smtClean="0"/>
          </a:p>
          <a:p>
            <a:r>
              <a:rPr lang="en-US" sz="2800" dirty="0" err="1" smtClean="0"/>
              <a:t>Misfolded</a:t>
            </a:r>
            <a:r>
              <a:rPr lang="en-US" sz="2800" dirty="0" smtClean="0"/>
              <a:t> </a:t>
            </a:r>
            <a:r>
              <a:rPr lang="en-US" sz="2800" dirty="0"/>
              <a:t>or unassembled </a:t>
            </a:r>
            <a:r>
              <a:rPr lang="en-US" sz="2800" dirty="0" smtClean="0"/>
              <a:t>proteins may </a:t>
            </a:r>
            <a:r>
              <a:rPr lang="en-US" sz="2800" dirty="0"/>
              <a:t>accumulate </a:t>
            </a:r>
            <a:r>
              <a:rPr lang="en-US" sz="2800" dirty="0" smtClean="0"/>
              <a:t>in the </a:t>
            </a:r>
            <a:r>
              <a:rPr lang="en-US" sz="2800" dirty="0"/>
              <a:t>absence of efficient </a:t>
            </a:r>
            <a:r>
              <a:rPr lang="en-US" sz="2800" b="1" dirty="0" smtClean="0">
                <a:solidFill>
                  <a:srgbClr val="800000"/>
                </a:solidFill>
              </a:rPr>
              <a:t>ER associated degradation </a:t>
            </a:r>
            <a:r>
              <a:rPr lang="en-US" sz="2800" dirty="0" smtClean="0"/>
              <a:t>(</a:t>
            </a:r>
            <a:r>
              <a:rPr lang="en-US" sz="2800" b="1" dirty="0" smtClean="0">
                <a:solidFill>
                  <a:srgbClr val="800000"/>
                </a:solidFill>
              </a:rPr>
              <a:t>ERAD</a:t>
            </a:r>
            <a:r>
              <a:rPr lang="en-US" sz="2800" dirty="0" smtClean="0"/>
              <a:t>)</a:t>
            </a:r>
          </a:p>
          <a:p>
            <a:endParaRPr lang="en-US" sz="2400" dirty="0"/>
          </a:p>
        </p:txBody>
      </p:sp>
    </p:spTree>
    <p:extLst>
      <p:ext uri="{BB962C8B-B14F-4D97-AF65-F5344CB8AC3E}">
        <p14:creationId xmlns:p14="http://schemas.microsoft.com/office/powerpoint/2010/main" val="212067233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1524" y="1804846"/>
            <a:ext cx="7385378" cy="4660823"/>
          </a:xfrm>
          <a:prstGeom prst="rect">
            <a:avLst/>
          </a:prstGeom>
        </p:spPr>
      </p:pic>
      <p:sp>
        <p:nvSpPr>
          <p:cNvPr id="3" name="Rectangle 2"/>
          <p:cNvSpPr/>
          <p:nvPr/>
        </p:nvSpPr>
        <p:spPr>
          <a:xfrm>
            <a:off x="284053" y="200316"/>
            <a:ext cx="8859947" cy="1200328"/>
          </a:xfrm>
          <a:prstGeom prst="rect">
            <a:avLst/>
          </a:prstGeom>
        </p:spPr>
        <p:txBody>
          <a:bodyPr wrap="square">
            <a:spAutoFit/>
          </a:bodyPr>
          <a:lstStyle/>
          <a:p>
            <a:r>
              <a:rPr lang="en-US" sz="2400" dirty="0"/>
              <a:t>Substrates for ERAD are selected by the PQC system and </a:t>
            </a:r>
            <a:r>
              <a:rPr lang="en-US" sz="2400" dirty="0" err="1"/>
              <a:t>translocated</a:t>
            </a:r>
            <a:r>
              <a:rPr lang="en-US" sz="2400" dirty="0"/>
              <a:t> to the cytosol, where they normally are degraded by the ubiquitin-proteasome system</a:t>
            </a:r>
          </a:p>
        </p:txBody>
      </p:sp>
    </p:spTree>
    <p:extLst>
      <p:ext uri="{BB962C8B-B14F-4D97-AF65-F5344CB8AC3E}">
        <p14:creationId xmlns:p14="http://schemas.microsoft.com/office/powerpoint/2010/main" val="217741194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7188"/>
            <a:ext cx="9144000" cy="6678752"/>
          </a:xfrm>
          <a:prstGeom prst="rect">
            <a:avLst/>
          </a:prstGeom>
        </p:spPr>
        <p:txBody>
          <a:bodyPr wrap="square">
            <a:spAutoFit/>
          </a:bodyPr>
          <a:lstStyle/>
          <a:p>
            <a:r>
              <a:rPr lang="en-US" sz="2800" dirty="0"/>
              <a:t>A </a:t>
            </a:r>
            <a:r>
              <a:rPr lang="en-US" sz="2800" b="1" dirty="0">
                <a:solidFill>
                  <a:srgbClr val="FF0000"/>
                </a:solidFill>
              </a:rPr>
              <a:t>substantial number of cellular </a:t>
            </a:r>
            <a:r>
              <a:rPr lang="en-US" sz="2800" b="1" dirty="0" smtClean="0">
                <a:solidFill>
                  <a:srgbClr val="FF0000"/>
                </a:solidFill>
              </a:rPr>
              <a:t>proteins </a:t>
            </a:r>
            <a:r>
              <a:rPr lang="en-US" sz="2800" dirty="0" smtClean="0"/>
              <a:t>are </a:t>
            </a:r>
            <a:r>
              <a:rPr lang="en-US" sz="2800" dirty="0"/>
              <a:t>processed and transported through </a:t>
            </a:r>
            <a:r>
              <a:rPr lang="en-US" sz="2800" dirty="0" smtClean="0"/>
              <a:t>the ER</a:t>
            </a:r>
            <a:r>
              <a:rPr lang="en-US" sz="2800" dirty="0"/>
              <a:t>. These include </a:t>
            </a:r>
            <a:r>
              <a:rPr lang="en-US" sz="2800" b="1" dirty="0">
                <a:solidFill>
                  <a:srgbClr val="800000"/>
                </a:solidFill>
              </a:rPr>
              <a:t>receptors</a:t>
            </a:r>
            <a:r>
              <a:rPr lang="en-US" sz="2800" dirty="0"/>
              <a:t> and </a:t>
            </a:r>
            <a:r>
              <a:rPr lang="en-US" sz="2800" b="1" dirty="0">
                <a:solidFill>
                  <a:srgbClr val="800000"/>
                </a:solidFill>
              </a:rPr>
              <a:t>ion </a:t>
            </a:r>
            <a:r>
              <a:rPr lang="en-US" sz="2800" b="1" dirty="0" smtClean="0">
                <a:solidFill>
                  <a:srgbClr val="800000"/>
                </a:solidFill>
              </a:rPr>
              <a:t>channels </a:t>
            </a:r>
            <a:r>
              <a:rPr lang="en-US" sz="2800" dirty="0" smtClean="0"/>
              <a:t>to </a:t>
            </a:r>
            <a:r>
              <a:rPr lang="en-US" sz="2800" dirty="0"/>
              <a:t>be expressed on the cell surface, </a:t>
            </a:r>
            <a:r>
              <a:rPr lang="en-US" sz="2800" b="1" dirty="0" smtClean="0">
                <a:solidFill>
                  <a:srgbClr val="008000"/>
                </a:solidFill>
              </a:rPr>
              <a:t>enzymes</a:t>
            </a:r>
            <a:r>
              <a:rPr lang="en-US" sz="2800" dirty="0" smtClean="0"/>
              <a:t> and </a:t>
            </a:r>
            <a:r>
              <a:rPr lang="en-US" sz="2800" b="1" dirty="0">
                <a:solidFill>
                  <a:srgbClr val="008000"/>
                </a:solidFill>
              </a:rPr>
              <a:t>hormones</a:t>
            </a:r>
            <a:r>
              <a:rPr lang="en-US" sz="2800" dirty="0"/>
              <a:t> to be secreted, as well </a:t>
            </a:r>
            <a:r>
              <a:rPr lang="en-US" sz="2800" dirty="0" smtClean="0"/>
              <a:t>as proteins </a:t>
            </a:r>
            <a:r>
              <a:rPr lang="en-US" sz="2800" dirty="0"/>
              <a:t>with a </a:t>
            </a:r>
            <a:r>
              <a:rPr lang="en-US" sz="2800" b="1" dirty="0">
                <a:solidFill>
                  <a:srgbClr val="000090"/>
                </a:solidFill>
              </a:rPr>
              <a:t>specialized function</a:t>
            </a:r>
            <a:r>
              <a:rPr lang="en-US" sz="2800" dirty="0"/>
              <a:t> within </a:t>
            </a:r>
            <a:r>
              <a:rPr lang="en-US" sz="2800" dirty="0" smtClean="0"/>
              <a:t>the organelles </a:t>
            </a:r>
            <a:r>
              <a:rPr lang="en-US" sz="2800" dirty="0"/>
              <a:t>of the secretory pathway. </a:t>
            </a:r>
            <a:endParaRPr lang="en-US" sz="2800" dirty="0" smtClean="0"/>
          </a:p>
          <a:p>
            <a:r>
              <a:rPr lang="en-US" sz="2800" dirty="0" smtClean="0"/>
              <a:t>Because many </a:t>
            </a:r>
            <a:r>
              <a:rPr lang="en-US" sz="2800" dirty="0"/>
              <a:t>of these proteins are </a:t>
            </a:r>
            <a:r>
              <a:rPr lang="en-US" sz="2800" b="1" u="sng" dirty="0"/>
              <a:t>essential</a:t>
            </a:r>
            <a:r>
              <a:rPr lang="en-US" sz="2800" dirty="0"/>
              <a:t> and </a:t>
            </a:r>
            <a:r>
              <a:rPr lang="en-US" sz="2800" dirty="0" smtClean="0"/>
              <a:t>indispensable in </a:t>
            </a:r>
            <a:r>
              <a:rPr lang="en-US" sz="2800" dirty="0"/>
              <a:t>many physiological processes</a:t>
            </a:r>
            <a:r>
              <a:rPr lang="en-US" sz="2800" dirty="0" smtClean="0"/>
              <a:t>, a </a:t>
            </a:r>
            <a:r>
              <a:rPr lang="en-US" sz="2800" dirty="0"/>
              <a:t>variety of disease phenotypes may </a:t>
            </a:r>
            <a:r>
              <a:rPr lang="en-US" sz="2800" dirty="0" smtClean="0"/>
              <a:t>result from </a:t>
            </a:r>
            <a:r>
              <a:rPr lang="en-US" sz="2800" dirty="0"/>
              <a:t>impairment of their ER-mediated </a:t>
            </a:r>
            <a:r>
              <a:rPr lang="en-US" sz="2800" dirty="0" smtClean="0"/>
              <a:t>transport.</a:t>
            </a:r>
          </a:p>
          <a:p>
            <a:endParaRPr lang="en-US" sz="2800" dirty="0"/>
          </a:p>
          <a:p>
            <a:r>
              <a:rPr lang="en-US" sz="2800" dirty="0" smtClean="0"/>
              <a:t>Therefore, </a:t>
            </a:r>
            <a:r>
              <a:rPr lang="en-US" sz="2800" b="1" u="sng" dirty="0"/>
              <a:t>defective ER processing </a:t>
            </a:r>
            <a:r>
              <a:rPr lang="en-US" sz="2800" dirty="0"/>
              <a:t>of proteins may </a:t>
            </a:r>
            <a:r>
              <a:rPr lang="en-US" sz="2800" dirty="0" smtClean="0"/>
              <a:t>contribute to </a:t>
            </a:r>
            <a:r>
              <a:rPr lang="en-US" sz="2800" dirty="0"/>
              <a:t>numerous diseases</a:t>
            </a:r>
            <a:endParaRPr lang="en-US" sz="2800" dirty="0" smtClean="0"/>
          </a:p>
          <a:p>
            <a:endParaRPr lang="en-US" dirty="0"/>
          </a:p>
          <a:p>
            <a:endParaRPr lang="en-US" dirty="0"/>
          </a:p>
        </p:txBody>
      </p:sp>
    </p:spTree>
    <p:extLst>
      <p:ext uri="{BB962C8B-B14F-4D97-AF65-F5344CB8AC3E}">
        <p14:creationId xmlns:p14="http://schemas.microsoft.com/office/powerpoint/2010/main" val="375126713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28540"/>
          </a:xfrm>
        </p:spPr>
        <p:style>
          <a:lnRef idx="1">
            <a:schemeClr val="accent4"/>
          </a:lnRef>
          <a:fillRef idx="3">
            <a:schemeClr val="accent4"/>
          </a:fillRef>
          <a:effectRef idx="2">
            <a:schemeClr val="accent4"/>
          </a:effectRef>
          <a:fontRef idx="minor">
            <a:schemeClr val="lt1"/>
          </a:fontRef>
        </p:style>
        <p:txBody>
          <a:bodyPr/>
          <a:lstStyle/>
          <a:p>
            <a:r>
              <a:rPr lang="en-US" sz="3200" b="1" dirty="0">
                <a:solidFill>
                  <a:schemeClr val="tx1"/>
                </a:solidFill>
              </a:rPr>
              <a:t>Endoplasmic Reticulum–Associated</a:t>
            </a:r>
            <a:br>
              <a:rPr lang="en-US" sz="3200" b="1" dirty="0">
                <a:solidFill>
                  <a:schemeClr val="tx1"/>
                </a:solidFill>
              </a:rPr>
            </a:br>
            <a:r>
              <a:rPr lang="en-US" sz="3200" b="1" dirty="0" err="1">
                <a:solidFill>
                  <a:schemeClr val="tx1"/>
                </a:solidFill>
              </a:rPr>
              <a:t>Misfolding</a:t>
            </a:r>
            <a:r>
              <a:rPr lang="en-US" sz="3200" b="1" dirty="0">
                <a:solidFill>
                  <a:schemeClr val="tx1"/>
                </a:solidFill>
              </a:rPr>
              <a:t> </a:t>
            </a:r>
            <a:r>
              <a:rPr lang="en-US" sz="3200" b="1" dirty="0" smtClean="0">
                <a:solidFill>
                  <a:schemeClr val="tx1"/>
                </a:solidFill>
              </a:rPr>
              <a:t>Diseases (1)</a:t>
            </a:r>
            <a:endParaRPr lang="en-US" sz="3200" b="1" dirty="0">
              <a:solidFill>
                <a:schemeClr val="tx1"/>
              </a:solidFill>
            </a:endParaRPr>
          </a:p>
        </p:txBody>
      </p:sp>
      <p:sp>
        <p:nvSpPr>
          <p:cNvPr id="3" name="Rectangle 2"/>
          <p:cNvSpPr/>
          <p:nvPr/>
        </p:nvSpPr>
        <p:spPr>
          <a:xfrm>
            <a:off x="167090" y="1217204"/>
            <a:ext cx="8976910" cy="3323987"/>
          </a:xfrm>
          <a:prstGeom prst="rect">
            <a:avLst/>
          </a:prstGeom>
        </p:spPr>
        <p:txBody>
          <a:bodyPr wrap="square">
            <a:spAutoFit/>
          </a:bodyPr>
          <a:lstStyle/>
          <a:p>
            <a:r>
              <a:rPr lang="en-US" sz="2400" dirty="0"/>
              <a:t>ER-associated </a:t>
            </a:r>
            <a:r>
              <a:rPr lang="en-US" sz="2400" dirty="0" err="1"/>
              <a:t>misfolding</a:t>
            </a:r>
            <a:r>
              <a:rPr lang="en-US" sz="2400" dirty="0"/>
              <a:t> and rapid </a:t>
            </a:r>
            <a:r>
              <a:rPr lang="en-US" sz="2400" dirty="0" smtClean="0"/>
              <a:t>degradation by </a:t>
            </a:r>
            <a:r>
              <a:rPr lang="en-US" sz="2400" dirty="0"/>
              <a:t>ERAD are hallmarks of </a:t>
            </a:r>
            <a:r>
              <a:rPr lang="en-US" sz="2400" b="1" dirty="0">
                <a:solidFill>
                  <a:srgbClr val="008000"/>
                </a:solidFill>
              </a:rPr>
              <a:t>cystic </a:t>
            </a:r>
            <a:r>
              <a:rPr lang="en-US" sz="2400" b="1" dirty="0" smtClean="0">
                <a:solidFill>
                  <a:srgbClr val="008000"/>
                </a:solidFill>
              </a:rPr>
              <a:t>fibrosis (</a:t>
            </a:r>
            <a:r>
              <a:rPr lang="en-US" sz="2400" b="1" dirty="0">
                <a:solidFill>
                  <a:srgbClr val="008000"/>
                </a:solidFill>
              </a:rPr>
              <a:t>CF)</a:t>
            </a:r>
            <a:r>
              <a:rPr lang="en-US" sz="2400" dirty="0"/>
              <a:t>, which is a </a:t>
            </a:r>
            <a:r>
              <a:rPr lang="en-US" sz="2400" i="1" u="sng" dirty="0">
                <a:solidFill>
                  <a:srgbClr val="008000"/>
                </a:solidFill>
              </a:rPr>
              <a:t>lethal autosomal recessive </a:t>
            </a:r>
            <a:r>
              <a:rPr lang="en-US" sz="2400" i="1" u="sng" dirty="0" smtClean="0">
                <a:solidFill>
                  <a:srgbClr val="008000"/>
                </a:solidFill>
              </a:rPr>
              <a:t>disease</a:t>
            </a:r>
            <a:r>
              <a:rPr lang="en-US" sz="2400" dirty="0" smtClean="0"/>
              <a:t> caused </a:t>
            </a:r>
            <a:r>
              <a:rPr lang="en-US" sz="2400" dirty="0"/>
              <a:t>by mutations in </a:t>
            </a:r>
            <a:r>
              <a:rPr lang="en-US" sz="2400" dirty="0" smtClean="0"/>
              <a:t>the </a:t>
            </a:r>
            <a:r>
              <a:rPr lang="en-US" sz="2400" u="sng" dirty="0" smtClean="0"/>
              <a:t>CF </a:t>
            </a:r>
            <a:r>
              <a:rPr lang="en-US" sz="2400" u="sng" dirty="0" err="1" smtClean="0"/>
              <a:t>transmembrane</a:t>
            </a:r>
            <a:r>
              <a:rPr lang="en-US" sz="2400" u="sng" dirty="0"/>
              <a:t> </a:t>
            </a:r>
            <a:r>
              <a:rPr lang="en-US" sz="2400" u="sng" dirty="0" smtClean="0"/>
              <a:t>conductance </a:t>
            </a:r>
            <a:r>
              <a:rPr lang="en-US" sz="2400" u="sng" dirty="0"/>
              <a:t>regulator</a:t>
            </a:r>
            <a:r>
              <a:rPr lang="en-US" sz="2400" dirty="0"/>
              <a:t> </a:t>
            </a:r>
            <a:r>
              <a:rPr lang="en-US" sz="2400" b="1" dirty="0">
                <a:solidFill>
                  <a:srgbClr val="008000"/>
                </a:solidFill>
              </a:rPr>
              <a:t>(CFTR </a:t>
            </a:r>
            <a:r>
              <a:rPr lang="en-US" sz="2400" dirty="0"/>
              <a:t>) </a:t>
            </a:r>
            <a:r>
              <a:rPr lang="en-US" sz="2400" dirty="0" smtClean="0"/>
              <a:t>gene encoding </a:t>
            </a:r>
            <a:r>
              <a:rPr lang="en-US" sz="2400" dirty="0"/>
              <a:t>a chloride </a:t>
            </a:r>
            <a:r>
              <a:rPr lang="en-US" sz="2400" dirty="0" smtClean="0"/>
              <a:t>channel.</a:t>
            </a:r>
          </a:p>
          <a:p>
            <a:endParaRPr lang="en-US" sz="2400" dirty="0" smtClean="0"/>
          </a:p>
          <a:p>
            <a:r>
              <a:rPr lang="en-US" sz="2400" b="1" u="sng" dirty="0" smtClean="0">
                <a:solidFill>
                  <a:srgbClr val="660066"/>
                </a:solidFill>
              </a:rPr>
              <a:t>The </a:t>
            </a:r>
            <a:r>
              <a:rPr lang="en-US" sz="2400" b="1" u="sng" dirty="0">
                <a:solidFill>
                  <a:srgbClr val="660066"/>
                </a:solidFill>
              </a:rPr>
              <a:t>disease </a:t>
            </a:r>
            <a:r>
              <a:rPr lang="en-US" sz="2400" b="1" u="sng" dirty="0" smtClean="0">
                <a:solidFill>
                  <a:srgbClr val="660066"/>
                </a:solidFill>
              </a:rPr>
              <a:t>results from </a:t>
            </a:r>
            <a:r>
              <a:rPr lang="en-US" sz="2400" b="1" u="sng" dirty="0">
                <a:solidFill>
                  <a:srgbClr val="660066"/>
                </a:solidFill>
              </a:rPr>
              <a:t>loss of chloride regulation in </a:t>
            </a:r>
            <a:r>
              <a:rPr lang="en-US" sz="2400" b="1" u="sng" dirty="0" smtClean="0">
                <a:solidFill>
                  <a:srgbClr val="660066"/>
                </a:solidFill>
              </a:rPr>
              <a:t>epithelia expressing </a:t>
            </a:r>
            <a:r>
              <a:rPr lang="en-US" sz="2400" b="1" u="sng" dirty="0">
                <a:solidFill>
                  <a:srgbClr val="660066"/>
                </a:solidFill>
              </a:rPr>
              <a:t>the gene</a:t>
            </a:r>
            <a:endParaRPr lang="en-US" sz="2400" b="1" u="sng" dirty="0" smtClean="0">
              <a:solidFill>
                <a:srgbClr val="660066"/>
              </a:solidFill>
            </a:endParaRPr>
          </a:p>
          <a:p>
            <a:endParaRPr lang="en-US" dirty="0"/>
          </a:p>
        </p:txBody>
      </p:sp>
    </p:spTree>
    <p:extLst>
      <p:ext uri="{BB962C8B-B14F-4D97-AF65-F5344CB8AC3E}">
        <p14:creationId xmlns:p14="http://schemas.microsoft.com/office/powerpoint/2010/main" val="45138983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673" y="321878"/>
            <a:ext cx="9010328" cy="4139595"/>
          </a:xfrm>
          <a:prstGeom prst="rect">
            <a:avLst/>
          </a:prstGeom>
        </p:spPr>
        <p:txBody>
          <a:bodyPr wrap="square">
            <a:spAutoFit/>
          </a:bodyPr>
          <a:lstStyle/>
          <a:p>
            <a:r>
              <a:rPr lang="en-US" sz="2200" dirty="0"/>
              <a:t>More than </a:t>
            </a:r>
            <a:r>
              <a:rPr lang="en-US" sz="2200" dirty="0" smtClean="0"/>
              <a:t>1000 disease</a:t>
            </a:r>
            <a:r>
              <a:rPr lang="en-US" sz="2200" dirty="0"/>
              <a:t>-associated CFTR gene variations </a:t>
            </a:r>
            <a:r>
              <a:rPr lang="en-US" sz="2200" dirty="0" smtClean="0"/>
              <a:t>have been </a:t>
            </a:r>
            <a:r>
              <a:rPr lang="en-US" sz="2200" dirty="0"/>
              <a:t>described. </a:t>
            </a:r>
            <a:endParaRPr lang="en-US" sz="2200" dirty="0" smtClean="0"/>
          </a:p>
          <a:p>
            <a:endParaRPr lang="en-US" sz="2400" dirty="0" smtClean="0"/>
          </a:p>
          <a:p>
            <a:r>
              <a:rPr lang="en-US" sz="2400" dirty="0" smtClean="0"/>
              <a:t>However</a:t>
            </a:r>
            <a:r>
              <a:rPr lang="en-US" sz="2400" dirty="0"/>
              <a:t>, </a:t>
            </a:r>
            <a:r>
              <a:rPr lang="en-US" sz="2400" b="1" u="sng" dirty="0"/>
              <a:t>one single variation</a:t>
            </a:r>
            <a:r>
              <a:rPr lang="en-US" sz="2400" dirty="0" smtClean="0"/>
              <a:t>, coding </a:t>
            </a:r>
            <a:r>
              <a:rPr lang="en-US" sz="2400" dirty="0"/>
              <a:t>for an </a:t>
            </a:r>
            <a:r>
              <a:rPr lang="en-US" sz="2400" b="1" u="sng" dirty="0" smtClean="0"/>
              <a:t>one amino </a:t>
            </a:r>
            <a:r>
              <a:rPr lang="en-US" sz="2400" b="1" u="sng" dirty="0"/>
              <a:t>acid </a:t>
            </a:r>
            <a:r>
              <a:rPr lang="en-US" sz="2400" b="1" u="sng" dirty="0" smtClean="0"/>
              <a:t>deletion variant</a:t>
            </a:r>
            <a:r>
              <a:rPr lang="en-US" sz="2400" dirty="0"/>
              <a:t>, </a:t>
            </a:r>
            <a:r>
              <a:rPr lang="en-US" sz="2400" b="1" dirty="0" smtClean="0">
                <a:solidFill>
                  <a:srgbClr val="660066"/>
                </a:solidFill>
              </a:rPr>
              <a:t>ΔF508</a:t>
            </a:r>
            <a:r>
              <a:rPr lang="en-US" sz="2400" dirty="0"/>
              <a:t>, is </a:t>
            </a:r>
            <a:r>
              <a:rPr lang="en-US" sz="2400" dirty="0" smtClean="0"/>
              <a:t>the </a:t>
            </a:r>
            <a:r>
              <a:rPr lang="en-US" sz="2400" dirty="0"/>
              <a:t>most common</a:t>
            </a:r>
            <a:r>
              <a:rPr lang="en-US" sz="2400" dirty="0" smtClean="0"/>
              <a:t>, accounting </a:t>
            </a:r>
            <a:r>
              <a:rPr lang="en-US" sz="2400" dirty="0"/>
              <a:t>for about 66% of all </a:t>
            </a:r>
            <a:r>
              <a:rPr lang="en-US" sz="2400" dirty="0" smtClean="0"/>
              <a:t>disease- associated variant </a:t>
            </a:r>
            <a:r>
              <a:rPr lang="en-US" sz="2400" dirty="0"/>
              <a:t>CFTR alleles </a:t>
            </a:r>
            <a:r>
              <a:rPr lang="en-US" sz="2400" dirty="0" smtClean="0"/>
              <a:t>worldwide.</a:t>
            </a:r>
          </a:p>
          <a:p>
            <a:endParaRPr lang="en-US" sz="2400" b="1" dirty="0" smtClean="0">
              <a:solidFill>
                <a:srgbClr val="660066"/>
              </a:solidFill>
            </a:endParaRPr>
          </a:p>
          <a:p>
            <a:r>
              <a:rPr lang="en-US" sz="2500" b="1" dirty="0" smtClean="0">
                <a:solidFill>
                  <a:srgbClr val="660066"/>
                </a:solidFill>
              </a:rPr>
              <a:t>For </a:t>
            </a:r>
            <a:r>
              <a:rPr lang="en-US" sz="2500" b="1" dirty="0">
                <a:solidFill>
                  <a:srgbClr val="660066"/>
                </a:solidFill>
              </a:rPr>
              <a:t>the </a:t>
            </a:r>
            <a:r>
              <a:rPr lang="en-US" sz="2500" b="1" dirty="0" smtClean="0">
                <a:solidFill>
                  <a:srgbClr val="660066"/>
                </a:solidFill>
              </a:rPr>
              <a:t>ΔF508 CFTR protein </a:t>
            </a:r>
            <a:r>
              <a:rPr lang="en-US" sz="2500" b="1" dirty="0">
                <a:solidFill>
                  <a:srgbClr val="660066"/>
                </a:solidFill>
              </a:rPr>
              <a:t>the maturation process is very </a:t>
            </a:r>
            <a:r>
              <a:rPr lang="en-US" sz="2500" b="1" dirty="0" smtClean="0">
                <a:solidFill>
                  <a:srgbClr val="660066"/>
                </a:solidFill>
              </a:rPr>
              <a:t>inefficient and </a:t>
            </a:r>
            <a:r>
              <a:rPr lang="en-US" sz="2500" b="1" dirty="0">
                <a:solidFill>
                  <a:srgbClr val="660066"/>
                </a:solidFill>
              </a:rPr>
              <a:t>virtually all of the protein (&gt;99%</a:t>
            </a:r>
            <a:r>
              <a:rPr lang="en-US" sz="2500" b="1" dirty="0" smtClean="0">
                <a:solidFill>
                  <a:srgbClr val="660066"/>
                </a:solidFill>
              </a:rPr>
              <a:t>) undergoes </a:t>
            </a:r>
            <a:r>
              <a:rPr lang="en-US" sz="2500" b="1" dirty="0">
                <a:solidFill>
                  <a:srgbClr val="660066"/>
                </a:solidFill>
              </a:rPr>
              <a:t>rapid ERAD</a:t>
            </a:r>
          </a:p>
        </p:txBody>
      </p:sp>
    </p:spTree>
    <p:extLst>
      <p:ext uri="{BB962C8B-B14F-4D97-AF65-F5344CB8AC3E}">
        <p14:creationId xmlns:p14="http://schemas.microsoft.com/office/powerpoint/2010/main" val="132874192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1">
            <a:schemeClr val="accent4"/>
          </a:lnRef>
          <a:fillRef idx="2">
            <a:schemeClr val="accent4"/>
          </a:fillRef>
          <a:effectRef idx="1">
            <a:schemeClr val="accent4"/>
          </a:effectRef>
          <a:fontRef idx="minor">
            <a:schemeClr val="dk1"/>
          </a:fontRef>
        </p:style>
        <p:txBody>
          <a:bodyPr/>
          <a:lstStyle/>
          <a:p>
            <a:r>
              <a:rPr lang="en-US" sz="4800" b="1" dirty="0" smtClean="0">
                <a:solidFill>
                  <a:srgbClr val="008000"/>
                </a:solidFill>
              </a:rPr>
              <a:t>CFTR</a:t>
            </a:r>
            <a:endParaRPr lang="en-US" sz="4800" b="1" dirty="0">
              <a:solidFill>
                <a:srgbClr val="008000"/>
              </a:solidFill>
            </a:endParaRPr>
          </a:p>
        </p:txBody>
      </p:sp>
      <p:sp>
        <p:nvSpPr>
          <p:cNvPr id="3" name="Subtitle 2"/>
          <p:cNvSpPr>
            <a:spLocks noGrp="1"/>
          </p:cNvSpPr>
          <p:nvPr>
            <p:ph type="subTitle" idx="1"/>
          </p:nvPr>
        </p:nvSpPr>
        <p:spPr/>
        <p:style>
          <a:lnRef idx="1">
            <a:schemeClr val="accent6"/>
          </a:lnRef>
          <a:fillRef idx="2">
            <a:schemeClr val="accent6"/>
          </a:fillRef>
          <a:effectRef idx="1">
            <a:schemeClr val="accent6"/>
          </a:effectRef>
          <a:fontRef idx="minor">
            <a:schemeClr val="dk1"/>
          </a:fontRef>
        </p:style>
        <p:txBody>
          <a:bodyPr>
            <a:normAutofit/>
          </a:bodyPr>
          <a:lstStyle/>
          <a:p>
            <a:r>
              <a:rPr lang="en-US" sz="2800" b="1" dirty="0" smtClean="0">
                <a:solidFill>
                  <a:srgbClr val="000090"/>
                </a:solidFill>
              </a:rPr>
              <a:t>Structure &amp; Function</a:t>
            </a:r>
            <a:endParaRPr lang="en-US" sz="2800" b="1" dirty="0">
              <a:solidFill>
                <a:srgbClr val="000090"/>
              </a:solidFill>
            </a:endParaRPr>
          </a:p>
        </p:txBody>
      </p:sp>
    </p:spTree>
    <p:extLst>
      <p:ext uri="{BB962C8B-B14F-4D97-AF65-F5344CB8AC3E}">
        <p14:creationId xmlns:p14="http://schemas.microsoft.com/office/powerpoint/2010/main" val="34631079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1" y="183621"/>
            <a:ext cx="8778874" cy="5016757"/>
          </a:xfrm>
          <a:prstGeom prst="rect">
            <a:avLst/>
          </a:prstGeom>
        </p:spPr>
        <p:txBody>
          <a:bodyPr wrap="square">
            <a:spAutoFit/>
          </a:bodyPr>
          <a:lstStyle/>
          <a:p>
            <a:r>
              <a:rPr lang="en-US" sz="3200" dirty="0" smtClean="0"/>
              <a:t>If the </a:t>
            </a:r>
            <a:r>
              <a:rPr lang="en-US" sz="3200" dirty="0"/>
              <a:t>folding to the native structure cannot </a:t>
            </a:r>
            <a:r>
              <a:rPr lang="en-US" sz="3200" dirty="0" smtClean="0"/>
              <a:t>be completed, </a:t>
            </a:r>
            <a:r>
              <a:rPr lang="en-US" sz="3200" dirty="0"/>
              <a:t>the chaperones assess whether </a:t>
            </a:r>
            <a:r>
              <a:rPr lang="en-US" sz="3200" dirty="0" err="1" smtClean="0"/>
              <a:t>misfolded</a:t>
            </a:r>
            <a:r>
              <a:rPr lang="en-US" sz="3200" dirty="0"/>
              <a:t> </a:t>
            </a:r>
            <a:r>
              <a:rPr lang="en-US" sz="3200" dirty="0" smtClean="0"/>
              <a:t>conformers </a:t>
            </a:r>
            <a:r>
              <a:rPr lang="en-US" sz="3200" dirty="0"/>
              <a:t>should be </a:t>
            </a:r>
            <a:r>
              <a:rPr lang="en-US" sz="3200" u="sng" dirty="0"/>
              <a:t>refolded or </a:t>
            </a:r>
            <a:r>
              <a:rPr lang="en-US" sz="3200" u="sng" dirty="0" smtClean="0"/>
              <a:t>degraded </a:t>
            </a:r>
            <a:r>
              <a:rPr lang="en-US" sz="3200" dirty="0" smtClean="0"/>
              <a:t>by </a:t>
            </a:r>
            <a:r>
              <a:rPr lang="en-US" sz="3200" dirty="0"/>
              <a:t>the </a:t>
            </a:r>
            <a:r>
              <a:rPr lang="en-US" sz="3200" b="1" dirty="0">
                <a:solidFill>
                  <a:srgbClr val="008000"/>
                </a:solidFill>
              </a:rPr>
              <a:t>ubiquitin-proteasome </a:t>
            </a:r>
            <a:r>
              <a:rPr lang="en-US" sz="3200" b="1" dirty="0" smtClean="0">
                <a:solidFill>
                  <a:srgbClr val="008000"/>
                </a:solidFill>
              </a:rPr>
              <a:t>pathway</a:t>
            </a:r>
            <a:r>
              <a:rPr lang="en-US" sz="3200" dirty="0" smtClean="0"/>
              <a:t> in </a:t>
            </a:r>
            <a:r>
              <a:rPr lang="en-US" sz="3200" dirty="0"/>
              <a:t>order to eliminate toxic </a:t>
            </a:r>
            <a:r>
              <a:rPr lang="en-US" sz="3200" dirty="0" smtClean="0"/>
              <a:t>conformations. </a:t>
            </a:r>
          </a:p>
          <a:p>
            <a:endParaRPr lang="en-US" sz="3200" dirty="0" smtClean="0"/>
          </a:p>
          <a:p>
            <a:r>
              <a:rPr lang="en-US" sz="3200" dirty="0" smtClean="0"/>
              <a:t>Targeting </a:t>
            </a:r>
            <a:r>
              <a:rPr lang="en-US" sz="3200" dirty="0"/>
              <a:t>a polypeptide for </a:t>
            </a:r>
            <a:r>
              <a:rPr lang="en-US" sz="3200" dirty="0" smtClean="0"/>
              <a:t>degradation requires a </a:t>
            </a:r>
            <a:r>
              <a:rPr lang="en-US" sz="3200" b="1" dirty="0" smtClean="0">
                <a:solidFill>
                  <a:srgbClr val="008000"/>
                </a:solidFill>
              </a:rPr>
              <a:t>multistep </a:t>
            </a:r>
            <a:r>
              <a:rPr lang="en-US" sz="3200" b="1" dirty="0">
                <a:solidFill>
                  <a:srgbClr val="008000"/>
                </a:solidFill>
              </a:rPr>
              <a:t>pathway </a:t>
            </a:r>
            <a:r>
              <a:rPr lang="en-US" sz="3200" dirty="0"/>
              <a:t>to covalently </a:t>
            </a:r>
            <a:r>
              <a:rPr lang="en-US" sz="3200" dirty="0" smtClean="0"/>
              <a:t>attach ubiquitin </a:t>
            </a:r>
            <a:r>
              <a:rPr lang="en-US" sz="3200" dirty="0"/>
              <a:t>monomers. </a:t>
            </a:r>
          </a:p>
        </p:txBody>
      </p:sp>
    </p:spTree>
    <p:extLst>
      <p:ext uri="{BB962C8B-B14F-4D97-AF65-F5344CB8AC3E}">
        <p14:creationId xmlns:p14="http://schemas.microsoft.com/office/powerpoint/2010/main" val="420489776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44594" y="382013"/>
            <a:ext cx="4699407" cy="3816429"/>
          </a:xfrm>
          <a:prstGeom prst="rect">
            <a:avLst/>
          </a:prstGeom>
        </p:spPr>
        <p:txBody>
          <a:bodyPr wrap="square">
            <a:spAutoFit/>
          </a:bodyPr>
          <a:lstStyle/>
          <a:p>
            <a:r>
              <a:rPr lang="en-US" sz="2200" b="1" dirty="0">
                <a:solidFill>
                  <a:srgbClr val="FF0000"/>
                </a:solidFill>
              </a:rPr>
              <a:t>C</a:t>
            </a:r>
            <a:r>
              <a:rPr lang="en-US" sz="2200" b="1" dirty="0">
                <a:solidFill>
                  <a:srgbClr val="000090"/>
                </a:solidFill>
              </a:rPr>
              <a:t>ystic </a:t>
            </a:r>
            <a:r>
              <a:rPr lang="en-US" sz="2200" b="1" dirty="0">
                <a:solidFill>
                  <a:srgbClr val="FF0000"/>
                </a:solidFill>
              </a:rPr>
              <a:t>F</a:t>
            </a:r>
            <a:r>
              <a:rPr lang="en-US" sz="2200" b="1" dirty="0" smtClean="0">
                <a:solidFill>
                  <a:srgbClr val="000090"/>
                </a:solidFill>
              </a:rPr>
              <a:t>ibrosis </a:t>
            </a:r>
            <a:r>
              <a:rPr lang="en-US" sz="2200" b="1" dirty="0" err="1">
                <a:solidFill>
                  <a:srgbClr val="FF0000"/>
                </a:solidFill>
              </a:rPr>
              <a:t>T</a:t>
            </a:r>
            <a:r>
              <a:rPr lang="en-US" sz="2200" b="1" dirty="0" err="1" smtClean="0">
                <a:solidFill>
                  <a:srgbClr val="000090"/>
                </a:solidFill>
              </a:rPr>
              <a:t>ransmembrane</a:t>
            </a:r>
            <a:r>
              <a:rPr lang="en-US" sz="2200" b="1" dirty="0" smtClean="0">
                <a:solidFill>
                  <a:srgbClr val="000090"/>
                </a:solidFill>
              </a:rPr>
              <a:t> </a:t>
            </a:r>
            <a:r>
              <a:rPr lang="en-US" sz="2200" b="1" dirty="0">
                <a:solidFill>
                  <a:srgbClr val="000090"/>
                </a:solidFill>
              </a:rPr>
              <a:t>conductance </a:t>
            </a:r>
            <a:r>
              <a:rPr lang="en-US" sz="2200" b="1" dirty="0">
                <a:solidFill>
                  <a:srgbClr val="FF0000"/>
                </a:solidFill>
              </a:rPr>
              <a:t>R</a:t>
            </a:r>
            <a:r>
              <a:rPr lang="en-US" sz="2200" b="1" dirty="0" smtClean="0">
                <a:solidFill>
                  <a:srgbClr val="000090"/>
                </a:solidFill>
              </a:rPr>
              <a:t>egulator </a:t>
            </a:r>
            <a:r>
              <a:rPr lang="en-US" sz="2200" b="1" dirty="0">
                <a:solidFill>
                  <a:srgbClr val="000090"/>
                </a:solidFill>
              </a:rPr>
              <a:t>(</a:t>
            </a:r>
            <a:r>
              <a:rPr lang="en-US" sz="2200" b="1" dirty="0">
                <a:solidFill>
                  <a:srgbClr val="FF0000"/>
                </a:solidFill>
              </a:rPr>
              <a:t>CFTR</a:t>
            </a:r>
            <a:r>
              <a:rPr lang="en-US" sz="2200" b="1" dirty="0">
                <a:solidFill>
                  <a:srgbClr val="000090"/>
                </a:solidFill>
              </a:rPr>
              <a:t>) </a:t>
            </a:r>
            <a:r>
              <a:rPr lang="en-US" sz="2200" dirty="0"/>
              <a:t>is a protein that in humans is encoded by the CFTR gene. </a:t>
            </a:r>
            <a:endParaRPr lang="en-US" sz="2200" dirty="0" smtClean="0"/>
          </a:p>
          <a:p>
            <a:r>
              <a:rPr lang="en-US" sz="2200" dirty="0" smtClean="0"/>
              <a:t>CFTR </a:t>
            </a:r>
            <a:r>
              <a:rPr lang="en-US" sz="2200" dirty="0"/>
              <a:t>is an </a:t>
            </a:r>
            <a:r>
              <a:rPr lang="en-US" sz="2200" b="1" dirty="0">
                <a:solidFill>
                  <a:srgbClr val="000090"/>
                </a:solidFill>
              </a:rPr>
              <a:t>ABC transporter-class ion channel</a:t>
            </a:r>
            <a:r>
              <a:rPr lang="en-US" sz="2200" dirty="0"/>
              <a:t> that transports chloride and </a:t>
            </a:r>
            <a:r>
              <a:rPr lang="en-US" sz="2200" dirty="0" err="1"/>
              <a:t>thiocyanate</a:t>
            </a:r>
            <a:r>
              <a:rPr lang="en-US" sz="2200" dirty="0"/>
              <a:t> ions across epithelial cell </a:t>
            </a:r>
            <a:r>
              <a:rPr lang="en-US" sz="2200" dirty="0" smtClean="0"/>
              <a:t>membranes.</a:t>
            </a:r>
          </a:p>
          <a:p>
            <a:r>
              <a:rPr lang="en-US" sz="2200" b="1" dirty="0"/>
              <a:t>Structure:- </a:t>
            </a:r>
            <a:r>
              <a:rPr lang="en-US" sz="2200" dirty="0" smtClean="0"/>
              <a:t>CFTR </a:t>
            </a:r>
            <a:r>
              <a:rPr lang="en-US" sz="2200" dirty="0"/>
              <a:t>is a </a:t>
            </a:r>
            <a:r>
              <a:rPr lang="en-US" sz="2200" b="1" dirty="0">
                <a:solidFill>
                  <a:srgbClr val="000090"/>
                </a:solidFill>
              </a:rPr>
              <a:t>glycoprotein</a:t>
            </a:r>
            <a:r>
              <a:rPr lang="en-US" sz="2200" dirty="0"/>
              <a:t> with 1480 </a:t>
            </a:r>
            <a:r>
              <a:rPr lang="en-US" sz="2200" dirty="0" err="1" smtClean="0"/>
              <a:t>aa</a:t>
            </a:r>
            <a:r>
              <a:rPr lang="en-US" sz="2200" dirty="0" smtClean="0"/>
              <a:t>. It consists </a:t>
            </a:r>
            <a:r>
              <a:rPr lang="en-US" sz="2200" dirty="0"/>
              <a:t>of </a:t>
            </a:r>
            <a:r>
              <a:rPr lang="en-US" sz="2200" b="1" dirty="0">
                <a:solidFill>
                  <a:srgbClr val="000090"/>
                </a:solidFill>
              </a:rPr>
              <a:t>five domains. </a:t>
            </a:r>
          </a:p>
        </p:txBody>
      </p:sp>
      <p:pic>
        <p:nvPicPr>
          <p:cNvPr id="3" name="Picture 2"/>
          <p:cNvPicPr>
            <a:picLocks noChangeAspect="1"/>
          </p:cNvPicPr>
          <p:nvPr/>
        </p:nvPicPr>
        <p:blipFill>
          <a:blip r:embed="rId2"/>
          <a:stretch>
            <a:fillRect/>
          </a:stretch>
        </p:blipFill>
        <p:spPr>
          <a:xfrm>
            <a:off x="156640" y="382013"/>
            <a:ext cx="4287953" cy="3810000"/>
          </a:xfrm>
          <a:prstGeom prst="rect">
            <a:avLst/>
          </a:prstGeom>
        </p:spPr>
      </p:pic>
      <p:sp>
        <p:nvSpPr>
          <p:cNvPr id="4" name="Rectangle 3"/>
          <p:cNvSpPr/>
          <p:nvPr/>
        </p:nvSpPr>
        <p:spPr>
          <a:xfrm>
            <a:off x="156639" y="4348751"/>
            <a:ext cx="8849511" cy="2123658"/>
          </a:xfrm>
          <a:prstGeom prst="rect">
            <a:avLst/>
          </a:prstGeom>
        </p:spPr>
        <p:txBody>
          <a:bodyPr wrap="square">
            <a:spAutoFit/>
          </a:bodyPr>
          <a:lstStyle/>
          <a:p>
            <a:r>
              <a:rPr lang="en-US" sz="2200" dirty="0"/>
              <a:t>There are </a:t>
            </a:r>
            <a:r>
              <a:rPr lang="en-US" sz="2200" b="1" dirty="0">
                <a:solidFill>
                  <a:srgbClr val="000090"/>
                </a:solidFill>
              </a:rPr>
              <a:t>two </a:t>
            </a:r>
            <a:r>
              <a:rPr lang="en-US" sz="2200" b="1" dirty="0" err="1">
                <a:solidFill>
                  <a:srgbClr val="000090"/>
                </a:solidFill>
              </a:rPr>
              <a:t>transmembrane</a:t>
            </a:r>
            <a:r>
              <a:rPr lang="en-US" sz="2200" b="1" dirty="0">
                <a:solidFill>
                  <a:srgbClr val="000090"/>
                </a:solidFill>
              </a:rPr>
              <a:t> domains</a:t>
            </a:r>
            <a:r>
              <a:rPr lang="en-US" sz="2200" dirty="0"/>
              <a:t>, each with six spans of alpha helices. These are </a:t>
            </a:r>
            <a:r>
              <a:rPr lang="en-US" sz="2200" b="1" dirty="0">
                <a:solidFill>
                  <a:srgbClr val="000090"/>
                </a:solidFill>
              </a:rPr>
              <a:t>each connected to a nucleotide binding domain (NBD) in the cytoplasm</a:t>
            </a:r>
            <a:r>
              <a:rPr lang="en-US" sz="2200" dirty="0"/>
              <a:t>. </a:t>
            </a:r>
          </a:p>
          <a:p>
            <a:r>
              <a:rPr lang="en-US" sz="2200" dirty="0" smtClean="0"/>
              <a:t>The </a:t>
            </a:r>
            <a:r>
              <a:rPr lang="en-US" sz="2200" dirty="0"/>
              <a:t>first NBD is connected to the second </a:t>
            </a:r>
            <a:r>
              <a:rPr lang="en-US" sz="2200" dirty="0" err="1"/>
              <a:t>transmembrane</a:t>
            </a:r>
            <a:r>
              <a:rPr lang="en-US" sz="2200" dirty="0"/>
              <a:t> domain by a </a:t>
            </a:r>
            <a:r>
              <a:rPr lang="en-US" sz="2200" b="1" dirty="0">
                <a:solidFill>
                  <a:srgbClr val="000090"/>
                </a:solidFill>
              </a:rPr>
              <a:t>regulatory "R" domain </a:t>
            </a:r>
            <a:r>
              <a:rPr lang="en-US" sz="2200" dirty="0"/>
              <a:t>that is a unique feature of CFTR, not present in other ABC transporters.</a:t>
            </a:r>
          </a:p>
        </p:txBody>
      </p:sp>
    </p:spTree>
    <p:extLst>
      <p:ext uri="{BB962C8B-B14F-4D97-AF65-F5344CB8AC3E}">
        <p14:creationId xmlns:p14="http://schemas.microsoft.com/office/powerpoint/2010/main" val="8348631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5100"/>
            <a:ext cx="5730240" cy="4775200"/>
          </a:xfrm>
          <a:prstGeom prst="rect">
            <a:avLst/>
          </a:prstGeom>
        </p:spPr>
      </p:pic>
      <p:sp>
        <p:nvSpPr>
          <p:cNvPr id="3" name="Rectangle 2"/>
          <p:cNvSpPr/>
          <p:nvPr/>
        </p:nvSpPr>
        <p:spPr>
          <a:xfrm>
            <a:off x="5448300" y="56445"/>
            <a:ext cx="3695700" cy="5078314"/>
          </a:xfrm>
          <a:prstGeom prst="rect">
            <a:avLst/>
          </a:prstGeom>
        </p:spPr>
        <p:txBody>
          <a:bodyPr wrap="square">
            <a:spAutoFit/>
          </a:bodyPr>
          <a:lstStyle/>
          <a:p>
            <a:r>
              <a:rPr lang="en-US" dirty="0"/>
              <a:t>CFTR is composed of five functional domains</a:t>
            </a:r>
            <a:r>
              <a:rPr lang="en-US" dirty="0" smtClean="0"/>
              <a:t>.</a:t>
            </a:r>
            <a:endParaRPr lang="en-US" dirty="0"/>
          </a:p>
          <a:p>
            <a:r>
              <a:rPr lang="en-US" dirty="0"/>
              <a:t>TMDs or ‘</a:t>
            </a:r>
            <a:r>
              <a:rPr lang="en-US" dirty="0" err="1"/>
              <a:t>transmembrane</a:t>
            </a:r>
            <a:r>
              <a:rPr lang="en-US" dirty="0"/>
              <a:t> domains’:</a:t>
            </a:r>
          </a:p>
          <a:p>
            <a:r>
              <a:rPr lang="en-US" dirty="0"/>
              <a:t>Around 19% of CFTR is composed of TMD1 and TMD2, which form the channel pore allowing transport of chloride ions across the </a:t>
            </a:r>
            <a:r>
              <a:rPr lang="en-US" dirty="0" smtClean="0"/>
              <a:t>membrane.</a:t>
            </a:r>
            <a:endParaRPr lang="en-US" dirty="0"/>
          </a:p>
          <a:p>
            <a:r>
              <a:rPr lang="en-US" dirty="0" smtClean="0"/>
              <a:t>NBDs </a:t>
            </a:r>
            <a:r>
              <a:rPr lang="en-US" dirty="0"/>
              <a:t>or ‘nucleotide-binding domains’:</a:t>
            </a:r>
          </a:p>
          <a:p>
            <a:r>
              <a:rPr lang="en-US" dirty="0"/>
              <a:t>These domains bind the nucleotide molecule ATP (a vehicle of chemical energy). Opening and closing of the channel (or ‘gating’) requires ATP to bind to these domains</a:t>
            </a:r>
            <a:r>
              <a:rPr lang="en-US" dirty="0" smtClean="0"/>
              <a:t>.</a:t>
            </a:r>
            <a:endParaRPr lang="en-US" dirty="0"/>
          </a:p>
          <a:p>
            <a:endParaRPr lang="en-US" dirty="0"/>
          </a:p>
        </p:txBody>
      </p:sp>
      <p:sp>
        <p:nvSpPr>
          <p:cNvPr id="4" name="Rectangle 3"/>
          <p:cNvSpPr/>
          <p:nvPr/>
        </p:nvSpPr>
        <p:spPr>
          <a:xfrm>
            <a:off x="114300" y="4789438"/>
            <a:ext cx="7023100" cy="1754327"/>
          </a:xfrm>
          <a:prstGeom prst="rect">
            <a:avLst/>
          </a:prstGeom>
        </p:spPr>
        <p:txBody>
          <a:bodyPr wrap="square">
            <a:spAutoFit/>
          </a:bodyPr>
          <a:lstStyle/>
          <a:p>
            <a:r>
              <a:rPr lang="en-US" dirty="0"/>
              <a:t>Regulatory (‘R’) domain:</a:t>
            </a:r>
          </a:p>
          <a:p>
            <a:r>
              <a:rPr lang="en-US" dirty="0"/>
              <a:t>The R domain regulates channel activity and can be considered to be the ‘trigger’ governing whether the channel opens or closes, to activate the channel. </a:t>
            </a:r>
          </a:p>
          <a:p>
            <a:endParaRPr lang="en-US" dirty="0"/>
          </a:p>
          <a:p>
            <a:r>
              <a:rPr lang="en-US" dirty="0"/>
              <a:t>Many CF-causing mutations occur in NBD1, including F508del,</a:t>
            </a:r>
          </a:p>
        </p:txBody>
      </p:sp>
    </p:spTree>
    <p:extLst>
      <p:ext uri="{BB962C8B-B14F-4D97-AF65-F5344CB8AC3E}">
        <p14:creationId xmlns:p14="http://schemas.microsoft.com/office/powerpoint/2010/main" val="54240483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381" y="295778"/>
            <a:ext cx="8993619" cy="2308324"/>
          </a:xfrm>
          <a:prstGeom prst="rect">
            <a:avLst/>
          </a:prstGeom>
        </p:spPr>
        <p:txBody>
          <a:bodyPr wrap="square">
            <a:spAutoFit/>
          </a:bodyPr>
          <a:lstStyle/>
          <a:p>
            <a:r>
              <a:rPr lang="en-US" sz="2400" dirty="0"/>
              <a:t>The ion channel </a:t>
            </a:r>
            <a:r>
              <a:rPr lang="en-US" sz="2400" b="1" dirty="0">
                <a:solidFill>
                  <a:srgbClr val="000090"/>
                </a:solidFill>
              </a:rPr>
              <a:t>only opens </a:t>
            </a:r>
            <a:r>
              <a:rPr lang="en-US" sz="2400" dirty="0"/>
              <a:t>when its </a:t>
            </a:r>
            <a:r>
              <a:rPr lang="en-US" sz="2400" b="1" dirty="0">
                <a:solidFill>
                  <a:srgbClr val="000090"/>
                </a:solidFill>
              </a:rPr>
              <a:t>R-domain </a:t>
            </a:r>
            <a:r>
              <a:rPr lang="en-US" sz="2400" dirty="0"/>
              <a:t>has been </a:t>
            </a:r>
            <a:r>
              <a:rPr lang="en-US" sz="2400" b="1" dirty="0">
                <a:solidFill>
                  <a:srgbClr val="000090"/>
                </a:solidFill>
              </a:rPr>
              <a:t>phosphorylated</a:t>
            </a:r>
            <a:r>
              <a:rPr lang="en-US" sz="2400" dirty="0"/>
              <a:t> by PKA and ATP is bound at the NBDs</a:t>
            </a:r>
            <a:r>
              <a:rPr lang="en-US" sz="2400" dirty="0" smtClean="0"/>
              <a:t>.</a:t>
            </a:r>
          </a:p>
          <a:p>
            <a:r>
              <a:rPr lang="en-US" sz="2400" dirty="0" smtClean="0"/>
              <a:t>The </a:t>
            </a:r>
            <a:r>
              <a:rPr lang="en-US" sz="2400" b="1" dirty="0">
                <a:solidFill>
                  <a:srgbClr val="000090"/>
                </a:solidFill>
              </a:rPr>
              <a:t>carboxyl terminal </a:t>
            </a:r>
            <a:r>
              <a:rPr lang="en-US" sz="2400" dirty="0"/>
              <a:t>of the protein is anchored to the cytoskeleton by a </a:t>
            </a:r>
            <a:r>
              <a:rPr lang="en-US" sz="2400" b="1" dirty="0">
                <a:solidFill>
                  <a:srgbClr val="000090"/>
                </a:solidFill>
              </a:rPr>
              <a:t>PDZ-interacting </a:t>
            </a:r>
            <a:r>
              <a:rPr lang="en-US" sz="2400" b="1" dirty="0" smtClean="0">
                <a:solidFill>
                  <a:srgbClr val="000090"/>
                </a:solidFill>
              </a:rPr>
              <a:t>domain**. </a:t>
            </a:r>
          </a:p>
          <a:p>
            <a:endParaRPr lang="en-US" sz="2400" b="1" dirty="0">
              <a:solidFill>
                <a:srgbClr val="000090"/>
              </a:solidFill>
            </a:endParaRPr>
          </a:p>
          <a:p>
            <a:endParaRPr lang="en-US" sz="2400" dirty="0" smtClean="0"/>
          </a:p>
        </p:txBody>
      </p:sp>
      <p:pic>
        <p:nvPicPr>
          <p:cNvPr id="3" name="Picture 2"/>
          <p:cNvPicPr>
            <a:picLocks noChangeAspect="1"/>
          </p:cNvPicPr>
          <p:nvPr/>
        </p:nvPicPr>
        <p:blipFill>
          <a:blip r:embed="rId2"/>
          <a:stretch>
            <a:fillRect/>
          </a:stretch>
        </p:blipFill>
        <p:spPr>
          <a:xfrm>
            <a:off x="1660236" y="2095500"/>
            <a:ext cx="5794664" cy="4623402"/>
          </a:xfrm>
          <a:prstGeom prst="rect">
            <a:avLst/>
          </a:prstGeom>
        </p:spPr>
      </p:pic>
    </p:spTree>
    <p:extLst>
      <p:ext uri="{BB962C8B-B14F-4D97-AF65-F5344CB8AC3E}">
        <p14:creationId xmlns:p14="http://schemas.microsoft.com/office/powerpoint/2010/main" val="94682315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202843"/>
            <a:ext cx="8813800" cy="6401754"/>
          </a:xfrm>
          <a:prstGeom prst="rect">
            <a:avLst/>
          </a:prstGeom>
        </p:spPr>
        <p:txBody>
          <a:bodyPr wrap="square">
            <a:spAutoFit/>
          </a:bodyPr>
          <a:lstStyle/>
          <a:p>
            <a:r>
              <a:rPr lang="en-US" sz="2800" b="1" dirty="0">
                <a:solidFill>
                  <a:srgbClr val="660066"/>
                </a:solidFill>
              </a:rPr>
              <a:t>Function: </a:t>
            </a:r>
            <a:r>
              <a:rPr lang="en-US" sz="2800" b="1" dirty="0"/>
              <a:t> </a:t>
            </a:r>
            <a:r>
              <a:rPr lang="en-US" sz="2800" dirty="0"/>
              <a:t>CFTR functions as a -activated ATP- </a:t>
            </a:r>
            <a:r>
              <a:rPr lang="en-US" sz="2800" b="1" dirty="0">
                <a:solidFill>
                  <a:srgbClr val="660066"/>
                </a:solidFill>
              </a:rPr>
              <a:t>gated anion channel</a:t>
            </a:r>
            <a:r>
              <a:rPr lang="en-US" sz="2800" dirty="0"/>
              <a:t>, increasing the conductance for </a:t>
            </a:r>
            <a:r>
              <a:rPr lang="en-US" sz="2800" b="1" dirty="0"/>
              <a:t>certain anions </a:t>
            </a:r>
            <a:r>
              <a:rPr lang="en-US" sz="2800" dirty="0"/>
              <a:t>(e.g. </a:t>
            </a:r>
            <a:r>
              <a:rPr lang="en-US" sz="2800" b="1" dirty="0" err="1"/>
              <a:t>Cl</a:t>
            </a:r>
            <a:r>
              <a:rPr lang="en-US" sz="2800" b="1" baseline="30000" dirty="0"/>
              <a:t>–</a:t>
            </a:r>
            <a:r>
              <a:rPr lang="en-US" sz="2800" dirty="0"/>
              <a:t>) to flow down their electrochemical gradient. </a:t>
            </a:r>
          </a:p>
          <a:p>
            <a:r>
              <a:rPr lang="en-US" sz="2800" b="1" dirty="0">
                <a:solidFill>
                  <a:srgbClr val="660066"/>
                </a:solidFill>
              </a:rPr>
              <a:t>ATP-driven conformational changes </a:t>
            </a:r>
            <a:r>
              <a:rPr lang="en-US" sz="2800" dirty="0"/>
              <a:t>in CFTR </a:t>
            </a:r>
            <a:r>
              <a:rPr lang="en-US" sz="2800" u="sng" dirty="0"/>
              <a:t>open and close a gate</a:t>
            </a:r>
            <a:r>
              <a:rPr lang="en-US" sz="2800" dirty="0"/>
              <a:t> to allow </a:t>
            </a:r>
            <a:r>
              <a:rPr lang="en-US" sz="2800" dirty="0" err="1"/>
              <a:t>transmembrane</a:t>
            </a:r>
            <a:r>
              <a:rPr lang="en-US" sz="2800" dirty="0"/>
              <a:t> flow of anions. </a:t>
            </a:r>
          </a:p>
          <a:p>
            <a:endParaRPr lang="en-US" sz="2800" dirty="0"/>
          </a:p>
          <a:p>
            <a:r>
              <a:rPr lang="en-US" sz="2800" dirty="0"/>
              <a:t>The CFTR is found in the </a:t>
            </a:r>
            <a:r>
              <a:rPr lang="en-US" sz="2800" b="1" dirty="0">
                <a:solidFill>
                  <a:srgbClr val="000090"/>
                </a:solidFill>
              </a:rPr>
              <a:t>epithelial cells </a:t>
            </a:r>
            <a:r>
              <a:rPr lang="en-US" sz="2800" dirty="0"/>
              <a:t>of many organs including the </a:t>
            </a:r>
            <a:r>
              <a:rPr lang="en-US" sz="2800" b="1" dirty="0">
                <a:solidFill>
                  <a:srgbClr val="000090"/>
                </a:solidFill>
              </a:rPr>
              <a:t>lung ,liver, pancreas, digestive tract, reproductive tract, and skin</a:t>
            </a:r>
            <a:r>
              <a:rPr lang="en-US" sz="2800" dirty="0"/>
              <a:t>. Normally, the protein moves chloride and ions with a negative charge out of an epithelial cell to the covering mucus.</a:t>
            </a:r>
          </a:p>
          <a:p>
            <a:endParaRPr lang="en-US" dirty="0"/>
          </a:p>
        </p:txBody>
      </p:sp>
    </p:spTree>
    <p:extLst>
      <p:ext uri="{BB962C8B-B14F-4D97-AF65-F5344CB8AC3E}">
        <p14:creationId xmlns:p14="http://schemas.microsoft.com/office/powerpoint/2010/main" val="184878901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652" y="933951"/>
            <a:ext cx="8025912" cy="2677656"/>
          </a:xfrm>
          <a:prstGeom prst="rect">
            <a:avLst/>
          </a:prstGeom>
        </p:spPr>
        <p:txBody>
          <a:bodyPr wrap="square">
            <a:spAutoFit/>
          </a:bodyPr>
          <a:lstStyle/>
          <a:p>
            <a:r>
              <a:rPr lang="en-US" sz="2400" dirty="0" smtClean="0"/>
              <a:t>**The </a:t>
            </a:r>
            <a:r>
              <a:rPr lang="en-US" sz="2400" dirty="0"/>
              <a:t>PDZ domain is a </a:t>
            </a:r>
            <a:r>
              <a:rPr lang="en-US" sz="2400" b="1" dirty="0">
                <a:solidFill>
                  <a:srgbClr val="008000"/>
                </a:solidFill>
              </a:rPr>
              <a:t>common structural domain of 80-90 amino-acids </a:t>
            </a:r>
            <a:r>
              <a:rPr lang="en-US" sz="2400" dirty="0"/>
              <a:t>found in the signaling proteins of bacteria, yeast, plants, viruses and animals. Proteins containing PDZ domains play a key role in anchoring receptor proteins in the membrane to cytoskeletal components.</a:t>
            </a:r>
          </a:p>
          <a:p>
            <a:r>
              <a:rPr lang="en-US" sz="2400" dirty="0"/>
              <a:t> </a:t>
            </a:r>
          </a:p>
        </p:txBody>
      </p:sp>
      <p:pic>
        <p:nvPicPr>
          <p:cNvPr id="3" name="Picture 2"/>
          <p:cNvPicPr>
            <a:picLocks noChangeAspect="1"/>
          </p:cNvPicPr>
          <p:nvPr/>
        </p:nvPicPr>
        <p:blipFill>
          <a:blip r:embed="rId2"/>
          <a:stretch>
            <a:fillRect/>
          </a:stretch>
        </p:blipFill>
        <p:spPr>
          <a:xfrm>
            <a:off x="662069" y="3165405"/>
            <a:ext cx="7404377" cy="2307600"/>
          </a:xfrm>
          <a:prstGeom prst="rect">
            <a:avLst/>
          </a:prstGeom>
        </p:spPr>
      </p:pic>
      <p:sp>
        <p:nvSpPr>
          <p:cNvPr id="4" name="Rectangle 3"/>
          <p:cNvSpPr/>
          <p:nvPr/>
        </p:nvSpPr>
        <p:spPr>
          <a:xfrm>
            <a:off x="0" y="5377397"/>
            <a:ext cx="9144000" cy="1477328"/>
          </a:xfrm>
          <a:prstGeom prst="rect">
            <a:avLst/>
          </a:prstGeom>
        </p:spPr>
        <p:txBody>
          <a:bodyPr wrap="square">
            <a:spAutoFit/>
          </a:bodyPr>
          <a:lstStyle/>
          <a:p>
            <a:r>
              <a:rPr lang="en-US" b="1" dirty="0">
                <a:solidFill>
                  <a:srgbClr val="800000"/>
                </a:solidFill>
              </a:rPr>
              <a:t>PDZ domain structures</a:t>
            </a:r>
            <a:r>
              <a:rPr lang="en-US" dirty="0"/>
              <a:t>. </a:t>
            </a:r>
            <a:r>
              <a:rPr lang="en-US" b="1" dirty="0"/>
              <a:t>(A)</a:t>
            </a:r>
            <a:r>
              <a:rPr lang="en-US" dirty="0"/>
              <a:t> PDZ3 of PSD-95 (cyan), </a:t>
            </a:r>
            <a:r>
              <a:rPr lang="en-US" dirty="0" err="1"/>
              <a:t>complexed</a:t>
            </a:r>
            <a:r>
              <a:rPr lang="en-US" dirty="0"/>
              <a:t> with the C-terminal </a:t>
            </a:r>
            <a:r>
              <a:rPr lang="en-US" dirty="0" err="1"/>
              <a:t>pentapeptide</a:t>
            </a:r>
            <a:r>
              <a:rPr lang="en-US" dirty="0"/>
              <a:t> of CRIPT (KQTSV, yellow). </a:t>
            </a:r>
            <a:r>
              <a:rPr lang="en-US" b="1" dirty="0"/>
              <a:t>(B)</a:t>
            </a:r>
            <a:r>
              <a:rPr lang="en-US" dirty="0"/>
              <a:t> The PDZ domain of a-1 </a:t>
            </a:r>
            <a:r>
              <a:rPr lang="en-US" dirty="0" err="1"/>
              <a:t>syntrophin</a:t>
            </a:r>
            <a:r>
              <a:rPr lang="en-US" dirty="0"/>
              <a:t> (green), </a:t>
            </a:r>
            <a:r>
              <a:rPr lang="en-US" dirty="0" err="1"/>
              <a:t>complexed</a:t>
            </a:r>
            <a:r>
              <a:rPr lang="en-US" dirty="0"/>
              <a:t> with the PDZ domain of </a:t>
            </a:r>
            <a:r>
              <a:rPr lang="en-US" dirty="0" err="1"/>
              <a:t>nNOS</a:t>
            </a:r>
            <a:r>
              <a:rPr lang="en-US" dirty="0"/>
              <a:t> (blue). </a:t>
            </a:r>
            <a:r>
              <a:rPr lang="en-US" b="1" dirty="0"/>
              <a:t>(C)</a:t>
            </a:r>
            <a:r>
              <a:rPr lang="en-US" dirty="0"/>
              <a:t> </a:t>
            </a:r>
            <a:r>
              <a:rPr lang="en-US" dirty="0" err="1"/>
              <a:t>Homodimer</a:t>
            </a:r>
            <a:r>
              <a:rPr lang="en-US" dirty="0"/>
              <a:t> of Grip1 PDZ6 (pink and purple), </a:t>
            </a:r>
            <a:r>
              <a:rPr lang="en-US" dirty="0" err="1"/>
              <a:t>complexed</a:t>
            </a:r>
            <a:r>
              <a:rPr lang="en-US" dirty="0"/>
              <a:t> with the C-terminal </a:t>
            </a:r>
            <a:r>
              <a:rPr lang="en-US" dirty="0" err="1"/>
              <a:t>octapeptide</a:t>
            </a:r>
            <a:r>
              <a:rPr lang="en-US" dirty="0"/>
              <a:t> of </a:t>
            </a:r>
            <a:r>
              <a:rPr lang="en-US" dirty="0" err="1"/>
              <a:t>Liprin</a:t>
            </a:r>
            <a:r>
              <a:rPr lang="en-US" dirty="0"/>
              <a:t> (ATVRTYSC, yellow).</a:t>
            </a:r>
          </a:p>
        </p:txBody>
      </p:sp>
    </p:spTree>
    <p:extLst>
      <p:ext uri="{BB962C8B-B14F-4D97-AF65-F5344CB8AC3E}">
        <p14:creationId xmlns:p14="http://schemas.microsoft.com/office/powerpoint/2010/main" val="74129821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634" y="329201"/>
            <a:ext cx="8893365" cy="6432529"/>
          </a:xfrm>
          <a:prstGeom prst="rect">
            <a:avLst/>
          </a:prstGeom>
        </p:spPr>
        <p:txBody>
          <a:bodyPr wrap="square">
            <a:spAutoFit/>
          </a:bodyPr>
          <a:lstStyle/>
          <a:p>
            <a:r>
              <a:rPr lang="en-US" sz="2400" dirty="0"/>
              <a:t>Positively charged sodium ions follow these anions out of the cell to maintain electrical balance. This increases the total electrolyte concentration in the mucus, resulting in the movement of water </a:t>
            </a:r>
            <a:r>
              <a:rPr lang="en-US" sz="2400" b="1" i="1" dirty="0">
                <a:solidFill>
                  <a:srgbClr val="660066"/>
                </a:solidFill>
              </a:rPr>
              <a:t>out of cell by osmosis</a:t>
            </a:r>
            <a:r>
              <a:rPr lang="en-US" sz="2400" dirty="0" smtClean="0"/>
              <a:t>.</a:t>
            </a:r>
          </a:p>
          <a:p>
            <a:endParaRPr lang="en-US" sz="2400" dirty="0"/>
          </a:p>
          <a:p>
            <a:r>
              <a:rPr lang="en-US" sz="2800" b="1" dirty="0" smtClean="0">
                <a:solidFill>
                  <a:srgbClr val="008000"/>
                </a:solidFill>
              </a:rPr>
              <a:t>Mutation</a:t>
            </a:r>
          </a:p>
          <a:p>
            <a:r>
              <a:rPr lang="en-US" sz="2400" dirty="0"/>
              <a:t>Well over </a:t>
            </a:r>
            <a:r>
              <a:rPr lang="en-US" sz="2400" u="sng" dirty="0"/>
              <a:t>one thousand mutations </a:t>
            </a:r>
            <a:r>
              <a:rPr lang="en-US" sz="2400" dirty="0"/>
              <a:t>have been described that can affect the CFTR gene. Such mutations can cause two genetic disorders, </a:t>
            </a:r>
            <a:r>
              <a:rPr lang="en-US" sz="2400" i="1" dirty="0"/>
              <a:t>congenital bilateral absence of vas deferens</a:t>
            </a:r>
            <a:r>
              <a:rPr lang="en-US" sz="2400" dirty="0"/>
              <a:t> and </a:t>
            </a:r>
            <a:r>
              <a:rPr lang="en-US" sz="2400" b="1" dirty="0">
                <a:solidFill>
                  <a:srgbClr val="008000"/>
                </a:solidFill>
              </a:rPr>
              <a:t>the more widely known disorder cystic fibrosis. </a:t>
            </a:r>
            <a:endParaRPr lang="en-US" sz="2400" b="1" dirty="0" smtClean="0">
              <a:solidFill>
                <a:srgbClr val="008000"/>
              </a:solidFill>
            </a:endParaRPr>
          </a:p>
          <a:p>
            <a:endParaRPr lang="en-US" sz="2400" b="1" dirty="0">
              <a:solidFill>
                <a:srgbClr val="008000"/>
              </a:solidFill>
            </a:endParaRPr>
          </a:p>
          <a:p>
            <a:r>
              <a:rPr lang="en-US" sz="2400" dirty="0"/>
              <a:t>Both disorders arise from the blockage of the movement of ions and, therefore, water into and out of cells. In congenital bilateral absence of vas deferens, the protein may be </a:t>
            </a:r>
            <a:r>
              <a:rPr lang="en-US" sz="2400" b="1" dirty="0">
                <a:solidFill>
                  <a:srgbClr val="008000"/>
                </a:solidFill>
              </a:rPr>
              <a:t>still functional but not at normal efficiency</a:t>
            </a:r>
            <a:r>
              <a:rPr lang="en-US" sz="2400" dirty="0"/>
              <a:t>, this leads to the production of </a:t>
            </a:r>
            <a:r>
              <a:rPr lang="en-US" sz="2400" b="1" dirty="0">
                <a:solidFill>
                  <a:srgbClr val="008000"/>
                </a:solidFill>
              </a:rPr>
              <a:t>thick mucus</a:t>
            </a:r>
            <a:r>
              <a:rPr lang="en-US" sz="2400" dirty="0"/>
              <a:t>, which blocks the developing vas deferens. </a:t>
            </a:r>
            <a:endParaRPr lang="en-US" sz="2400" b="1" dirty="0">
              <a:solidFill>
                <a:srgbClr val="008000"/>
              </a:solidFill>
            </a:endParaRPr>
          </a:p>
        </p:txBody>
      </p:sp>
    </p:spTree>
    <p:extLst>
      <p:ext uri="{BB962C8B-B14F-4D97-AF65-F5344CB8AC3E}">
        <p14:creationId xmlns:p14="http://schemas.microsoft.com/office/powerpoint/2010/main" val="155170741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672" y="248321"/>
            <a:ext cx="8889188" cy="4524315"/>
          </a:xfrm>
          <a:prstGeom prst="rect">
            <a:avLst/>
          </a:prstGeom>
        </p:spPr>
        <p:txBody>
          <a:bodyPr wrap="square">
            <a:spAutoFit/>
          </a:bodyPr>
          <a:lstStyle/>
          <a:p>
            <a:r>
              <a:rPr lang="en-US" sz="2400" dirty="0"/>
              <a:t>In people with mutations giving rise to </a:t>
            </a:r>
            <a:r>
              <a:rPr lang="en-US" sz="2400" b="1" dirty="0">
                <a:solidFill>
                  <a:srgbClr val="008000"/>
                </a:solidFill>
              </a:rPr>
              <a:t>cystic fibrosis</a:t>
            </a:r>
            <a:r>
              <a:rPr lang="en-US" sz="2400" dirty="0"/>
              <a:t>, the blockage in ion transport occurs in epithelial cells that line the </a:t>
            </a:r>
            <a:r>
              <a:rPr lang="en-US" sz="2400" dirty="0" smtClean="0"/>
              <a:t>passage ways </a:t>
            </a:r>
            <a:r>
              <a:rPr lang="en-US" sz="2400" dirty="0"/>
              <a:t>of the lungs, pancreas, and other organs. This leads to </a:t>
            </a:r>
            <a:r>
              <a:rPr lang="en-US" sz="2400" u="sng" dirty="0">
                <a:solidFill>
                  <a:srgbClr val="008000"/>
                </a:solidFill>
              </a:rPr>
              <a:t>chronic dysfunction, disability, and a reduced life expectancy</a:t>
            </a:r>
            <a:r>
              <a:rPr lang="en-US" sz="2400" u="sng" dirty="0" smtClean="0">
                <a:solidFill>
                  <a:srgbClr val="008000"/>
                </a:solidFill>
              </a:rPr>
              <a:t>.</a:t>
            </a:r>
          </a:p>
          <a:p>
            <a:endParaRPr lang="en-US" sz="2400" u="sng" dirty="0">
              <a:solidFill>
                <a:srgbClr val="008000"/>
              </a:solidFill>
            </a:endParaRPr>
          </a:p>
          <a:p>
            <a:r>
              <a:rPr lang="en-US" sz="2400" dirty="0"/>
              <a:t>The most common mutation, </a:t>
            </a:r>
            <a:r>
              <a:rPr lang="en-US" sz="2400" b="1" dirty="0">
                <a:solidFill>
                  <a:srgbClr val="008000"/>
                </a:solidFill>
              </a:rPr>
              <a:t>ΔF508</a:t>
            </a:r>
            <a:r>
              <a:rPr lang="en-US" sz="2400" dirty="0"/>
              <a:t> results from a deletion (</a:t>
            </a:r>
            <a:r>
              <a:rPr lang="en-US" sz="2400" dirty="0" err="1"/>
              <a:t>Δ</a:t>
            </a:r>
            <a:r>
              <a:rPr lang="en-US" sz="2400" dirty="0"/>
              <a:t>) of </a:t>
            </a:r>
            <a:r>
              <a:rPr lang="en-US" sz="2400" b="1" dirty="0">
                <a:solidFill>
                  <a:srgbClr val="008000"/>
                </a:solidFill>
              </a:rPr>
              <a:t>three nucleotides </a:t>
            </a:r>
            <a:r>
              <a:rPr lang="en-US" sz="2400" dirty="0"/>
              <a:t>which results in a loss of the amino acid </a:t>
            </a:r>
            <a:r>
              <a:rPr lang="en-US" sz="2400" b="1" dirty="0">
                <a:solidFill>
                  <a:srgbClr val="008000"/>
                </a:solidFill>
              </a:rPr>
              <a:t>phenylalanine (F) at the 508th position </a:t>
            </a:r>
            <a:r>
              <a:rPr lang="en-US" sz="2400" dirty="0"/>
              <a:t>on the protein. As a result the protein </a:t>
            </a:r>
            <a:r>
              <a:rPr lang="en-US" sz="2400" b="1" dirty="0">
                <a:solidFill>
                  <a:srgbClr val="008000"/>
                </a:solidFill>
              </a:rPr>
              <a:t>does not fold normally </a:t>
            </a:r>
            <a:r>
              <a:rPr lang="en-US" sz="2400" dirty="0"/>
              <a:t>and is more quickly degraded.</a:t>
            </a:r>
            <a:endParaRPr lang="en-US" sz="2400" u="sng" dirty="0" smtClean="0">
              <a:solidFill>
                <a:srgbClr val="008000"/>
              </a:solidFill>
            </a:endParaRPr>
          </a:p>
          <a:p>
            <a:endParaRPr lang="en-US" sz="2400" u="sng" dirty="0">
              <a:solidFill>
                <a:srgbClr val="008000"/>
              </a:solidFill>
            </a:endParaRPr>
          </a:p>
        </p:txBody>
      </p:sp>
    </p:spTree>
    <p:extLst>
      <p:ext uri="{BB962C8B-B14F-4D97-AF65-F5344CB8AC3E}">
        <p14:creationId xmlns:p14="http://schemas.microsoft.com/office/powerpoint/2010/main" val="289612043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317520"/>
            <a:ext cx="7044410" cy="6316964"/>
          </a:xfrm>
          <a:prstGeom prst="rect">
            <a:avLst/>
          </a:prstGeom>
        </p:spPr>
      </p:pic>
    </p:spTree>
    <p:extLst>
      <p:ext uri="{BB962C8B-B14F-4D97-AF65-F5344CB8AC3E}">
        <p14:creationId xmlns:p14="http://schemas.microsoft.com/office/powerpoint/2010/main" val="81865891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089" y="417566"/>
            <a:ext cx="8839061" cy="5878532"/>
          </a:xfrm>
          <a:prstGeom prst="rect">
            <a:avLst/>
          </a:prstGeom>
        </p:spPr>
        <p:txBody>
          <a:bodyPr wrap="square">
            <a:spAutoFit/>
          </a:bodyPr>
          <a:lstStyle/>
          <a:p>
            <a:r>
              <a:rPr lang="en-US" sz="2600" b="1" dirty="0">
                <a:solidFill>
                  <a:srgbClr val="800000"/>
                </a:solidFill>
              </a:rPr>
              <a:t>Synthesis of CFTR </a:t>
            </a:r>
            <a:r>
              <a:rPr lang="en-US" sz="2600" dirty="0"/>
              <a:t>occurs with its concomitant</a:t>
            </a:r>
          </a:p>
          <a:p>
            <a:r>
              <a:rPr lang="en-US" sz="2600" dirty="0"/>
              <a:t>insertion in the ER membrane </a:t>
            </a:r>
            <a:r>
              <a:rPr lang="en-US" sz="2600" dirty="0" smtClean="0"/>
              <a:t>and attachment </a:t>
            </a:r>
            <a:r>
              <a:rPr lang="en-US" sz="2600" dirty="0"/>
              <a:t>of Hsc70/Hsp70 to nascent </a:t>
            </a:r>
            <a:r>
              <a:rPr lang="en-US" sz="2600" dirty="0" smtClean="0"/>
              <a:t>cy</a:t>
            </a:r>
            <a:r>
              <a:rPr lang="en-US" sz="2600" dirty="0"/>
              <a:t>tosolic domains. The cell seems to use </a:t>
            </a:r>
            <a:r>
              <a:rPr lang="en-US" sz="2600" dirty="0" smtClean="0"/>
              <a:t>this Hsc70</a:t>
            </a:r>
            <a:r>
              <a:rPr lang="en-US" sz="2600" dirty="0"/>
              <a:t>/Hsp70 control as the first </a:t>
            </a:r>
            <a:r>
              <a:rPr lang="en-US" sz="2600" dirty="0" smtClean="0"/>
              <a:t>checkpoint to </a:t>
            </a:r>
            <a:r>
              <a:rPr lang="en-US" sz="2600" dirty="0"/>
              <a:t>assess CFTR conformation, and it has </a:t>
            </a:r>
            <a:r>
              <a:rPr lang="en-US" sz="2600" dirty="0" smtClean="0"/>
              <a:t>been proposed </a:t>
            </a:r>
            <a:r>
              <a:rPr lang="en-US" sz="2600" dirty="0"/>
              <a:t>that </a:t>
            </a:r>
            <a:r>
              <a:rPr lang="en-US" sz="2600" b="1" u="sng" dirty="0">
                <a:solidFill>
                  <a:srgbClr val="008000"/>
                </a:solidFill>
              </a:rPr>
              <a:t>it is the major mechanism </a:t>
            </a:r>
            <a:r>
              <a:rPr lang="en-US" sz="2600" b="1" u="sng" dirty="0" smtClean="0">
                <a:solidFill>
                  <a:srgbClr val="008000"/>
                </a:solidFill>
              </a:rPr>
              <a:t>to discard </a:t>
            </a:r>
            <a:r>
              <a:rPr lang="en-US" sz="2600" b="1" u="sng" dirty="0">
                <a:solidFill>
                  <a:srgbClr val="008000"/>
                </a:solidFill>
              </a:rPr>
              <a:t>F508 </a:t>
            </a:r>
            <a:r>
              <a:rPr lang="en-US" sz="2600" b="1" u="sng" dirty="0" smtClean="0">
                <a:solidFill>
                  <a:srgbClr val="008000"/>
                </a:solidFill>
              </a:rPr>
              <a:t>CFTR.</a:t>
            </a:r>
          </a:p>
          <a:p>
            <a:endParaRPr lang="en-US" sz="2600" dirty="0"/>
          </a:p>
          <a:p>
            <a:r>
              <a:rPr lang="en-US" sz="2800" dirty="0"/>
              <a:t>In contrast, </a:t>
            </a:r>
            <a:r>
              <a:rPr lang="en-US" sz="2800" b="1" dirty="0">
                <a:solidFill>
                  <a:srgbClr val="000090"/>
                </a:solidFill>
              </a:rPr>
              <a:t>wild-type </a:t>
            </a:r>
            <a:r>
              <a:rPr lang="en-US" sz="2800" b="1" dirty="0" smtClean="0">
                <a:solidFill>
                  <a:srgbClr val="000090"/>
                </a:solidFill>
              </a:rPr>
              <a:t>CFTR </a:t>
            </a:r>
            <a:r>
              <a:rPr lang="en-US" sz="2800" dirty="0" smtClean="0"/>
              <a:t>proceeds </a:t>
            </a:r>
            <a:r>
              <a:rPr lang="en-US" sz="2800" dirty="0"/>
              <a:t>in the folding pathway through </a:t>
            </a:r>
            <a:r>
              <a:rPr lang="en-US" sz="2800" dirty="0" smtClean="0"/>
              <a:t>interaction of </a:t>
            </a:r>
            <a:r>
              <a:rPr lang="en-US" sz="2800" dirty="0"/>
              <a:t>its N-</a:t>
            </a:r>
            <a:r>
              <a:rPr lang="en-US" sz="2800" dirty="0" err="1"/>
              <a:t>glycosyl</a:t>
            </a:r>
            <a:r>
              <a:rPr lang="en-US" sz="2800" dirty="0"/>
              <a:t> residues with </a:t>
            </a:r>
            <a:r>
              <a:rPr lang="en-US" sz="2800" b="1" u="sng" dirty="0" err="1" smtClean="0"/>
              <a:t>calnexin</a:t>
            </a:r>
            <a:r>
              <a:rPr lang="en-US" sz="2800" dirty="0" smtClean="0"/>
              <a:t>. </a:t>
            </a:r>
            <a:r>
              <a:rPr lang="en-US" sz="2800" dirty="0"/>
              <a:t>Subsequently, it acquires its </a:t>
            </a:r>
            <a:r>
              <a:rPr lang="en-US" sz="2800" b="1" dirty="0" smtClean="0">
                <a:solidFill>
                  <a:srgbClr val="000090"/>
                </a:solidFill>
              </a:rPr>
              <a:t>native conformation </a:t>
            </a:r>
            <a:r>
              <a:rPr lang="en-US" sz="2800" dirty="0"/>
              <a:t>for ER export through </a:t>
            </a:r>
            <a:r>
              <a:rPr lang="en-US" sz="2800" dirty="0" smtClean="0"/>
              <a:t>successive rounds </a:t>
            </a:r>
            <a:r>
              <a:rPr lang="en-US" sz="2800" dirty="0"/>
              <a:t>of de- and </a:t>
            </a:r>
            <a:r>
              <a:rPr lang="en-US" sz="2800" dirty="0" smtClean="0"/>
              <a:t>re-</a:t>
            </a:r>
            <a:r>
              <a:rPr lang="en-US" sz="2800" dirty="0" err="1" smtClean="0"/>
              <a:t>glucosylation</a:t>
            </a:r>
            <a:r>
              <a:rPr lang="en-US" sz="2800" dirty="0" smtClean="0"/>
              <a:t> binding to </a:t>
            </a:r>
            <a:r>
              <a:rPr lang="en-US" sz="2800" dirty="0" err="1"/>
              <a:t>calnexin</a:t>
            </a:r>
            <a:r>
              <a:rPr lang="en-US" sz="2800" dirty="0"/>
              <a:t>.</a:t>
            </a:r>
            <a:endParaRPr lang="en-US" sz="2600" dirty="0"/>
          </a:p>
        </p:txBody>
      </p:sp>
    </p:spTree>
    <p:extLst>
      <p:ext uri="{BB962C8B-B14F-4D97-AF65-F5344CB8AC3E}">
        <p14:creationId xmlns:p14="http://schemas.microsoft.com/office/powerpoint/2010/main" val="334465348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extLst>
              <a:ext uri="{28A0092B-C50C-407E-A947-70E740481C1C}">
                <a14:useLocalDpi xmlns:a14="http://schemas.microsoft.com/office/drawing/2010/main" val="0"/>
              </a:ext>
            </a:extLst>
          </a:blip>
          <a:srcRect l="-1" t="2" r="-371" b="69017"/>
          <a:stretch/>
        </p:blipFill>
        <p:spPr bwMode="auto">
          <a:xfrm>
            <a:off x="668359" y="198533"/>
            <a:ext cx="7502341" cy="3678545"/>
          </a:xfrm>
          <a:prstGeom prst="rect">
            <a:avLst/>
          </a:prstGeom>
          <a:noFill/>
          <a:ln>
            <a:noFill/>
          </a:ln>
          <a:extLst>
            <a:ext uri="{53640926-AAD7-44d8-BBD7-CCE9431645EC}">
              <a14:shadowObscured xmlns:a14="http://schemas.microsoft.com/office/drawing/2010/main"/>
            </a:ext>
          </a:extLst>
        </p:spPr>
      </p:pic>
      <p:sp>
        <p:nvSpPr>
          <p:cNvPr id="4" name="Rectangle 3"/>
          <p:cNvSpPr/>
          <p:nvPr/>
        </p:nvSpPr>
        <p:spPr>
          <a:xfrm>
            <a:off x="233926" y="4079685"/>
            <a:ext cx="8738807" cy="2308324"/>
          </a:xfrm>
          <a:prstGeom prst="rect">
            <a:avLst/>
          </a:prstGeom>
        </p:spPr>
        <p:txBody>
          <a:bodyPr wrap="square">
            <a:spAutoFit/>
          </a:bodyPr>
          <a:lstStyle/>
          <a:p>
            <a:r>
              <a:rPr lang="en-US" sz="2400" b="1" dirty="0">
                <a:solidFill>
                  <a:srgbClr val="008000"/>
                </a:solidFill>
              </a:rPr>
              <a:t>The cellular fate of CFTR chloride channels is depicted. </a:t>
            </a:r>
            <a:r>
              <a:rPr lang="en-US" sz="2400" dirty="0"/>
              <a:t>Wild-type CFTR is transported to the plasma membrane. By contrast, </a:t>
            </a:r>
            <a:r>
              <a:rPr lang="en-US" sz="2400" b="1" dirty="0" smtClean="0">
                <a:solidFill>
                  <a:srgbClr val="800000"/>
                </a:solidFill>
              </a:rPr>
              <a:t>ΔF508</a:t>
            </a:r>
            <a:r>
              <a:rPr lang="en-US" sz="2400" b="1" dirty="0">
                <a:solidFill>
                  <a:srgbClr val="800000"/>
                </a:solidFill>
              </a:rPr>
              <a:t>-CFTR, </a:t>
            </a:r>
            <a:r>
              <a:rPr lang="en-US" sz="2400" dirty="0"/>
              <a:t>the mutant protein present in individuals with cystic fibrosis, </a:t>
            </a:r>
            <a:r>
              <a:rPr lang="en-US" sz="2400" b="1" dirty="0">
                <a:solidFill>
                  <a:srgbClr val="800000"/>
                </a:solidFill>
              </a:rPr>
              <a:t>is degraded by endoplasmic-reticulum-mediated pathways (ERAD) </a:t>
            </a:r>
            <a:r>
              <a:rPr lang="en-US" sz="2400" dirty="0"/>
              <a:t>before it reaches the plasma membrane.</a:t>
            </a:r>
          </a:p>
        </p:txBody>
      </p:sp>
    </p:spTree>
    <p:extLst>
      <p:ext uri="{BB962C8B-B14F-4D97-AF65-F5344CB8AC3E}">
        <p14:creationId xmlns:p14="http://schemas.microsoft.com/office/powerpoint/2010/main" val="4036525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9500" y="3032124"/>
            <a:ext cx="6953250" cy="3667125"/>
          </a:xfrm>
          <a:prstGeom prst="rect">
            <a:avLst/>
          </a:prstGeom>
        </p:spPr>
      </p:pic>
      <p:sp>
        <p:nvSpPr>
          <p:cNvPr id="3" name="Rectangle 2"/>
          <p:cNvSpPr/>
          <p:nvPr/>
        </p:nvSpPr>
        <p:spPr>
          <a:xfrm>
            <a:off x="190500" y="169466"/>
            <a:ext cx="8953500" cy="2462212"/>
          </a:xfrm>
          <a:prstGeom prst="rect">
            <a:avLst/>
          </a:prstGeom>
        </p:spPr>
        <p:txBody>
          <a:bodyPr wrap="square">
            <a:spAutoFit/>
          </a:bodyPr>
          <a:lstStyle/>
          <a:p>
            <a:r>
              <a:rPr lang="en-US" sz="2200" dirty="0"/>
              <a:t>Ubiquitin is </a:t>
            </a:r>
            <a:r>
              <a:rPr lang="en-US" sz="2200" b="1" dirty="0">
                <a:solidFill>
                  <a:srgbClr val="008000"/>
                </a:solidFill>
              </a:rPr>
              <a:t>activated</a:t>
            </a:r>
            <a:r>
              <a:rPr lang="en-US" sz="2200" dirty="0"/>
              <a:t> by the </a:t>
            </a:r>
            <a:r>
              <a:rPr lang="en-US" sz="2200" b="1" dirty="0">
                <a:solidFill>
                  <a:srgbClr val="008000"/>
                </a:solidFill>
              </a:rPr>
              <a:t>ubiquitin-activating enzyme </a:t>
            </a:r>
            <a:r>
              <a:rPr lang="en-US" sz="2200" dirty="0"/>
              <a:t>(E1), and transferred to an </a:t>
            </a:r>
            <a:r>
              <a:rPr lang="en-US" sz="2200" b="1" dirty="0">
                <a:solidFill>
                  <a:srgbClr val="008000"/>
                </a:solidFill>
              </a:rPr>
              <a:t>ubiquitin carrier protein </a:t>
            </a:r>
            <a:r>
              <a:rPr lang="en-US" sz="2200" dirty="0"/>
              <a:t>(E2). The E2 enzyme and </a:t>
            </a:r>
            <a:r>
              <a:rPr lang="en-US" sz="2200" dirty="0" smtClean="0"/>
              <a:t>the polypeptide </a:t>
            </a:r>
            <a:r>
              <a:rPr lang="en-US" sz="2200" dirty="0"/>
              <a:t>both bind to a specific </a:t>
            </a:r>
            <a:r>
              <a:rPr lang="en-US" sz="2200" b="1" dirty="0">
                <a:solidFill>
                  <a:srgbClr val="008000"/>
                </a:solidFill>
              </a:rPr>
              <a:t>ubiquitin </a:t>
            </a:r>
            <a:r>
              <a:rPr lang="en-US" sz="2200" b="1" dirty="0" smtClean="0">
                <a:solidFill>
                  <a:srgbClr val="008000"/>
                </a:solidFill>
              </a:rPr>
              <a:t>protein ligase</a:t>
            </a:r>
            <a:r>
              <a:rPr lang="en-US" sz="2200" dirty="0" smtClean="0"/>
              <a:t> </a:t>
            </a:r>
            <a:r>
              <a:rPr lang="en-US" sz="2200" dirty="0"/>
              <a:t>(E3), and ubiquitin is </a:t>
            </a:r>
            <a:r>
              <a:rPr lang="en-US" sz="2200" dirty="0" smtClean="0"/>
              <a:t>covalently attached </a:t>
            </a:r>
            <a:r>
              <a:rPr lang="en-US" sz="2200" dirty="0"/>
              <a:t>to the substrate. </a:t>
            </a:r>
            <a:endParaRPr lang="en-US" sz="2200" dirty="0" smtClean="0"/>
          </a:p>
          <a:p>
            <a:r>
              <a:rPr lang="en-US" sz="2200" dirty="0" smtClean="0"/>
              <a:t>Further steps </a:t>
            </a:r>
            <a:r>
              <a:rPr lang="en-US" sz="2200" dirty="0"/>
              <a:t>generate a </a:t>
            </a:r>
            <a:r>
              <a:rPr lang="en-US" sz="2200" b="1" dirty="0" err="1">
                <a:solidFill>
                  <a:srgbClr val="008000"/>
                </a:solidFill>
              </a:rPr>
              <a:t>polyubiquitin</a:t>
            </a:r>
            <a:r>
              <a:rPr lang="en-US" sz="2200" b="1" dirty="0">
                <a:solidFill>
                  <a:srgbClr val="008000"/>
                </a:solidFill>
              </a:rPr>
              <a:t> chain</a:t>
            </a:r>
            <a:r>
              <a:rPr lang="en-US" sz="2200" dirty="0"/>
              <a:t>, </a:t>
            </a:r>
            <a:r>
              <a:rPr lang="en-US" sz="2200" dirty="0" smtClean="0"/>
              <a:t>targeting the </a:t>
            </a:r>
            <a:r>
              <a:rPr lang="en-US" sz="2200" dirty="0"/>
              <a:t>polypeptide substrate to the </a:t>
            </a:r>
            <a:r>
              <a:rPr lang="en-US" sz="2200" dirty="0" smtClean="0"/>
              <a:t>proteasome for </a:t>
            </a:r>
            <a:r>
              <a:rPr lang="en-US" sz="2200" dirty="0"/>
              <a:t>degradation</a:t>
            </a:r>
          </a:p>
        </p:txBody>
      </p:sp>
    </p:spTree>
    <p:extLst>
      <p:ext uri="{BB962C8B-B14F-4D97-AF65-F5344CB8AC3E}">
        <p14:creationId xmlns:p14="http://schemas.microsoft.com/office/powerpoint/2010/main" val="378756483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7343" y="1604086"/>
            <a:ext cx="8671971" cy="3416320"/>
          </a:xfrm>
          <a:prstGeom prst="rect">
            <a:avLst/>
          </a:prstGeom>
        </p:spPr>
        <p:txBody>
          <a:bodyPr wrap="square">
            <a:spAutoFit/>
          </a:bodyPr>
          <a:lstStyle/>
          <a:p>
            <a:r>
              <a:rPr lang="en-US" sz="2400" dirty="0"/>
              <a:t>Like CF, </a:t>
            </a:r>
            <a:r>
              <a:rPr lang="en-US" sz="2400" b="1" dirty="0">
                <a:solidFill>
                  <a:srgbClr val="000090"/>
                </a:solidFill>
              </a:rPr>
              <a:t>hereditary emphysema </a:t>
            </a:r>
            <a:r>
              <a:rPr lang="en-US" sz="2400" dirty="0"/>
              <a:t>due</a:t>
            </a:r>
            <a:r>
              <a:rPr lang="en-US" sz="2400" b="1" dirty="0">
                <a:solidFill>
                  <a:srgbClr val="000090"/>
                </a:solidFill>
              </a:rPr>
              <a:t> </a:t>
            </a:r>
            <a:r>
              <a:rPr lang="en-US" sz="2400" dirty="0"/>
              <a:t>to</a:t>
            </a:r>
            <a:r>
              <a:rPr lang="en-US" sz="2400" b="1" dirty="0">
                <a:solidFill>
                  <a:srgbClr val="000090"/>
                </a:solidFill>
              </a:rPr>
              <a:t> α</a:t>
            </a:r>
            <a:r>
              <a:rPr lang="en-US" sz="2400" b="1" dirty="0" smtClean="0">
                <a:solidFill>
                  <a:srgbClr val="000090"/>
                </a:solidFill>
              </a:rPr>
              <a:t>-1</a:t>
            </a:r>
            <a:r>
              <a:rPr lang="en-US" sz="2400" b="1" dirty="0">
                <a:solidFill>
                  <a:srgbClr val="000090"/>
                </a:solidFill>
              </a:rPr>
              <a:t>-antitrypsin deficiency</a:t>
            </a:r>
            <a:r>
              <a:rPr lang="en-US" sz="2400" dirty="0"/>
              <a:t> seems to involve </a:t>
            </a:r>
            <a:r>
              <a:rPr lang="en-US" sz="2400" dirty="0" smtClean="0"/>
              <a:t>ER associated</a:t>
            </a:r>
            <a:r>
              <a:rPr lang="en-US" sz="2400" dirty="0"/>
              <a:t> </a:t>
            </a:r>
            <a:r>
              <a:rPr lang="en-US" sz="2400" dirty="0" err="1" smtClean="0"/>
              <a:t>misfolding</a:t>
            </a:r>
            <a:r>
              <a:rPr lang="en-US" sz="2400" dirty="0" smtClean="0"/>
              <a:t> </a:t>
            </a:r>
            <a:r>
              <a:rPr lang="en-US" sz="2400" dirty="0"/>
              <a:t>and rapid degradation</a:t>
            </a:r>
            <a:r>
              <a:rPr lang="en-US" sz="2400" dirty="0" smtClean="0"/>
              <a:t>.</a:t>
            </a:r>
          </a:p>
          <a:p>
            <a:endParaRPr lang="en-US" sz="2400" dirty="0"/>
          </a:p>
          <a:p>
            <a:r>
              <a:rPr lang="en-US" sz="2400" b="1" dirty="0">
                <a:solidFill>
                  <a:srgbClr val="000090"/>
                </a:solidFill>
              </a:rPr>
              <a:t>α-1-antitrypsin </a:t>
            </a:r>
            <a:r>
              <a:rPr lang="en-US" sz="2400" dirty="0"/>
              <a:t>is a </a:t>
            </a:r>
            <a:r>
              <a:rPr lang="en-US" sz="2400" b="1" dirty="0">
                <a:solidFill>
                  <a:srgbClr val="000090"/>
                </a:solidFill>
              </a:rPr>
              <a:t>major plasma </a:t>
            </a:r>
            <a:r>
              <a:rPr lang="en-US" sz="2400" b="1" dirty="0" smtClean="0">
                <a:solidFill>
                  <a:srgbClr val="000090"/>
                </a:solidFill>
              </a:rPr>
              <a:t>serine protease </a:t>
            </a:r>
            <a:r>
              <a:rPr lang="en-US" sz="2400" b="1" dirty="0">
                <a:solidFill>
                  <a:srgbClr val="000090"/>
                </a:solidFill>
              </a:rPr>
              <a:t>inhibitor</a:t>
            </a:r>
            <a:r>
              <a:rPr lang="en-US" sz="2400" dirty="0"/>
              <a:t> secreted by </a:t>
            </a:r>
            <a:r>
              <a:rPr lang="en-US" sz="2400" dirty="0" smtClean="0"/>
              <a:t>hepatocytes to </a:t>
            </a:r>
            <a:r>
              <a:rPr lang="en-US" sz="2400" dirty="0"/>
              <a:t>regulate </a:t>
            </a:r>
            <a:r>
              <a:rPr lang="en-US" sz="2400" dirty="0" smtClean="0"/>
              <a:t>the </a:t>
            </a:r>
            <a:r>
              <a:rPr lang="en-US" sz="2400" b="1" dirty="0" err="1" smtClean="0">
                <a:solidFill>
                  <a:srgbClr val="000090"/>
                </a:solidFill>
              </a:rPr>
              <a:t>proteolytic</a:t>
            </a:r>
            <a:r>
              <a:rPr lang="en-US" sz="2400" b="1" dirty="0" smtClean="0">
                <a:solidFill>
                  <a:srgbClr val="000090"/>
                </a:solidFill>
              </a:rPr>
              <a:t> </a:t>
            </a:r>
            <a:r>
              <a:rPr lang="en-US" sz="2400" b="1" dirty="0">
                <a:solidFill>
                  <a:srgbClr val="000090"/>
                </a:solidFill>
              </a:rPr>
              <a:t>activity </a:t>
            </a:r>
            <a:r>
              <a:rPr lang="en-US" sz="2400" b="1" dirty="0" smtClean="0">
                <a:solidFill>
                  <a:srgbClr val="000090"/>
                </a:solidFill>
              </a:rPr>
              <a:t>of various </a:t>
            </a:r>
            <a:r>
              <a:rPr lang="en-US" sz="2400" b="1" dirty="0">
                <a:solidFill>
                  <a:srgbClr val="000090"/>
                </a:solidFill>
              </a:rPr>
              <a:t>circulating enzymes</a:t>
            </a:r>
            <a:r>
              <a:rPr lang="en-US" sz="2400" dirty="0"/>
              <a:t>. </a:t>
            </a:r>
            <a:endParaRPr lang="en-US" sz="2400" dirty="0" smtClean="0"/>
          </a:p>
          <a:p>
            <a:r>
              <a:rPr lang="en-US" sz="2400" dirty="0" smtClean="0"/>
              <a:t>α</a:t>
            </a:r>
            <a:r>
              <a:rPr lang="en-US" sz="2400" dirty="0"/>
              <a:t>-1-</a:t>
            </a:r>
            <a:r>
              <a:rPr lang="en-US" sz="2400" dirty="0" smtClean="0"/>
              <a:t>antitrypsin shows </a:t>
            </a:r>
            <a:r>
              <a:rPr lang="en-US" sz="2400" dirty="0"/>
              <a:t>considerable genetic variability, </a:t>
            </a:r>
            <a:r>
              <a:rPr lang="en-US" sz="2400" dirty="0" smtClean="0"/>
              <a:t>having more </a:t>
            </a:r>
            <a:r>
              <a:rPr lang="en-US" sz="2400" dirty="0"/>
              <a:t>than 90 naturally occurring variants</a:t>
            </a:r>
          </a:p>
        </p:txBody>
      </p:sp>
      <p:sp>
        <p:nvSpPr>
          <p:cNvPr id="4" name="Title 1"/>
          <p:cNvSpPr>
            <a:spLocks noGrp="1"/>
          </p:cNvSpPr>
          <p:nvPr>
            <p:ph type="title"/>
          </p:nvPr>
        </p:nvSpPr>
        <p:spPr>
          <a:xfrm>
            <a:off x="267343" y="107576"/>
            <a:ext cx="8042276" cy="1336956"/>
          </a:xfrm>
        </p:spPr>
        <p:style>
          <a:lnRef idx="1">
            <a:schemeClr val="accent4"/>
          </a:lnRef>
          <a:fillRef idx="3">
            <a:schemeClr val="accent4"/>
          </a:fillRef>
          <a:effectRef idx="2">
            <a:schemeClr val="accent4"/>
          </a:effectRef>
          <a:fontRef idx="minor">
            <a:schemeClr val="lt1"/>
          </a:fontRef>
        </p:style>
        <p:txBody>
          <a:bodyPr/>
          <a:lstStyle/>
          <a:p>
            <a:r>
              <a:rPr lang="en-US" sz="3200" b="1" dirty="0">
                <a:solidFill>
                  <a:schemeClr val="tx1"/>
                </a:solidFill>
              </a:rPr>
              <a:t>Endoplasmic Reticulum–Associated</a:t>
            </a:r>
            <a:br>
              <a:rPr lang="en-US" sz="3200" b="1" dirty="0">
                <a:solidFill>
                  <a:schemeClr val="tx1"/>
                </a:solidFill>
              </a:rPr>
            </a:br>
            <a:r>
              <a:rPr lang="en-US" sz="3200" b="1" dirty="0" err="1">
                <a:solidFill>
                  <a:schemeClr val="tx1"/>
                </a:solidFill>
              </a:rPr>
              <a:t>Misfolding</a:t>
            </a:r>
            <a:r>
              <a:rPr lang="en-US" sz="3200" b="1" dirty="0">
                <a:solidFill>
                  <a:schemeClr val="tx1"/>
                </a:solidFill>
              </a:rPr>
              <a:t> </a:t>
            </a:r>
            <a:r>
              <a:rPr lang="en-US" sz="3200" b="1" dirty="0" smtClean="0">
                <a:solidFill>
                  <a:schemeClr val="tx1"/>
                </a:solidFill>
              </a:rPr>
              <a:t>Diseases (2)</a:t>
            </a:r>
            <a:endParaRPr lang="en-US" sz="3200" b="1" dirty="0">
              <a:solidFill>
                <a:schemeClr val="tx1"/>
              </a:solidFill>
            </a:endParaRPr>
          </a:p>
        </p:txBody>
      </p:sp>
    </p:spTree>
    <p:extLst>
      <p:ext uri="{BB962C8B-B14F-4D97-AF65-F5344CB8AC3E}">
        <p14:creationId xmlns:p14="http://schemas.microsoft.com/office/powerpoint/2010/main" val="258142611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1286" y="0"/>
            <a:ext cx="3938036" cy="6858000"/>
          </a:xfrm>
          <a:prstGeom prst="rect">
            <a:avLst/>
          </a:prstGeom>
        </p:spPr>
      </p:pic>
      <p:sp>
        <p:nvSpPr>
          <p:cNvPr id="4" name="Rectangle 3"/>
          <p:cNvSpPr/>
          <p:nvPr/>
        </p:nvSpPr>
        <p:spPr>
          <a:xfrm>
            <a:off x="4341206" y="171247"/>
            <a:ext cx="4802793" cy="5632310"/>
          </a:xfrm>
          <a:prstGeom prst="rect">
            <a:avLst/>
          </a:prstGeom>
        </p:spPr>
        <p:txBody>
          <a:bodyPr wrap="square">
            <a:spAutoFit/>
          </a:bodyPr>
          <a:lstStyle/>
          <a:p>
            <a:r>
              <a:rPr lang="en-US" sz="2400" dirty="0"/>
              <a:t>Severe </a:t>
            </a:r>
            <a:r>
              <a:rPr lang="en-US" sz="2400" b="1" dirty="0"/>
              <a:t>α</a:t>
            </a:r>
            <a:r>
              <a:rPr lang="en-US" sz="2400" dirty="0"/>
              <a:t>-1-antitrypsin deficiency affects</a:t>
            </a:r>
          </a:p>
          <a:p>
            <a:r>
              <a:rPr lang="en-US" sz="2400" dirty="0"/>
              <a:t>approximately </a:t>
            </a:r>
            <a:r>
              <a:rPr lang="en-US" sz="2400" b="1" dirty="0">
                <a:solidFill>
                  <a:srgbClr val="000090"/>
                </a:solidFill>
              </a:rPr>
              <a:t>1 in 1800 newborns </a:t>
            </a:r>
            <a:r>
              <a:rPr lang="en-US" sz="2400" dirty="0" smtClean="0"/>
              <a:t>and 95</a:t>
            </a:r>
            <a:r>
              <a:rPr lang="en-US" sz="2400" dirty="0"/>
              <a:t>% of these individuals are </a:t>
            </a:r>
            <a:r>
              <a:rPr lang="en-US" sz="2400" b="1" dirty="0">
                <a:solidFill>
                  <a:srgbClr val="000090"/>
                </a:solidFill>
              </a:rPr>
              <a:t>homozygous</a:t>
            </a:r>
            <a:r>
              <a:rPr lang="en-US" sz="2400" dirty="0"/>
              <a:t> </a:t>
            </a:r>
            <a:r>
              <a:rPr lang="en-US" sz="2400" dirty="0" smtClean="0"/>
              <a:t>for the </a:t>
            </a:r>
            <a:r>
              <a:rPr lang="en-US" sz="2400" b="1" dirty="0" smtClean="0">
                <a:solidFill>
                  <a:srgbClr val="000090"/>
                </a:solidFill>
              </a:rPr>
              <a:t>E342K</a:t>
            </a:r>
            <a:r>
              <a:rPr lang="en-US" sz="2400" dirty="0" smtClean="0"/>
              <a:t> allele. </a:t>
            </a:r>
            <a:r>
              <a:rPr lang="en-US" sz="2400" dirty="0"/>
              <a:t>E342K </a:t>
            </a:r>
            <a:r>
              <a:rPr lang="en-US" sz="2400" dirty="0" smtClean="0"/>
              <a:t>homozygotes are </a:t>
            </a:r>
            <a:r>
              <a:rPr lang="en-US" sz="2400" dirty="0"/>
              <a:t>predisposed to </a:t>
            </a:r>
            <a:r>
              <a:rPr lang="en-US" sz="2400" b="1" dirty="0" smtClean="0">
                <a:solidFill>
                  <a:srgbClr val="000090"/>
                </a:solidFill>
              </a:rPr>
              <a:t>premature development</a:t>
            </a:r>
            <a:r>
              <a:rPr lang="en-US" sz="2400" b="1" dirty="0">
                <a:solidFill>
                  <a:srgbClr val="000090"/>
                </a:solidFill>
              </a:rPr>
              <a:t> </a:t>
            </a:r>
            <a:r>
              <a:rPr lang="en-US" sz="2400" dirty="0" smtClean="0"/>
              <a:t>of </a:t>
            </a:r>
            <a:r>
              <a:rPr lang="en-US" sz="2400" dirty="0"/>
              <a:t>pulmonary emphysema in adult life by </a:t>
            </a:r>
            <a:r>
              <a:rPr lang="en-US" sz="2400" dirty="0" smtClean="0"/>
              <a:t>a </a:t>
            </a:r>
            <a:r>
              <a:rPr lang="en-US" sz="2400" b="1" dirty="0" smtClean="0">
                <a:solidFill>
                  <a:srgbClr val="660066"/>
                </a:solidFill>
              </a:rPr>
              <a:t>loss</a:t>
            </a:r>
            <a:r>
              <a:rPr lang="en-US" sz="2400" b="1" dirty="0">
                <a:solidFill>
                  <a:srgbClr val="660066"/>
                </a:solidFill>
              </a:rPr>
              <a:t>-of-function mechanism</a:t>
            </a:r>
            <a:r>
              <a:rPr lang="en-US" sz="2400" dirty="0"/>
              <a:t>, i.e., lack of </a:t>
            </a:r>
            <a:r>
              <a:rPr lang="en-US" sz="2400" b="1" dirty="0"/>
              <a:t>α</a:t>
            </a:r>
            <a:r>
              <a:rPr lang="en-US" sz="2400" dirty="0" smtClean="0"/>
              <a:t>- 1</a:t>
            </a:r>
            <a:r>
              <a:rPr lang="en-US" sz="2400" dirty="0"/>
              <a:t>-antitrypsin in the lung </a:t>
            </a:r>
            <a:r>
              <a:rPr lang="en-US" sz="2400" dirty="0" smtClean="0"/>
              <a:t>leads to </a:t>
            </a:r>
            <a:r>
              <a:rPr lang="en-US" sz="2400" dirty="0" err="1" smtClean="0"/>
              <a:t>proteolytic</a:t>
            </a:r>
            <a:r>
              <a:rPr lang="en-US" sz="2400" dirty="0" smtClean="0"/>
              <a:t> </a:t>
            </a:r>
            <a:r>
              <a:rPr lang="en-US" sz="2400" dirty="0"/>
              <a:t>damage of the connective </a:t>
            </a:r>
            <a:r>
              <a:rPr lang="en-US" sz="2400" dirty="0" smtClean="0"/>
              <a:t>tissue matrix </a:t>
            </a:r>
            <a:r>
              <a:rPr lang="en-US" sz="2400" dirty="0"/>
              <a:t>by neutrophil </a:t>
            </a:r>
            <a:r>
              <a:rPr lang="en-US" sz="2400" dirty="0" err="1" smtClean="0"/>
              <a:t>elastase</a:t>
            </a:r>
            <a:r>
              <a:rPr lang="en-US" sz="2400" dirty="0" smtClean="0"/>
              <a:t>.</a:t>
            </a:r>
            <a:endParaRPr lang="en-US" sz="2400" dirty="0"/>
          </a:p>
        </p:txBody>
      </p:sp>
    </p:spTree>
    <p:extLst>
      <p:ext uri="{BB962C8B-B14F-4D97-AF65-F5344CB8AC3E}">
        <p14:creationId xmlns:p14="http://schemas.microsoft.com/office/powerpoint/2010/main" val="335845767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507" y="236030"/>
            <a:ext cx="8705389" cy="3416320"/>
          </a:xfrm>
          <a:prstGeom prst="rect">
            <a:avLst/>
          </a:prstGeom>
        </p:spPr>
        <p:txBody>
          <a:bodyPr wrap="square">
            <a:spAutoFit/>
          </a:bodyPr>
          <a:lstStyle/>
          <a:p>
            <a:r>
              <a:rPr lang="en-US" sz="2400" dirty="0" smtClean="0"/>
              <a:t>The E342K </a:t>
            </a:r>
            <a:r>
              <a:rPr lang="en-US" sz="2400" dirty="0"/>
              <a:t>substitution </a:t>
            </a:r>
            <a:r>
              <a:rPr lang="en-US" sz="2400" b="1" dirty="0">
                <a:solidFill>
                  <a:srgbClr val="660066"/>
                </a:solidFill>
              </a:rPr>
              <a:t>reduces the stability of </a:t>
            </a:r>
            <a:r>
              <a:rPr lang="en-US" sz="2400" b="1" dirty="0" smtClean="0">
                <a:solidFill>
                  <a:srgbClr val="660066"/>
                </a:solidFill>
              </a:rPr>
              <a:t>the monomeric </a:t>
            </a:r>
            <a:r>
              <a:rPr lang="en-US" sz="2400" b="1" dirty="0">
                <a:solidFill>
                  <a:srgbClr val="660066"/>
                </a:solidFill>
              </a:rPr>
              <a:t>form of the protein </a:t>
            </a:r>
            <a:r>
              <a:rPr lang="en-US" sz="2400" dirty="0"/>
              <a:t>and </a:t>
            </a:r>
            <a:r>
              <a:rPr lang="en-US" sz="2400" dirty="0" smtClean="0"/>
              <a:t>increases its </a:t>
            </a:r>
            <a:r>
              <a:rPr lang="en-US" sz="2400" dirty="0"/>
              <a:t>tendency to form </a:t>
            </a:r>
            <a:r>
              <a:rPr lang="en-US" sz="2400" b="1" dirty="0">
                <a:solidFill>
                  <a:srgbClr val="660066"/>
                </a:solidFill>
              </a:rPr>
              <a:t>polymers</a:t>
            </a:r>
            <a:r>
              <a:rPr lang="en-US" sz="2400" dirty="0"/>
              <a:t> in vitro by </a:t>
            </a:r>
            <a:r>
              <a:rPr lang="en-US" sz="2400" dirty="0" smtClean="0"/>
              <a:t>the “</a:t>
            </a:r>
            <a:r>
              <a:rPr lang="en-US" sz="2400" dirty="0"/>
              <a:t>loop-sheet” insertion mechanism</a:t>
            </a:r>
            <a:r>
              <a:rPr lang="en-US" sz="2400" dirty="0" smtClean="0"/>
              <a:t>.</a:t>
            </a:r>
          </a:p>
          <a:p>
            <a:endParaRPr lang="en-US" sz="2400" dirty="0"/>
          </a:p>
          <a:p>
            <a:r>
              <a:rPr lang="en-US" sz="2400" dirty="0"/>
              <a:t>The </a:t>
            </a:r>
            <a:r>
              <a:rPr lang="en-US" sz="2400" dirty="0" smtClean="0"/>
              <a:t>abnormally folded </a:t>
            </a:r>
            <a:r>
              <a:rPr lang="en-US" sz="2400" dirty="0"/>
              <a:t>and polymerized E342K</a:t>
            </a:r>
            <a:r>
              <a:rPr lang="en-US" sz="2400" b="1" dirty="0" smtClean="0"/>
              <a:t>α</a:t>
            </a:r>
            <a:r>
              <a:rPr lang="en-US" sz="2400" dirty="0"/>
              <a:t>-1</a:t>
            </a:r>
            <a:r>
              <a:rPr lang="en-US" sz="2400" dirty="0" smtClean="0"/>
              <a:t>- antitrypsin </a:t>
            </a:r>
            <a:r>
              <a:rPr lang="en-US" sz="2400" dirty="0"/>
              <a:t>variant is retained in the ER </a:t>
            </a:r>
            <a:r>
              <a:rPr lang="en-US" sz="2400" dirty="0" smtClean="0"/>
              <a:t>of hepatocytes rather </a:t>
            </a:r>
            <a:r>
              <a:rPr lang="en-US" sz="2400" dirty="0"/>
              <a:t>than being secreted </a:t>
            </a:r>
            <a:r>
              <a:rPr lang="en-US" sz="2400" dirty="0" smtClean="0"/>
              <a:t>into the </a:t>
            </a:r>
            <a:r>
              <a:rPr lang="en-US" sz="2400" dirty="0"/>
              <a:t>circulation, thereby causing plasma </a:t>
            </a:r>
            <a:r>
              <a:rPr lang="en-US" sz="2400" dirty="0" smtClean="0"/>
              <a:t>deficiency of </a:t>
            </a:r>
            <a:r>
              <a:rPr lang="en-US" sz="2400" b="1" dirty="0"/>
              <a:t>α</a:t>
            </a:r>
            <a:r>
              <a:rPr lang="en-US" sz="2400" dirty="0"/>
              <a:t>-1-antitrypsin</a:t>
            </a:r>
          </a:p>
        </p:txBody>
      </p:sp>
      <p:pic>
        <p:nvPicPr>
          <p:cNvPr id="3" name="Picture 2"/>
          <p:cNvPicPr>
            <a:picLocks noChangeAspect="1"/>
          </p:cNvPicPr>
          <p:nvPr/>
        </p:nvPicPr>
        <p:blipFill>
          <a:blip r:embed="rId2"/>
          <a:stretch>
            <a:fillRect/>
          </a:stretch>
        </p:blipFill>
        <p:spPr>
          <a:xfrm>
            <a:off x="200507" y="3652350"/>
            <a:ext cx="8705389" cy="3055910"/>
          </a:xfrm>
          <a:prstGeom prst="rect">
            <a:avLst/>
          </a:prstGeom>
        </p:spPr>
      </p:pic>
    </p:spTree>
    <p:extLst>
      <p:ext uri="{BB962C8B-B14F-4D97-AF65-F5344CB8AC3E}">
        <p14:creationId xmlns:p14="http://schemas.microsoft.com/office/powerpoint/2010/main" val="144478805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
            <a:ext cx="4826000" cy="4678675"/>
          </a:xfrm>
          <a:prstGeom prst="rect">
            <a:avLst/>
          </a:prstGeom>
        </p:spPr>
      </p:pic>
      <p:sp>
        <p:nvSpPr>
          <p:cNvPr id="3" name="Rectangle 2"/>
          <p:cNvSpPr/>
          <p:nvPr/>
        </p:nvSpPr>
        <p:spPr>
          <a:xfrm>
            <a:off x="0" y="4689293"/>
            <a:ext cx="9143998" cy="2185214"/>
          </a:xfrm>
          <a:prstGeom prst="rect">
            <a:avLst/>
          </a:prstGeom>
        </p:spPr>
        <p:txBody>
          <a:bodyPr wrap="square">
            <a:spAutoFit/>
          </a:bodyPr>
          <a:lstStyle/>
          <a:p>
            <a:r>
              <a:rPr lang="en-US" sz="2200" dirty="0"/>
              <a:t>AAT mRNA is transcribed from </a:t>
            </a:r>
            <a:r>
              <a:rPr lang="en-US" sz="2200" dirty="0" smtClean="0"/>
              <a:t>SERPINA1 gene (gene coding for WT</a:t>
            </a:r>
            <a:r>
              <a:rPr lang="en-US" sz="2000" b="1" dirty="0" smtClean="0"/>
              <a:t>α</a:t>
            </a:r>
            <a:r>
              <a:rPr lang="en-US" sz="2000" dirty="0"/>
              <a:t>- 1-</a:t>
            </a:r>
            <a:r>
              <a:rPr lang="en-US" sz="2000" dirty="0" smtClean="0"/>
              <a:t>antitrypsin) </a:t>
            </a:r>
            <a:r>
              <a:rPr lang="en-US" sz="2200" dirty="0" smtClean="0"/>
              <a:t>in </a:t>
            </a:r>
            <a:r>
              <a:rPr lang="en-US" sz="2200" dirty="0"/>
              <a:t>nucleus and translated to AAT polypeptides sequence. AAT nascent </a:t>
            </a:r>
            <a:r>
              <a:rPr lang="en-US" sz="2200" dirty="0" err="1"/>
              <a:t>polypetide</a:t>
            </a:r>
            <a:r>
              <a:rPr lang="en-US" sz="2200" dirty="0"/>
              <a:t> </a:t>
            </a:r>
            <a:r>
              <a:rPr lang="en-US" sz="2200" dirty="0" err="1"/>
              <a:t>translocates</a:t>
            </a:r>
            <a:r>
              <a:rPr lang="en-US" sz="2200" dirty="0"/>
              <a:t> to the ER, where by cellular </a:t>
            </a:r>
            <a:r>
              <a:rPr lang="en-US" sz="2200" dirty="0" err="1"/>
              <a:t>proteastasis</a:t>
            </a:r>
            <a:r>
              <a:rPr lang="en-US" sz="2200" dirty="0"/>
              <a:t> network folds properly to its native structure and goes through secretory pathway via </a:t>
            </a:r>
            <a:r>
              <a:rPr lang="en-US" sz="2200" dirty="0" err="1"/>
              <a:t>golgi</a:t>
            </a:r>
            <a:r>
              <a:rPr lang="en-US" sz="2200" dirty="0"/>
              <a:t> and secreted to serum. </a:t>
            </a:r>
          </a:p>
        </p:txBody>
      </p:sp>
      <p:cxnSp>
        <p:nvCxnSpPr>
          <p:cNvPr id="7" name="Straight Connector 6"/>
          <p:cNvCxnSpPr/>
          <p:nvPr/>
        </p:nvCxnSpPr>
        <p:spPr>
          <a:xfrm>
            <a:off x="1270094" y="1688747"/>
            <a:ext cx="324279" cy="0"/>
          </a:xfrm>
          <a:prstGeom prst="line">
            <a:avLst/>
          </a:prstGeom>
          <a:ln w="57150" cmpd="sng">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053769" y="1202388"/>
            <a:ext cx="324279" cy="13510"/>
          </a:xfrm>
          <a:prstGeom prst="line">
            <a:avLst/>
          </a:prstGeom>
          <a:ln w="57150" cmpd="sng">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1270094" y="3201864"/>
            <a:ext cx="324279" cy="13510"/>
          </a:xfrm>
          <a:prstGeom prst="line">
            <a:avLst/>
          </a:prstGeom>
          <a:ln w="57150" cmpd="sng">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498079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600" y="4831140"/>
            <a:ext cx="8902700" cy="2185214"/>
          </a:xfrm>
          <a:prstGeom prst="rect">
            <a:avLst/>
          </a:prstGeom>
        </p:spPr>
        <p:txBody>
          <a:bodyPr wrap="square">
            <a:spAutoFit/>
          </a:bodyPr>
          <a:lstStyle/>
          <a:p>
            <a:r>
              <a:rPr lang="en-US" sz="2000" dirty="0"/>
              <a:t>Point mutation E342K in SERPINA1 gene results in the production of mutated polypeptide that </a:t>
            </a:r>
            <a:r>
              <a:rPr lang="en-US" sz="2000" dirty="0" err="1"/>
              <a:t>misfolds</a:t>
            </a:r>
            <a:r>
              <a:rPr lang="en-US" sz="2000" dirty="0"/>
              <a:t> and retains in ER, or escapes from ER (</a:t>
            </a:r>
            <a:r>
              <a:rPr lang="en-US" sz="2000" b="1" dirty="0"/>
              <a:t>2A</a:t>
            </a:r>
            <a:r>
              <a:rPr lang="en-US" sz="2000" dirty="0"/>
              <a:t>) where they are recognized by </a:t>
            </a:r>
            <a:r>
              <a:rPr lang="en-US" sz="2000" dirty="0" err="1"/>
              <a:t>golgi</a:t>
            </a:r>
            <a:r>
              <a:rPr lang="en-US" sz="2000" dirty="0"/>
              <a:t> based ER </a:t>
            </a:r>
            <a:r>
              <a:rPr lang="en-US" sz="2000" dirty="0" err="1"/>
              <a:t>Mannosidase</a:t>
            </a:r>
            <a:r>
              <a:rPr lang="en-US" sz="2000" dirty="0"/>
              <a:t> 1 and </a:t>
            </a:r>
            <a:r>
              <a:rPr lang="en-US" sz="2000" dirty="0" err="1"/>
              <a:t>translocated</a:t>
            </a:r>
            <a:r>
              <a:rPr lang="en-US" sz="2000" dirty="0"/>
              <a:t> back to ER (</a:t>
            </a:r>
            <a:r>
              <a:rPr lang="en-US" sz="2000" b="1" dirty="0"/>
              <a:t>2B</a:t>
            </a:r>
            <a:r>
              <a:rPr lang="en-US" sz="2000" dirty="0"/>
              <a:t>) for ER Associated Degradation pathway(ERAD; </a:t>
            </a:r>
            <a:r>
              <a:rPr lang="en-US" sz="2000" b="1" dirty="0"/>
              <a:t>2C</a:t>
            </a:r>
            <a:r>
              <a:rPr lang="en-US" sz="2000" dirty="0"/>
              <a:t>).</a:t>
            </a:r>
          </a:p>
          <a:p>
            <a:r>
              <a:rPr lang="en-US" dirty="0"/>
              <a:t>
</a:t>
            </a:r>
          </a:p>
        </p:txBody>
      </p:sp>
      <p:pic>
        <p:nvPicPr>
          <p:cNvPr id="3" name="Picture 2"/>
          <p:cNvPicPr>
            <a:picLocks noChangeAspect="1"/>
          </p:cNvPicPr>
          <p:nvPr/>
        </p:nvPicPr>
        <p:blipFill>
          <a:blip r:embed="rId2"/>
          <a:stretch>
            <a:fillRect/>
          </a:stretch>
        </p:blipFill>
        <p:spPr>
          <a:xfrm>
            <a:off x="317501" y="152402"/>
            <a:ext cx="4470399" cy="4333930"/>
          </a:xfrm>
          <a:prstGeom prst="rect">
            <a:avLst/>
          </a:prstGeom>
        </p:spPr>
      </p:pic>
    </p:spTree>
    <p:extLst>
      <p:ext uri="{BB962C8B-B14F-4D97-AF65-F5344CB8AC3E}">
        <p14:creationId xmlns:p14="http://schemas.microsoft.com/office/powerpoint/2010/main" val="237680335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US" sz="3200" b="1" dirty="0">
                <a:solidFill>
                  <a:srgbClr val="660066"/>
                </a:solidFill>
              </a:rPr>
              <a:t>Protein Folding and Quality Control</a:t>
            </a:r>
            <a:br>
              <a:rPr lang="en-US" sz="3200" b="1" dirty="0">
                <a:solidFill>
                  <a:srgbClr val="660066"/>
                </a:solidFill>
              </a:rPr>
            </a:br>
            <a:r>
              <a:rPr lang="en-US" sz="3200" b="1" dirty="0">
                <a:solidFill>
                  <a:srgbClr val="660066"/>
                </a:solidFill>
              </a:rPr>
              <a:t>in Mitochondria</a:t>
            </a:r>
          </a:p>
        </p:txBody>
      </p:sp>
      <p:sp>
        <p:nvSpPr>
          <p:cNvPr id="3" name="Rectangle 2"/>
          <p:cNvSpPr/>
          <p:nvPr/>
        </p:nvSpPr>
        <p:spPr>
          <a:xfrm>
            <a:off x="167090" y="1674673"/>
            <a:ext cx="8976910" cy="4893647"/>
          </a:xfrm>
          <a:prstGeom prst="rect">
            <a:avLst/>
          </a:prstGeom>
        </p:spPr>
        <p:txBody>
          <a:bodyPr wrap="square">
            <a:spAutoFit/>
          </a:bodyPr>
          <a:lstStyle/>
          <a:p>
            <a:r>
              <a:rPr lang="en-US" sz="2400" dirty="0"/>
              <a:t>Mitochondria represent a separate </a:t>
            </a:r>
            <a:r>
              <a:rPr lang="en-US" sz="2400" dirty="0" smtClean="0"/>
              <a:t>cellular compartment </a:t>
            </a:r>
            <a:r>
              <a:rPr lang="en-US" sz="2400" dirty="0"/>
              <a:t>where—in humans</a:t>
            </a:r>
            <a:r>
              <a:rPr lang="en-US" sz="2400" dirty="0" smtClean="0"/>
              <a:t>— approximately </a:t>
            </a:r>
            <a:r>
              <a:rPr lang="en-US" sz="2400" dirty="0"/>
              <a:t>1500 proteins fold and </a:t>
            </a:r>
            <a:r>
              <a:rPr lang="en-US" sz="2400" dirty="0" smtClean="0"/>
              <a:t>are degraded.</a:t>
            </a:r>
          </a:p>
          <a:p>
            <a:endParaRPr lang="en-US" sz="2400" b="1" dirty="0" smtClean="0">
              <a:solidFill>
                <a:srgbClr val="000090"/>
              </a:solidFill>
            </a:endParaRPr>
          </a:p>
          <a:p>
            <a:r>
              <a:rPr lang="en-US" sz="2400" b="1" dirty="0" smtClean="0">
                <a:solidFill>
                  <a:srgbClr val="000090"/>
                </a:solidFill>
              </a:rPr>
              <a:t>Only </a:t>
            </a:r>
            <a:r>
              <a:rPr lang="en-US" sz="2400" b="1" dirty="0">
                <a:solidFill>
                  <a:srgbClr val="000090"/>
                </a:solidFill>
              </a:rPr>
              <a:t>13 </a:t>
            </a:r>
            <a:r>
              <a:rPr lang="en-US" sz="2400" dirty="0"/>
              <a:t>of the </a:t>
            </a:r>
            <a:r>
              <a:rPr lang="en-US" sz="2400" dirty="0" smtClean="0"/>
              <a:t>mitochondrial proteins </a:t>
            </a:r>
            <a:r>
              <a:rPr lang="en-US" sz="2400" dirty="0"/>
              <a:t>are encoded by the </a:t>
            </a:r>
            <a:r>
              <a:rPr lang="en-US" sz="2400" dirty="0" smtClean="0"/>
              <a:t>mitochondrial DNA</a:t>
            </a:r>
            <a:r>
              <a:rPr lang="en-US" sz="2400" dirty="0"/>
              <a:t>, the bulk is nuclear encoded</a:t>
            </a:r>
            <a:r>
              <a:rPr lang="en-US" sz="2400" dirty="0" smtClean="0"/>
              <a:t>, synthesized </a:t>
            </a:r>
            <a:r>
              <a:rPr lang="en-US" sz="2400" dirty="0"/>
              <a:t>in the cytosol and </a:t>
            </a:r>
            <a:r>
              <a:rPr lang="en-US" sz="2400" dirty="0" smtClean="0"/>
              <a:t>subsequently imported </a:t>
            </a:r>
            <a:r>
              <a:rPr lang="en-US" sz="2400" dirty="0"/>
              <a:t>into mitochondria. Import of </a:t>
            </a:r>
            <a:r>
              <a:rPr lang="en-US" sz="2400" dirty="0" smtClean="0"/>
              <a:t>mitochondrial proteins </a:t>
            </a:r>
            <a:r>
              <a:rPr lang="en-US" sz="2400" dirty="0"/>
              <a:t>occurs mainly </a:t>
            </a:r>
            <a:r>
              <a:rPr lang="en-US" sz="2400" dirty="0" smtClean="0"/>
              <a:t>post-</a:t>
            </a:r>
            <a:r>
              <a:rPr lang="en-US" sz="2400" dirty="0" err="1" smtClean="0"/>
              <a:t>translationally</a:t>
            </a:r>
            <a:r>
              <a:rPr lang="en-US" sz="2400" dirty="0"/>
              <a:t> </a:t>
            </a:r>
            <a:r>
              <a:rPr lang="en-US" sz="2400" dirty="0" smtClean="0"/>
              <a:t>in </a:t>
            </a:r>
            <a:r>
              <a:rPr lang="en-US" sz="2400" dirty="0"/>
              <a:t>an unfolded conformation</a:t>
            </a:r>
          </a:p>
          <a:p>
            <a:r>
              <a:rPr lang="en-US" sz="2400" dirty="0"/>
              <a:t>through pores in the outer and inner mitochondrial</a:t>
            </a:r>
          </a:p>
          <a:p>
            <a:r>
              <a:rPr lang="en-US" sz="2400" dirty="0"/>
              <a:t>m</a:t>
            </a:r>
            <a:r>
              <a:rPr lang="en-US" sz="2400" dirty="0" smtClean="0"/>
              <a:t>embrane.</a:t>
            </a:r>
          </a:p>
          <a:p>
            <a:endParaRPr lang="en-US" sz="2400" dirty="0" smtClean="0"/>
          </a:p>
          <a:p>
            <a:endParaRPr lang="en-US" sz="2400" dirty="0"/>
          </a:p>
        </p:txBody>
      </p:sp>
    </p:spTree>
    <p:extLst>
      <p:ext uri="{BB962C8B-B14F-4D97-AF65-F5344CB8AC3E}">
        <p14:creationId xmlns:p14="http://schemas.microsoft.com/office/powerpoint/2010/main" val="133278853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381" y="226415"/>
            <a:ext cx="8993619" cy="6247864"/>
          </a:xfrm>
          <a:prstGeom prst="rect">
            <a:avLst/>
          </a:prstGeom>
        </p:spPr>
        <p:txBody>
          <a:bodyPr wrap="square">
            <a:spAutoFit/>
          </a:bodyPr>
          <a:lstStyle/>
          <a:p>
            <a:r>
              <a:rPr lang="en-US" sz="2500" b="1" dirty="0">
                <a:solidFill>
                  <a:srgbClr val="000090"/>
                </a:solidFill>
              </a:rPr>
              <a:t>Many </a:t>
            </a:r>
            <a:r>
              <a:rPr lang="en-US" sz="2500" b="1" dirty="0" smtClean="0">
                <a:solidFill>
                  <a:srgbClr val="000090"/>
                </a:solidFill>
              </a:rPr>
              <a:t>mitochondrial proteins</a:t>
            </a:r>
            <a:r>
              <a:rPr lang="en-US" sz="2500" dirty="0"/>
              <a:t>, especially those of the </a:t>
            </a:r>
            <a:r>
              <a:rPr lang="en-US" sz="2500" dirty="0" smtClean="0"/>
              <a:t>matrix space</a:t>
            </a:r>
            <a:r>
              <a:rPr lang="en-US" sz="2500" dirty="0"/>
              <a:t>, </a:t>
            </a:r>
            <a:r>
              <a:rPr lang="en-US" sz="2500" b="1" dirty="0">
                <a:solidFill>
                  <a:srgbClr val="000090"/>
                </a:solidFill>
              </a:rPr>
              <a:t>contain amino terminal extensions </a:t>
            </a:r>
            <a:r>
              <a:rPr lang="en-US" sz="2500" dirty="0" smtClean="0"/>
              <a:t>that </a:t>
            </a:r>
            <a:r>
              <a:rPr lang="en-US" sz="2500" b="1" dirty="0" smtClean="0">
                <a:solidFill>
                  <a:srgbClr val="660066"/>
                </a:solidFill>
              </a:rPr>
              <a:t>counteract </a:t>
            </a:r>
            <a:r>
              <a:rPr lang="en-US" sz="2500" b="1" dirty="0">
                <a:solidFill>
                  <a:srgbClr val="660066"/>
                </a:solidFill>
              </a:rPr>
              <a:t>premature folding </a:t>
            </a:r>
            <a:r>
              <a:rPr lang="en-US" sz="2500" dirty="0"/>
              <a:t>in the cytosol</a:t>
            </a:r>
            <a:r>
              <a:rPr lang="en-US" sz="2500" dirty="0" smtClean="0"/>
              <a:t>, direct </a:t>
            </a:r>
            <a:r>
              <a:rPr lang="en-US" sz="2500" dirty="0"/>
              <a:t>the protein along the </a:t>
            </a:r>
            <a:r>
              <a:rPr lang="en-US" sz="2500" dirty="0" smtClean="0"/>
              <a:t>mitochondrial import </a:t>
            </a:r>
            <a:r>
              <a:rPr lang="en-US" sz="2500" dirty="0"/>
              <a:t>machinery, and are cleaved off </a:t>
            </a:r>
            <a:r>
              <a:rPr lang="en-US" sz="2500" dirty="0" smtClean="0"/>
              <a:t>upon arrival </a:t>
            </a:r>
            <a:r>
              <a:rPr lang="en-US" sz="2500" dirty="0"/>
              <a:t>in the mitochondrial </a:t>
            </a:r>
            <a:r>
              <a:rPr lang="en-US" sz="2500" dirty="0" smtClean="0"/>
              <a:t>matrix</a:t>
            </a:r>
          </a:p>
          <a:p>
            <a:endParaRPr lang="en-US" sz="2500" dirty="0"/>
          </a:p>
          <a:p>
            <a:r>
              <a:rPr lang="en-US" sz="2500" b="1" dirty="0">
                <a:solidFill>
                  <a:srgbClr val="000090"/>
                </a:solidFill>
              </a:rPr>
              <a:t>Molecular chaperones </a:t>
            </a:r>
            <a:r>
              <a:rPr lang="en-US" sz="2500" dirty="0"/>
              <a:t>in the cytosol </a:t>
            </a:r>
            <a:r>
              <a:rPr lang="en-US" sz="2500" dirty="0" smtClean="0"/>
              <a:t>like </a:t>
            </a:r>
            <a:r>
              <a:rPr lang="en-US" sz="2500" b="1" dirty="0" smtClean="0">
                <a:solidFill>
                  <a:srgbClr val="000090"/>
                </a:solidFill>
              </a:rPr>
              <a:t>Hsp70</a:t>
            </a:r>
            <a:r>
              <a:rPr lang="en-US" sz="2500" dirty="0" smtClean="0"/>
              <a:t> </a:t>
            </a:r>
            <a:r>
              <a:rPr lang="en-US" sz="2500" dirty="0"/>
              <a:t>and </a:t>
            </a:r>
            <a:r>
              <a:rPr lang="en-US" sz="2500" b="1" dirty="0">
                <a:solidFill>
                  <a:srgbClr val="000090"/>
                </a:solidFill>
              </a:rPr>
              <a:t>Hsp90</a:t>
            </a:r>
            <a:r>
              <a:rPr lang="en-US" sz="2500" dirty="0"/>
              <a:t> keep newly </a:t>
            </a:r>
            <a:r>
              <a:rPr lang="en-US" sz="2500" dirty="0" smtClean="0"/>
              <a:t>synthesized mitochondrial </a:t>
            </a:r>
            <a:r>
              <a:rPr lang="en-US" sz="2500" dirty="0"/>
              <a:t>proteins in an unfolded</a:t>
            </a:r>
            <a:r>
              <a:rPr lang="en-US" sz="2500" dirty="0" smtClean="0"/>
              <a:t>, import</a:t>
            </a:r>
            <a:r>
              <a:rPr lang="en-US" sz="2500" dirty="0"/>
              <a:t>-competent </a:t>
            </a:r>
            <a:r>
              <a:rPr lang="en-US" sz="2500" dirty="0" smtClean="0"/>
              <a:t>conformation</a:t>
            </a:r>
          </a:p>
          <a:p>
            <a:endParaRPr lang="en-US" sz="2500" dirty="0" smtClean="0"/>
          </a:p>
          <a:p>
            <a:r>
              <a:rPr lang="en-US" sz="2500" dirty="0"/>
              <a:t>The </a:t>
            </a:r>
            <a:r>
              <a:rPr lang="en-US" sz="2500" b="1" dirty="0">
                <a:solidFill>
                  <a:srgbClr val="000090"/>
                </a:solidFill>
              </a:rPr>
              <a:t>mitochondrial PQC system </a:t>
            </a:r>
            <a:r>
              <a:rPr lang="en-US" sz="2500" dirty="0" smtClean="0"/>
              <a:t>comprises many </a:t>
            </a:r>
            <a:r>
              <a:rPr lang="en-US" sz="2500" dirty="0" err="1"/>
              <a:t>orthologs</a:t>
            </a:r>
            <a:r>
              <a:rPr lang="en-US" sz="2500" dirty="0"/>
              <a:t> to bacterial and yeast </a:t>
            </a:r>
            <a:r>
              <a:rPr lang="en-US" sz="2500" dirty="0" smtClean="0"/>
              <a:t>PQC systems </a:t>
            </a:r>
            <a:r>
              <a:rPr lang="en-US" sz="2500" dirty="0"/>
              <a:t>including molecular chaperones </a:t>
            </a:r>
            <a:r>
              <a:rPr lang="en-US" sz="2500" dirty="0" smtClean="0"/>
              <a:t>like the </a:t>
            </a:r>
            <a:r>
              <a:rPr lang="en-US" sz="2500" u="sng" dirty="0">
                <a:solidFill>
                  <a:srgbClr val="000090"/>
                </a:solidFill>
              </a:rPr>
              <a:t>mitochondrial Hsp70, the Hsp60/</a:t>
            </a:r>
            <a:r>
              <a:rPr lang="en-US" sz="2500" u="sng" dirty="0" smtClean="0">
                <a:solidFill>
                  <a:srgbClr val="000090"/>
                </a:solidFill>
              </a:rPr>
              <a:t>Hsp10 system</a:t>
            </a:r>
            <a:r>
              <a:rPr lang="en-US" sz="2500" u="sng" dirty="0">
                <a:solidFill>
                  <a:srgbClr val="000090"/>
                </a:solidFill>
              </a:rPr>
              <a:t>, and a set of proteases with AAA</a:t>
            </a:r>
            <a:r>
              <a:rPr lang="en-US" sz="2500" u="sng" dirty="0" smtClean="0">
                <a:solidFill>
                  <a:srgbClr val="000090"/>
                </a:solidFill>
              </a:rPr>
              <a:t>+ domains </a:t>
            </a:r>
            <a:r>
              <a:rPr lang="en-US" sz="2500" dirty="0" smtClean="0"/>
              <a:t>that are </a:t>
            </a:r>
            <a:r>
              <a:rPr lang="en-US" sz="2500" dirty="0"/>
              <a:t>localized in the matrix or the inner membrane</a:t>
            </a:r>
          </a:p>
        </p:txBody>
      </p:sp>
    </p:spTree>
    <p:extLst>
      <p:ext uri="{BB962C8B-B14F-4D97-AF65-F5344CB8AC3E}">
        <p14:creationId xmlns:p14="http://schemas.microsoft.com/office/powerpoint/2010/main" val="155808689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US" sz="3200" b="1" dirty="0">
                <a:solidFill>
                  <a:srgbClr val="000090"/>
                </a:solidFill>
              </a:rPr>
              <a:t>Mitochondria-Associated Protein</a:t>
            </a:r>
            <a:br>
              <a:rPr lang="en-US" sz="3200" b="1" dirty="0">
                <a:solidFill>
                  <a:srgbClr val="000090"/>
                </a:solidFill>
              </a:rPr>
            </a:br>
            <a:r>
              <a:rPr lang="en-US" sz="3200" b="1" dirty="0" err="1">
                <a:solidFill>
                  <a:srgbClr val="000090"/>
                </a:solidFill>
              </a:rPr>
              <a:t>Misfolding</a:t>
            </a:r>
            <a:r>
              <a:rPr lang="en-US" sz="3200" b="1" dirty="0">
                <a:solidFill>
                  <a:srgbClr val="000090"/>
                </a:solidFill>
              </a:rPr>
              <a:t> Diseases</a:t>
            </a:r>
          </a:p>
        </p:txBody>
      </p:sp>
      <p:sp>
        <p:nvSpPr>
          <p:cNvPr id="3" name="Rectangle 2"/>
          <p:cNvSpPr/>
          <p:nvPr/>
        </p:nvSpPr>
        <p:spPr>
          <a:xfrm>
            <a:off x="116963" y="1661091"/>
            <a:ext cx="8889188" cy="3908762"/>
          </a:xfrm>
          <a:prstGeom prst="rect">
            <a:avLst/>
          </a:prstGeom>
        </p:spPr>
        <p:txBody>
          <a:bodyPr wrap="square">
            <a:spAutoFit/>
          </a:bodyPr>
          <a:lstStyle/>
          <a:p>
            <a:r>
              <a:rPr lang="en-US" sz="2400" dirty="0"/>
              <a:t>A large number of </a:t>
            </a:r>
            <a:r>
              <a:rPr lang="en-US" sz="2400" b="1" dirty="0">
                <a:solidFill>
                  <a:srgbClr val="000090"/>
                </a:solidFill>
              </a:rPr>
              <a:t>recessively inherited </a:t>
            </a:r>
            <a:r>
              <a:rPr lang="en-US" sz="2400" b="1" dirty="0" smtClean="0">
                <a:solidFill>
                  <a:srgbClr val="000090"/>
                </a:solidFill>
              </a:rPr>
              <a:t>genetic diseases </a:t>
            </a:r>
            <a:r>
              <a:rPr lang="en-US" sz="2400" dirty="0"/>
              <a:t>resulting in </a:t>
            </a:r>
            <a:r>
              <a:rPr lang="en-US" sz="2400" b="1" dirty="0">
                <a:solidFill>
                  <a:srgbClr val="660066"/>
                </a:solidFill>
              </a:rPr>
              <a:t>loss-of-function </a:t>
            </a:r>
            <a:r>
              <a:rPr lang="en-US" sz="2400" dirty="0" smtClean="0"/>
              <a:t>due to </a:t>
            </a:r>
            <a:r>
              <a:rPr lang="en-US" sz="2400" dirty="0"/>
              <a:t>variations in </a:t>
            </a:r>
            <a:r>
              <a:rPr lang="en-US" sz="2400" b="1" dirty="0">
                <a:solidFill>
                  <a:srgbClr val="660066"/>
                </a:solidFill>
              </a:rPr>
              <a:t>genes encoding </a:t>
            </a:r>
            <a:r>
              <a:rPr lang="en-US" sz="2400" b="1" dirty="0" smtClean="0">
                <a:solidFill>
                  <a:srgbClr val="660066"/>
                </a:solidFill>
              </a:rPr>
              <a:t>mitochondrial metabolic </a:t>
            </a:r>
            <a:r>
              <a:rPr lang="en-US" sz="2400" b="1" dirty="0">
                <a:solidFill>
                  <a:srgbClr val="660066"/>
                </a:solidFill>
              </a:rPr>
              <a:t>enzymes</a:t>
            </a:r>
            <a:r>
              <a:rPr lang="en-US" sz="2400" dirty="0"/>
              <a:t> have been described. </a:t>
            </a:r>
            <a:endParaRPr lang="en-US" sz="2400" dirty="0" smtClean="0"/>
          </a:p>
          <a:p>
            <a:r>
              <a:rPr lang="en-US" sz="2400" dirty="0" smtClean="0"/>
              <a:t>In many </a:t>
            </a:r>
            <a:r>
              <a:rPr lang="en-US" sz="2400" dirty="0"/>
              <a:t>cases, variations are of the </a:t>
            </a:r>
            <a:r>
              <a:rPr lang="en-US" sz="2400" b="1" dirty="0">
                <a:solidFill>
                  <a:srgbClr val="000090"/>
                </a:solidFill>
              </a:rPr>
              <a:t>missense </a:t>
            </a:r>
            <a:r>
              <a:rPr lang="en-US" sz="2400" b="1" dirty="0" smtClean="0">
                <a:solidFill>
                  <a:srgbClr val="000090"/>
                </a:solidFill>
              </a:rPr>
              <a:t>type </a:t>
            </a:r>
            <a:r>
              <a:rPr lang="en-US" sz="2400" dirty="0" smtClean="0"/>
              <a:t>and </a:t>
            </a:r>
            <a:r>
              <a:rPr lang="en-US" sz="2400" dirty="0"/>
              <a:t>affect the folding propensity of the </a:t>
            </a:r>
            <a:r>
              <a:rPr lang="en-US" sz="2400" dirty="0" smtClean="0"/>
              <a:t>protein and</a:t>
            </a:r>
            <a:r>
              <a:rPr lang="en-US" sz="2400" dirty="0"/>
              <a:t>/or the stability of the native </a:t>
            </a:r>
            <a:r>
              <a:rPr lang="en-US" sz="2400" dirty="0" smtClean="0"/>
              <a:t>conformation.</a:t>
            </a:r>
          </a:p>
          <a:p>
            <a:endParaRPr lang="en-US" sz="2400" dirty="0"/>
          </a:p>
          <a:p>
            <a:r>
              <a:rPr lang="en-US" sz="2800" dirty="0"/>
              <a:t>A typical </a:t>
            </a:r>
            <a:r>
              <a:rPr lang="en-US" sz="2800" dirty="0" smtClean="0"/>
              <a:t>example </a:t>
            </a:r>
            <a:r>
              <a:rPr lang="en-US" sz="2800" dirty="0"/>
              <a:t>is </a:t>
            </a:r>
            <a:r>
              <a:rPr lang="en-US" sz="2800" b="1" dirty="0">
                <a:solidFill>
                  <a:srgbClr val="000090"/>
                </a:solidFill>
              </a:rPr>
              <a:t>medium-chain acyl-CoA </a:t>
            </a:r>
            <a:r>
              <a:rPr lang="en-US" sz="2800" b="1" dirty="0" smtClean="0">
                <a:solidFill>
                  <a:srgbClr val="000090"/>
                </a:solidFill>
              </a:rPr>
              <a:t>dehydrogenase (</a:t>
            </a:r>
            <a:r>
              <a:rPr lang="en-US" sz="2800" b="1" dirty="0">
                <a:solidFill>
                  <a:srgbClr val="000090"/>
                </a:solidFill>
              </a:rPr>
              <a:t>MCAD) deficiency</a:t>
            </a:r>
          </a:p>
        </p:txBody>
      </p:sp>
    </p:spTree>
    <p:extLst>
      <p:ext uri="{BB962C8B-B14F-4D97-AF65-F5344CB8AC3E}">
        <p14:creationId xmlns:p14="http://schemas.microsoft.com/office/powerpoint/2010/main" val="238269462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962" y="0"/>
            <a:ext cx="7147438" cy="4470400"/>
          </a:xfrm>
          <a:prstGeom prst="rect">
            <a:avLst/>
          </a:prstGeom>
        </p:spPr>
      </p:pic>
      <p:sp>
        <p:nvSpPr>
          <p:cNvPr id="3" name="Rectangle 2"/>
          <p:cNvSpPr/>
          <p:nvPr/>
        </p:nvSpPr>
        <p:spPr>
          <a:xfrm>
            <a:off x="116963" y="4478007"/>
            <a:ext cx="9144000" cy="2246769"/>
          </a:xfrm>
          <a:prstGeom prst="rect">
            <a:avLst/>
          </a:prstGeom>
        </p:spPr>
        <p:txBody>
          <a:bodyPr wrap="square">
            <a:spAutoFit/>
          </a:bodyPr>
          <a:lstStyle/>
          <a:p>
            <a:r>
              <a:rPr lang="en-US" sz="2000" dirty="0"/>
              <a:t>Energy from fat keeps us going whenever our bodies run low </a:t>
            </a:r>
            <a:r>
              <a:rPr lang="en-US" sz="2000" dirty="0" smtClean="0"/>
              <a:t>of glucose</a:t>
            </a:r>
          </a:p>
          <a:p>
            <a:r>
              <a:rPr lang="en-US" sz="2000" dirty="0" smtClean="0"/>
              <a:t>When </a:t>
            </a:r>
            <a:r>
              <a:rPr lang="en-US" sz="2000" dirty="0"/>
              <a:t>the </a:t>
            </a:r>
            <a:r>
              <a:rPr lang="en-US" sz="2000" dirty="0" smtClean="0"/>
              <a:t>MCAD </a:t>
            </a:r>
            <a:r>
              <a:rPr lang="en-US" sz="2000" dirty="0"/>
              <a:t>enzyme is missing or not working well, the body cannot use certain types of fat for energy, and must rely solely on glucose. Although glucose is a good source of energy, there is a limited amount available. Once the glucose has been used up, the body tries to use fat without success. This leads to </a:t>
            </a:r>
            <a:r>
              <a:rPr lang="en-US" sz="2000" dirty="0" smtClean="0"/>
              <a:t>hypoglycemia, and to the build up of harmful substances in blood.</a:t>
            </a:r>
            <a:endParaRPr lang="en-US" sz="2000" dirty="0">
              <a:solidFill>
                <a:srgbClr val="000090"/>
              </a:solidFill>
            </a:endParaRPr>
          </a:p>
        </p:txBody>
      </p:sp>
    </p:spTree>
    <p:extLst>
      <p:ext uri="{BB962C8B-B14F-4D97-AF65-F5344CB8AC3E}">
        <p14:creationId xmlns:p14="http://schemas.microsoft.com/office/powerpoint/2010/main" val="2463295369"/>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3531"/>
            <a:ext cx="4986592" cy="4524315"/>
          </a:xfrm>
          <a:prstGeom prst="rect">
            <a:avLst/>
          </a:prstGeom>
        </p:spPr>
        <p:txBody>
          <a:bodyPr wrap="square">
            <a:spAutoFit/>
          </a:bodyPr>
          <a:lstStyle/>
          <a:p>
            <a:r>
              <a:rPr lang="en-US" sz="2400" dirty="0"/>
              <a:t>The </a:t>
            </a:r>
            <a:r>
              <a:rPr lang="en-US" sz="2400" dirty="0" smtClean="0"/>
              <a:t>MCAD enzyme</a:t>
            </a:r>
            <a:r>
              <a:rPr lang="en-US" sz="2400" dirty="0"/>
              <a:t>, a </a:t>
            </a:r>
            <a:r>
              <a:rPr lang="en-US" sz="2400" b="1" dirty="0" err="1">
                <a:solidFill>
                  <a:srgbClr val="800000"/>
                </a:solidFill>
              </a:rPr>
              <a:t>homotetramer</a:t>
            </a:r>
            <a:r>
              <a:rPr lang="en-US" sz="2400" dirty="0"/>
              <a:t> with FAD as cofactor</a:t>
            </a:r>
            <a:r>
              <a:rPr lang="en-US" sz="2400" dirty="0" smtClean="0"/>
              <a:t>, is </a:t>
            </a:r>
            <a:r>
              <a:rPr lang="en-US" sz="2400" dirty="0"/>
              <a:t>involved in mitochondrial fatty </a:t>
            </a:r>
            <a:r>
              <a:rPr lang="en-US" sz="2400" dirty="0" smtClean="0"/>
              <a:t>acid </a:t>
            </a:r>
            <a:r>
              <a:rPr lang="en-US" sz="2400" b="1" dirty="0" smtClean="0"/>
              <a:t>β</a:t>
            </a:r>
            <a:r>
              <a:rPr lang="en-US" sz="2400" dirty="0"/>
              <a:t>-oxidation. </a:t>
            </a:r>
            <a:endParaRPr lang="en-US" sz="2400" dirty="0" smtClean="0"/>
          </a:p>
          <a:p>
            <a:endParaRPr lang="en-US" sz="2400" dirty="0" smtClean="0"/>
          </a:p>
          <a:p>
            <a:r>
              <a:rPr lang="en-US" sz="2400" b="1" dirty="0" smtClean="0">
                <a:solidFill>
                  <a:srgbClr val="000090"/>
                </a:solidFill>
              </a:rPr>
              <a:t>One</a:t>
            </a:r>
            <a:r>
              <a:rPr lang="en-US" sz="2400" dirty="0" smtClean="0"/>
              <a:t> </a:t>
            </a:r>
            <a:r>
              <a:rPr lang="en-US" sz="2400" dirty="0"/>
              <a:t>prevalent amino acid </a:t>
            </a:r>
            <a:r>
              <a:rPr lang="en-US" sz="2400" b="1" dirty="0">
                <a:solidFill>
                  <a:srgbClr val="000090"/>
                </a:solidFill>
              </a:rPr>
              <a:t>substitution</a:t>
            </a:r>
            <a:r>
              <a:rPr lang="en-US" sz="2400" dirty="0" smtClean="0"/>
              <a:t>, </a:t>
            </a:r>
            <a:r>
              <a:rPr lang="en-US" sz="2400" b="1" dirty="0" smtClean="0">
                <a:solidFill>
                  <a:srgbClr val="000090"/>
                </a:solidFill>
              </a:rPr>
              <a:t>K304E</a:t>
            </a:r>
            <a:r>
              <a:rPr lang="en-US" sz="2400" dirty="0"/>
              <a:t>, </a:t>
            </a:r>
            <a:r>
              <a:rPr lang="en-US" sz="2400" dirty="0" smtClean="0"/>
              <a:t>is responsible </a:t>
            </a:r>
            <a:r>
              <a:rPr lang="en-US" sz="2400" dirty="0"/>
              <a:t>for approximately</a:t>
            </a:r>
          </a:p>
          <a:p>
            <a:r>
              <a:rPr lang="en-US" sz="2400" dirty="0"/>
              <a:t>90% of the disease-associated </a:t>
            </a:r>
            <a:r>
              <a:rPr lang="en-US" sz="2400" dirty="0" smtClean="0"/>
              <a:t>alleles in </a:t>
            </a:r>
            <a:r>
              <a:rPr lang="en-US" sz="2400" dirty="0"/>
              <a:t>patients with clinical </a:t>
            </a:r>
            <a:r>
              <a:rPr lang="en-US" sz="2400" dirty="0" smtClean="0"/>
              <a:t>symptoms</a:t>
            </a:r>
            <a:r>
              <a:rPr lang="en-US" sz="2400" dirty="0"/>
              <a:t>.</a:t>
            </a:r>
          </a:p>
        </p:txBody>
      </p:sp>
      <p:pic>
        <p:nvPicPr>
          <p:cNvPr id="3" name="Picture 2"/>
          <p:cNvPicPr>
            <a:picLocks noChangeAspect="1"/>
          </p:cNvPicPr>
          <p:nvPr/>
        </p:nvPicPr>
        <p:blipFill>
          <a:blip r:embed="rId2"/>
          <a:stretch>
            <a:fillRect/>
          </a:stretch>
        </p:blipFill>
        <p:spPr>
          <a:xfrm>
            <a:off x="4986593" y="233963"/>
            <a:ext cx="4157408" cy="3141770"/>
          </a:xfrm>
          <a:prstGeom prst="rect">
            <a:avLst/>
          </a:prstGeom>
        </p:spPr>
      </p:pic>
    </p:spTree>
    <p:extLst>
      <p:ext uri="{BB962C8B-B14F-4D97-AF65-F5344CB8AC3E}">
        <p14:creationId xmlns:p14="http://schemas.microsoft.com/office/powerpoint/2010/main" val="4892902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04390"/>
            <a:ext cx="9143999" cy="6309419"/>
          </a:xfrm>
          <a:prstGeom prst="rect">
            <a:avLst/>
          </a:prstGeom>
        </p:spPr>
        <p:txBody>
          <a:bodyPr wrap="square">
            <a:spAutoFit/>
          </a:bodyPr>
          <a:lstStyle/>
          <a:p>
            <a:r>
              <a:rPr lang="en-US" sz="3000" b="1" dirty="0">
                <a:solidFill>
                  <a:srgbClr val="000090"/>
                </a:solidFill>
              </a:rPr>
              <a:t>The integrated </a:t>
            </a:r>
            <a:r>
              <a:rPr lang="en-US" sz="3000" b="1" dirty="0" smtClean="0">
                <a:solidFill>
                  <a:srgbClr val="000090"/>
                </a:solidFill>
              </a:rPr>
              <a:t>system of </a:t>
            </a:r>
            <a:r>
              <a:rPr lang="en-US" sz="3000" b="1" dirty="0">
                <a:solidFill>
                  <a:srgbClr val="000090"/>
                </a:solidFill>
              </a:rPr>
              <a:t>chaperones and the components of </a:t>
            </a:r>
            <a:r>
              <a:rPr lang="en-US" sz="3000" b="1" dirty="0" smtClean="0">
                <a:solidFill>
                  <a:srgbClr val="000090"/>
                </a:solidFill>
              </a:rPr>
              <a:t>the ubiquitin</a:t>
            </a:r>
            <a:r>
              <a:rPr lang="en-US" sz="3000" b="1" dirty="0">
                <a:solidFill>
                  <a:srgbClr val="000090"/>
                </a:solidFill>
              </a:rPr>
              <a:t>-proteasome pathway comprise </a:t>
            </a:r>
            <a:r>
              <a:rPr lang="en-US" sz="3000" b="1" dirty="0" smtClean="0">
                <a:solidFill>
                  <a:srgbClr val="000090"/>
                </a:solidFill>
              </a:rPr>
              <a:t>the </a:t>
            </a:r>
            <a:r>
              <a:rPr lang="en-US" sz="3000" b="1" dirty="0" smtClean="0">
                <a:solidFill>
                  <a:srgbClr val="800000"/>
                </a:solidFill>
              </a:rPr>
              <a:t>most </a:t>
            </a:r>
            <a:r>
              <a:rPr lang="en-US" sz="3000" b="1" dirty="0">
                <a:solidFill>
                  <a:srgbClr val="800000"/>
                </a:solidFill>
              </a:rPr>
              <a:t>important </a:t>
            </a:r>
            <a:r>
              <a:rPr lang="en-US" sz="3000" b="1" dirty="0">
                <a:solidFill>
                  <a:srgbClr val="000090"/>
                </a:solidFill>
              </a:rPr>
              <a:t>cytosolic PQC system</a:t>
            </a:r>
            <a:r>
              <a:rPr lang="en-US" sz="3000" b="1" dirty="0" smtClean="0">
                <a:solidFill>
                  <a:srgbClr val="000090"/>
                </a:solidFill>
              </a:rPr>
              <a:t>.</a:t>
            </a:r>
          </a:p>
          <a:p>
            <a:endParaRPr lang="en-US" sz="3000" b="1" dirty="0">
              <a:solidFill>
                <a:srgbClr val="000090"/>
              </a:solidFill>
            </a:endParaRPr>
          </a:p>
          <a:p>
            <a:r>
              <a:rPr lang="en-US" sz="3200" dirty="0"/>
              <a:t>Failure of </a:t>
            </a:r>
            <a:r>
              <a:rPr lang="en-US" sz="3200" dirty="0" smtClean="0"/>
              <a:t>the PQC system </a:t>
            </a:r>
            <a:r>
              <a:rPr lang="en-US" sz="3200" dirty="0"/>
              <a:t>to degrade </a:t>
            </a:r>
            <a:r>
              <a:rPr lang="en-US" sz="3200" dirty="0" err="1" smtClean="0"/>
              <a:t>misfolded</a:t>
            </a:r>
            <a:r>
              <a:rPr lang="en-US" sz="3200" dirty="0" smtClean="0"/>
              <a:t> proteins </a:t>
            </a:r>
            <a:r>
              <a:rPr lang="en-US" sz="3200" dirty="0"/>
              <a:t>may lead to formation of </a:t>
            </a:r>
            <a:r>
              <a:rPr lang="en-US" sz="3200" dirty="0" smtClean="0"/>
              <a:t>protein aggregates</a:t>
            </a:r>
            <a:r>
              <a:rPr lang="en-US" sz="3200" dirty="0"/>
              <a:t>. </a:t>
            </a:r>
            <a:endParaRPr lang="en-US" sz="3200" dirty="0" smtClean="0"/>
          </a:p>
          <a:p>
            <a:r>
              <a:rPr lang="en-US" sz="3200" dirty="0" smtClean="0"/>
              <a:t>Aggregates </a:t>
            </a:r>
            <a:r>
              <a:rPr lang="en-US" sz="3200" dirty="0"/>
              <a:t>in the cytosol </a:t>
            </a:r>
            <a:r>
              <a:rPr lang="en-US" sz="3200" dirty="0" smtClean="0"/>
              <a:t>may accumulate </a:t>
            </a:r>
            <a:r>
              <a:rPr lang="en-US" sz="3200" dirty="0"/>
              <a:t>at a </a:t>
            </a:r>
            <a:r>
              <a:rPr lang="en-US" sz="3200" dirty="0" smtClean="0"/>
              <a:t>single site called an </a:t>
            </a:r>
            <a:r>
              <a:rPr lang="en-US" sz="3200" b="1" dirty="0" err="1">
                <a:solidFill>
                  <a:srgbClr val="000090"/>
                </a:solidFill>
              </a:rPr>
              <a:t>aggresome</a:t>
            </a:r>
            <a:r>
              <a:rPr lang="en-US" sz="3200" dirty="0"/>
              <a:t>, or as </a:t>
            </a:r>
            <a:r>
              <a:rPr lang="en-US" sz="3200" u="sng" dirty="0"/>
              <a:t>soluble monomers </a:t>
            </a:r>
            <a:r>
              <a:rPr lang="en-US" sz="3200" u="sng" dirty="0" smtClean="0"/>
              <a:t>and oligomers</a:t>
            </a:r>
            <a:r>
              <a:rPr lang="en-US" sz="3200" dirty="0"/>
              <a:t>, which later may precipitate </a:t>
            </a:r>
            <a:r>
              <a:rPr lang="en-US" sz="3200" dirty="0" smtClean="0"/>
              <a:t>into </a:t>
            </a:r>
            <a:r>
              <a:rPr lang="en-US" sz="3200" u="sng" dirty="0" smtClean="0"/>
              <a:t>long </a:t>
            </a:r>
            <a:r>
              <a:rPr lang="en-US" sz="3200" u="sng" dirty="0"/>
              <a:t>amyloid fibrils</a:t>
            </a:r>
            <a:r>
              <a:rPr lang="en-US" sz="3200" b="1" dirty="0">
                <a:solidFill>
                  <a:srgbClr val="000090"/>
                </a:solidFill>
              </a:rPr>
              <a:t>. </a:t>
            </a:r>
            <a:endParaRPr lang="en-US" sz="3200" b="1" dirty="0" smtClean="0">
              <a:solidFill>
                <a:srgbClr val="000090"/>
              </a:solidFill>
            </a:endParaRPr>
          </a:p>
          <a:p>
            <a:endParaRPr lang="en-US" sz="3000" b="1" dirty="0">
              <a:solidFill>
                <a:srgbClr val="000090"/>
              </a:solidFill>
            </a:endParaRPr>
          </a:p>
        </p:txBody>
      </p:sp>
    </p:spTree>
    <p:extLst>
      <p:ext uri="{BB962C8B-B14F-4D97-AF65-F5344CB8AC3E}">
        <p14:creationId xmlns:p14="http://schemas.microsoft.com/office/powerpoint/2010/main" val="206932881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380" y="243127"/>
            <a:ext cx="8638553" cy="5201424"/>
          </a:xfrm>
          <a:prstGeom prst="rect">
            <a:avLst/>
          </a:prstGeom>
        </p:spPr>
        <p:txBody>
          <a:bodyPr wrap="square">
            <a:spAutoFit/>
          </a:bodyPr>
          <a:lstStyle/>
          <a:p>
            <a:r>
              <a:rPr lang="en-US" sz="2800" b="1" dirty="0">
                <a:solidFill>
                  <a:srgbClr val="000090"/>
                </a:solidFill>
              </a:rPr>
              <a:t>The K304E variant protein is synthesized </a:t>
            </a:r>
            <a:r>
              <a:rPr lang="en-US" sz="2800" b="1" dirty="0" smtClean="0">
                <a:solidFill>
                  <a:srgbClr val="000090"/>
                </a:solidFill>
              </a:rPr>
              <a:t>and imported </a:t>
            </a:r>
            <a:r>
              <a:rPr lang="en-US" sz="2800" b="1" dirty="0">
                <a:solidFill>
                  <a:srgbClr val="000090"/>
                </a:solidFill>
              </a:rPr>
              <a:t>into mitochondria at normal levels</a:t>
            </a:r>
            <a:r>
              <a:rPr lang="en-US" sz="2800" b="1" dirty="0" smtClean="0">
                <a:solidFill>
                  <a:srgbClr val="000090"/>
                </a:solidFill>
              </a:rPr>
              <a:t>, but </a:t>
            </a:r>
            <a:r>
              <a:rPr lang="en-US" sz="2800" b="1" dirty="0">
                <a:solidFill>
                  <a:srgbClr val="000090"/>
                </a:solidFill>
              </a:rPr>
              <a:t>is strongly impaired in folding </a:t>
            </a:r>
            <a:r>
              <a:rPr lang="en-US" sz="2800" b="1" dirty="0" smtClean="0">
                <a:solidFill>
                  <a:srgbClr val="000090"/>
                </a:solidFill>
              </a:rPr>
              <a:t>and assembly</a:t>
            </a:r>
            <a:r>
              <a:rPr lang="en-US" sz="2800" b="1" dirty="0">
                <a:solidFill>
                  <a:srgbClr val="000090"/>
                </a:solidFill>
              </a:rPr>
              <a:t>. Folding of the MCAD protein </a:t>
            </a:r>
            <a:r>
              <a:rPr lang="en-US" sz="2800" b="1" dirty="0" smtClean="0">
                <a:solidFill>
                  <a:srgbClr val="000090"/>
                </a:solidFill>
              </a:rPr>
              <a:t>occurs through </a:t>
            </a:r>
            <a:r>
              <a:rPr lang="en-US" sz="2800" b="1" dirty="0">
                <a:solidFill>
                  <a:srgbClr val="000090"/>
                </a:solidFill>
              </a:rPr>
              <a:t>successive interaction with </a:t>
            </a:r>
            <a:r>
              <a:rPr lang="en-US" sz="2800" b="1" dirty="0" smtClean="0">
                <a:solidFill>
                  <a:srgbClr val="000090"/>
                </a:solidFill>
              </a:rPr>
              <a:t>mitochondrial Hsp70 </a:t>
            </a:r>
            <a:r>
              <a:rPr lang="en-US" sz="2800" b="1" dirty="0">
                <a:solidFill>
                  <a:srgbClr val="000090"/>
                </a:solidFill>
              </a:rPr>
              <a:t>and the </a:t>
            </a:r>
            <a:r>
              <a:rPr lang="en-US" sz="2800" b="1" dirty="0" smtClean="0">
                <a:solidFill>
                  <a:srgbClr val="000090"/>
                </a:solidFill>
              </a:rPr>
              <a:t>mitochondrial chap</a:t>
            </a:r>
            <a:r>
              <a:rPr lang="en-US" sz="2800" b="1" dirty="0">
                <a:solidFill>
                  <a:srgbClr val="000090"/>
                </a:solidFill>
              </a:rPr>
              <a:t>erone Hsp60. </a:t>
            </a:r>
            <a:endParaRPr lang="en-US" sz="2800" b="1" dirty="0" smtClean="0">
              <a:solidFill>
                <a:srgbClr val="000090"/>
              </a:solidFill>
            </a:endParaRPr>
          </a:p>
          <a:p>
            <a:endParaRPr lang="en-US" sz="2800" b="1" dirty="0" smtClean="0">
              <a:solidFill>
                <a:srgbClr val="000090"/>
              </a:solidFill>
            </a:endParaRPr>
          </a:p>
          <a:p>
            <a:r>
              <a:rPr lang="en-US" sz="2800" b="1" dirty="0" smtClean="0">
                <a:solidFill>
                  <a:srgbClr val="660066"/>
                </a:solidFill>
              </a:rPr>
              <a:t>The </a:t>
            </a:r>
            <a:r>
              <a:rPr lang="en-US" sz="2800" b="1" dirty="0">
                <a:solidFill>
                  <a:srgbClr val="660066"/>
                </a:solidFill>
              </a:rPr>
              <a:t>K304E variant protein </a:t>
            </a:r>
            <a:r>
              <a:rPr lang="en-US" sz="2800" b="1" dirty="0" smtClean="0">
                <a:solidFill>
                  <a:srgbClr val="660066"/>
                </a:solidFill>
              </a:rPr>
              <a:t>has been </a:t>
            </a:r>
            <a:r>
              <a:rPr lang="en-US" sz="2800" b="1" dirty="0">
                <a:solidFill>
                  <a:srgbClr val="660066"/>
                </a:solidFill>
              </a:rPr>
              <a:t>shown to remain associated with </a:t>
            </a:r>
            <a:r>
              <a:rPr lang="en-US" sz="2800" b="1" dirty="0" smtClean="0">
                <a:solidFill>
                  <a:srgbClr val="660066"/>
                </a:solidFill>
              </a:rPr>
              <a:t>Hsp60 for </a:t>
            </a:r>
            <a:r>
              <a:rPr lang="en-US" sz="2800" b="1" dirty="0">
                <a:solidFill>
                  <a:srgbClr val="660066"/>
                </a:solidFill>
              </a:rPr>
              <a:t>prolonged time </a:t>
            </a:r>
            <a:r>
              <a:rPr lang="en-US" sz="2800" b="1" dirty="0" smtClean="0">
                <a:solidFill>
                  <a:srgbClr val="660066"/>
                </a:solidFill>
              </a:rPr>
              <a:t>periods. </a:t>
            </a:r>
          </a:p>
          <a:p>
            <a:endParaRPr lang="en-US" sz="2800" dirty="0" smtClean="0"/>
          </a:p>
          <a:p>
            <a:endParaRPr lang="en-US" sz="2400" b="1" dirty="0">
              <a:solidFill>
                <a:srgbClr val="008000"/>
              </a:solidFill>
            </a:endParaRPr>
          </a:p>
        </p:txBody>
      </p:sp>
    </p:spTree>
    <p:extLst>
      <p:ext uri="{BB962C8B-B14F-4D97-AF65-F5344CB8AC3E}">
        <p14:creationId xmlns:p14="http://schemas.microsoft.com/office/powerpoint/2010/main" val="3263706950"/>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672" y="412760"/>
            <a:ext cx="9010327" cy="5693867"/>
          </a:xfrm>
          <a:prstGeom prst="rect">
            <a:avLst/>
          </a:prstGeom>
        </p:spPr>
        <p:txBody>
          <a:bodyPr wrap="square">
            <a:spAutoFit/>
          </a:bodyPr>
          <a:lstStyle/>
          <a:p>
            <a:r>
              <a:rPr lang="en-US" sz="2600" b="1" dirty="0">
                <a:solidFill>
                  <a:srgbClr val="008000"/>
                </a:solidFill>
              </a:rPr>
              <a:t>An important finding was that the residual level of the natively folded K304E variant enzyme could be strongly modulated by environmental conditions like temperature and availability of </a:t>
            </a:r>
            <a:r>
              <a:rPr lang="en-US" sz="2600" b="1" dirty="0" smtClean="0">
                <a:solidFill>
                  <a:srgbClr val="008000"/>
                </a:solidFill>
              </a:rPr>
              <a:t>chaperones.</a:t>
            </a:r>
          </a:p>
          <a:p>
            <a:endParaRPr lang="en-US" sz="2600" b="1" dirty="0">
              <a:solidFill>
                <a:srgbClr val="008000"/>
              </a:solidFill>
            </a:endParaRPr>
          </a:p>
          <a:p>
            <a:r>
              <a:rPr lang="en-US" sz="2600" dirty="0"/>
              <a:t>Analysis of </a:t>
            </a:r>
            <a:r>
              <a:rPr lang="en-US" sz="2600" dirty="0" smtClean="0"/>
              <a:t>the </a:t>
            </a:r>
            <a:r>
              <a:rPr lang="en-US" sz="2600" dirty="0"/>
              <a:t>K304E variant protein that folded to the</a:t>
            </a:r>
          </a:p>
          <a:p>
            <a:r>
              <a:rPr lang="en-US" sz="2600" dirty="0"/>
              <a:t>native state </a:t>
            </a:r>
            <a:r>
              <a:rPr lang="en-US" sz="2600" b="1" dirty="0">
                <a:solidFill>
                  <a:srgbClr val="660066"/>
                </a:solidFill>
              </a:rPr>
              <a:t>after expression under permissive</a:t>
            </a:r>
          </a:p>
          <a:p>
            <a:r>
              <a:rPr lang="en-US" sz="2600" b="1" dirty="0">
                <a:solidFill>
                  <a:srgbClr val="660066"/>
                </a:solidFill>
              </a:rPr>
              <a:t>conditions</a:t>
            </a:r>
            <a:r>
              <a:rPr lang="en-US" sz="2600" dirty="0"/>
              <a:t> revealed only slightly altered enzymatic</a:t>
            </a:r>
          </a:p>
          <a:p>
            <a:r>
              <a:rPr lang="en-US" sz="2600" dirty="0"/>
              <a:t>parameters and a </a:t>
            </a:r>
            <a:r>
              <a:rPr lang="en-US" sz="2600" b="1" dirty="0">
                <a:solidFill>
                  <a:srgbClr val="660066"/>
                </a:solidFill>
              </a:rPr>
              <a:t>decreased </a:t>
            </a:r>
            <a:r>
              <a:rPr lang="en-US" sz="2600" b="1" dirty="0" smtClean="0">
                <a:solidFill>
                  <a:srgbClr val="660066"/>
                </a:solidFill>
              </a:rPr>
              <a:t>thermal stability</a:t>
            </a:r>
            <a:r>
              <a:rPr lang="en-US" sz="2600" dirty="0" smtClean="0"/>
              <a:t>. </a:t>
            </a:r>
          </a:p>
          <a:p>
            <a:r>
              <a:rPr lang="en-US" sz="2600" dirty="0" smtClean="0"/>
              <a:t>Similar </a:t>
            </a:r>
            <a:r>
              <a:rPr lang="en-US" sz="2600" dirty="0"/>
              <a:t>studies with </a:t>
            </a:r>
            <a:r>
              <a:rPr lang="en-US" sz="2600" dirty="0" smtClean="0"/>
              <a:t>other disease</a:t>
            </a:r>
            <a:r>
              <a:rPr lang="en-US" sz="2600" dirty="0"/>
              <a:t>-causing MCAD variations and </a:t>
            </a:r>
            <a:r>
              <a:rPr lang="en-US" sz="2600" dirty="0" smtClean="0"/>
              <a:t>other mitochondrial </a:t>
            </a:r>
            <a:r>
              <a:rPr lang="en-US" sz="2600" dirty="0"/>
              <a:t>enzyme deficiencies due </a:t>
            </a:r>
            <a:r>
              <a:rPr lang="en-US" sz="2600" dirty="0" smtClean="0"/>
              <a:t>to missense </a:t>
            </a:r>
            <a:r>
              <a:rPr lang="en-US" sz="2600" dirty="0"/>
              <a:t>variations </a:t>
            </a:r>
            <a:r>
              <a:rPr lang="en-US" sz="2600" dirty="0" smtClean="0"/>
              <a:t> </a:t>
            </a:r>
            <a:r>
              <a:rPr lang="en-US" sz="2600" dirty="0"/>
              <a:t>underline that </a:t>
            </a:r>
            <a:r>
              <a:rPr lang="en-US" sz="2600" b="1" u="sng" dirty="0" smtClean="0">
                <a:solidFill>
                  <a:srgbClr val="660066"/>
                </a:solidFill>
              </a:rPr>
              <a:t>impaired folding </a:t>
            </a:r>
            <a:r>
              <a:rPr lang="en-US" sz="2600" dirty="0"/>
              <a:t>is a major effect of </a:t>
            </a:r>
            <a:r>
              <a:rPr lang="en-US" sz="2600" dirty="0" smtClean="0"/>
              <a:t>disease associated</a:t>
            </a:r>
            <a:r>
              <a:rPr lang="en-US" sz="2600" dirty="0"/>
              <a:t> </a:t>
            </a:r>
            <a:r>
              <a:rPr lang="en-US" sz="2600" dirty="0" smtClean="0"/>
              <a:t>missense </a:t>
            </a:r>
            <a:r>
              <a:rPr lang="en-US" sz="2600" dirty="0"/>
              <a:t>variations.</a:t>
            </a:r>
          </a:p>
        </p:txBody>
      </p:sp>
    </p:spTree>
    <p:extLst>
      <p:ext uri="{BB962C8B-B14F-4D97-AF65-F5344CB8AC3E}">
        <p14:creationId xmlns:p14="http://schemas.microsoft.com/office/powerpoint/2010/main" val="1429902442"/>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sz="3600" b="1" dirty="0">
                <a:solidFill>
                  <a:srgbClr val="000090"/>
                </a:solidFill>
              </a:rPr>
              <a:t>CELLULAR CONSEQUENCES</a:t>
            </a:r>
            <a:br>
              <a:rPr lang="en-US" sz="3600" b="1" dirty="0">
                <a:solidFill>
                  <a:srgbClr val="000090"/>
                </a:solidFill>
              </a:rPr>
            </a:br>
            <a:r>
              <a:rPr lang="en-US" sz="3600" b="1" dirty="0">
                <a:solidFill>
                  <a:srgbClr val="000090"/>
                </a:solidFill>
              </a:rPr>
              <a:t>OF PROTEIN MISFOLDING</a:t>
            </a:r>
          </a:p>
        </p:txBody>
      </p:sp>
      <p:sp>
        <p:nvSpPr>
          <p:cNvPr id="3" name="Rectangle 2"/>
          <p:cNvSpPr/>
          <p:nvPr/>
        </p:nvSpPr>
        <p:spPr>
          <a:xfrm>
            <a:off x="250635" y="1875824"/>
            <a:ext cx="8893365" cy="4093428"/>
          </a:xfrm>
          <a:prstGeom prst="rect">
            <a:avLst/>
          </a:prstGeom>
        </p:spPr>
        <p:txBody>
          <a:bodyPr wrap="square">
            <a:spAutoFit/>
          </a:bodyPr>
          <a:lstStyle/>
          <a:p>
            <a:r>
              <a:rPr lang="en-US" sz="2600" dirty="0" smtClean="0"/>
              <a:t>The </a:t>
            </a:r>
            <a:r>
              <a:rPr lang="en-US" sz="2600" dirty="0"/>
              <a:t>effect of gene </a:t>
            </a:r>
            <a:r>
              <a:rPr lang="en-US" sz="2600" dirty="0" smtClean="0"/>
              <a:t>variations and </a:t>
            </a:r>
            <a:r>
              <a:rPr lang="en-US" sz="2600" dirty="0"/>
              <a:t>damaging modifications in a given </a:t>
            </a:r>
            <a:r>
              <a:rPr lang="en-US" sz="2600" dirty="0" smtClean="0"/>
              <a:t>protein is </a:t>
            </a:r>
            <a:r>
              <a:rPr lang="en-US" sz="2600" dirty="0"/>
              <a:t>very complex and variable over </a:t>
            </a:r>
            <a:r>
              <a:rPr lang="en-US" sz="2600" dirty="0" smtClean="0"/>
              <a:t>time in </a:t>
            </a:r>
            <a:r>
              <a:rPr lang="en-US" sz="2600" dirty="0"/>
              <a:t>the same individual or between individuals.</a:t>
            </a:r>
          </a:p>
          <a:p>
            <a:endParaRPr lang="en-US" sz="2600" dirty="0" smtClean="0"/>
          </a:p>
          <a:p>
            <a:r>
              <a:rPr lang="en-US" sz="2600" dirty="0" smtClean="0"/>
              <a:t>Indeed, </a:t>
            </a:r>
            <a:r>
              <a:rPr lang="en-US" sz="2600" dirty="0"/>
              <a:t>gene variations may, in </a:t>
            </a:r>
            <a:r>
              <a:rPr lang="en-US" sz="2600" dirty="0" smtClean="0"/>
              <a:t>addition to </a:t>
            </a:r>
            <a:r>
              <a:rPr lang="en-US" sz="2600" dirty="0"/>
              <a:t>creating an insufficiency of </a:t>
            </a:r>
            <a:r>
              <a:rPr lang="en-US" sz="2600" dirty="0" smtClean="0"/>
              <a:t>protein function</a:t>
            </a:r>
            <a:r>
              <a:rPr lang="en-US" sz="2600" dirty="0"/>
              <a:t>, at certain times, e.g., late in </a:t>
            </a:r>
            <a:r>
              <a:rPr lang="en-US" sz="2600" dirty="0" smtClean="0"/>
              <a:t>life or </a:t>
            </a:r>
            <a:r>
              <a:rPr lang="en-US" sz="2600" dirty="0"/>
              <a:t>under cell stress conditions, give rise to a</a:t>
            </a:r>
          </a:p>
          <a:p>
            <a:r>
              <a:rPr lang="en-US" sz="2600" dirty="0"/>
              <a:t>gain-of-function pathogenesis due to </a:t>
            </a:r>
            <a:r>
              <a:rPr lang="en-US" sz="2600" dirty="0" smtClean="0"/>
              <a:t>insufficient elimination </a:t>
            </a:r>
            <a:r>
              <a:rPr lang="en-US" sz="2600" dirty="0"/>
              <a:t>of </a:t>
            </a:r>
            <a:r>
              <a:rPr lang="en-US" sz="2600" dirty="0" err="1"/>
              <a:t>misfolded</a:t>
            </a:r>
            <a:r>
              <a:rPr lang="en-US" sz="2600" dirty="0"/>
              <a:t> </a:t>
            </a:r>
            <a:r>
              <a:rPr lang="en-US" sz="2600" dirty="0" smtClean="0"/>
              <a:t>proteins.</a:t>
            </a:r>
            <a:endParaRPr lang="en-US" sz="2600" dirty="0"/>
          </a:p>
        </p:txBody>
      </p:sp>
    </p:spTree>
    <p:extLst>
      <p:ext uri="{BB962C8B-B14F-4D97-AF65-F5344CB8AC3E}">
        <p14:creationId xmlns:p14="http://schemas.microsoft.com/office/powerpoint/2010/main" val="118573762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963" y="245190"/>
            <a:ext cx="9027037" cy="5632311"/>
          </a:xfrm>
          <a:prstGeom prst="rect">
            <a:avLst/>
          </a:prstGeom>
        </p:spPr>
        <p:txBody>
          <a:bodyPr wrap="square">
            <a:spAutoFit/>
          </a:bodyPr>
          <a:lstStyle/>
          <a:p>
            <a:r>
              <a:rPr lang="en-US" sz="2600" b="1" dirty="0" smtClean="0">
                <a:solidFill>
                  <a:schemeClr val="accent6">
                    <a:lumMod val="75000"/>
                  </a:schemeClr>
                </a:solidFill>
              </a:rPr>
              <a:t>Although the </a:t>
            </a:r>
            <a:r>
              <a:rPr lang="en-US" sz="2600" b="1" dirty="0">
                <a:solidFill>
                  <a:schemeClr val="accent6">
                    <a:lumMod val="75000"/>
                  </a:schemeClr>
                </a:solidFill>
              </a:rPr>
              <a:t>specific biochemistry and </a:t>
            </a:r>
            <a:r>
              <a:rPr lang="en-US" sz="2600" b="1" dirty="0" smtClean="0">
                <a:solidFill>
                  <a:schemeClr val="accent6">
                    <a:lumMod val="75000"/>
                  </a:schemeClr>
                </a:solidFill>
              </a:rPr>
              <a:t>cellular pathology</a:t>
            </a:r>
            <a:r>
              <a:rPr lang="en-US" sz="2600" b="1" dirty="0">
                <a:solidFill>
                  <a:schemeClr val="accent6">
                    <a:lumMod val="75000"/>
                  </a:schemeClr>
                </a:solidFill>
              </a:rPr>
              <a:t>—caused by a loss of </a:t>
            </a:r>
            <a:r>
              <a:rPr lang="en-US" sz="2600" b="1" dirty="0" smtClean="0">
                <a:solidFill>
                  <a:schemeClr val="accent6">
                    <a:lumMod val="75000"/>
                  </a:schemeClr>
                </a:solidFill>
              </a:rPr>
              <a:t>protein function</a:t>
            </a:r>
            <a:r>
              <a:rPr lang="en-US" sz="2600" b="1" dirty="0">
                <a:solidFill>
                  <a:schemeClr val="accent6">
                    <a:lumMod val="75000"/>
                  </a:schemeClr>
                </a:solidFill>
              </a:rPr>
              <a:t>—is important for diagnosing </a:t>
            </a:r>
            <a:r>
              <a:rPr lang="en-US" sz="2600" b="1" dirty="0" smtClean="0">
                <a:solidFill>
                  <a:schemeClr val="accent6">
                    <a:lumMod val="75000"/>
                  </a:schemeClr>
                </a:solidFill>
              </a:rPr>
              <a:t>and treating </a:t>
            </a:r>
            <a:r>
              <a:rPr lang="en-US" sz="2600" b="1" dirty="0">
                <a:solidFill>
                  <a:schemeClr val="accent6">
                    <a:lumMod val="75000"/>
                  </a:schemeClr>
                </a:solidFill>
              </a:rPr>
              <a:t>the individual diseases, </a:t>
            </a:r>
            <a:r>
              <a:rPr lang="en-US" sz="2600" b="1" dirty="0" smtClean="0">
                <a:solidFill>
                  <a:schemeClr val="accent6">
                    <a:lumMod val="75000"/>
                  </a:schemeClr>
                </a:solidFill>
              </a:rPr>
              <a:t>the contribution</a:t>
            </a:r>
            <a:r>
              <a:rPr lang="en-US" sz="2600" b="1" dirty="0">
                <a:solidFill>
                  <a:schemeClr val="accent6">
                    <a:lumMod val="75000"/>
                  </a:schemeClr>
                </a:solidFill>
              </a:rPr>
              <a:t> </a:t>
            </a:r>
            <a:r>
              <a:rPr lang="en-US" sz="2600" b="1" dirty="0" smtClean="0">
                <a:solidFill>
                  <a:schemeClr val="accent6">
                    <a:lumMod val="75000"/>
                  </a:schemeClr>
                </a:solidFill>
              </a:rPr>
              <a:t>from </a:t>
            </a:r>
            <a:r>
              <a:rPr lang="en-US" sz="2600" b="1" dirty="0">
                <a:solidFill>
                  <a:schemeClr val="accent6">
                    <a:lumMod val="75000"/>
                  </a:schemeClr>
                </a:solidFill>
              </a:rPr>
              <a:t>the cellular disturbances, which </a:t>
            </a:r>
            <a:r>
              <a:rPr lang="en-US" sz="2600" b="1" dirty="0" smtClean="0">
                <a:solidFill>
                  <a:schemeClr val="accent6">
                    <a:lumMod val="75000"/>
                  </a:schemeClr>
                </a:solidFill>
              </a:rPr>
              <a:t>are elicited </a:t>
            </a:r>
            <a:r>
              <a:rPr lang="en-US" sz="2600" b="1" dirty="0">
                <a:solidFill>
                  <a:schemeClr val="accent6">
                    <a:lumMod val="75000"/>
                  </a:schemeClr>
                </a:solidFill>
              </a:rPr>
              <a:t>by accumulated and aggregated </a:t>
            </a:r>
            <a:r>
              <a:rPr lang="en-US" sz="2600" b="1" dirty="0" smtClean="0">
                <a:solidFill>
                  <a:schemeClr val="accent6">
                    <a:lumMod val="75000"/>
                  </a:schemeClr>
                </a:solidFill>
              </a:rPr>
              <a:t>cellular proteins</a:t>
            </a:r>
            <a:r>
              <a:rPr lang="en-US" sz="2600" b="1" dirty="0">
                <a:solidFill>
                  <a:schemeClr val="accent6">
                    <a:lumMod val="75000"/>
                  </a:schemeClr>
                </a:solidFill>
              </a:rPr>
              <a:t>, may </a:t>
            </a:r>
            <a:r>
              <a:rPr lang="en-US" sz="2600" b="1" dirty="0" smtClean="0">
                <a:solidFill>
                  <a:schemeClr val="accent6">
                    <a:lumMod val="75000"/>
                  </a:schemeClr>
                </a:solidFill>
              </a:rPr>
              <a:t>be </a:t>
            </a:r>
            <a:r>
              <a:rPr lang="en-US" sz="2600" b="1" dirty="0">
                <a:solidFill>
                  <a:schemeClr val="accent6">
                    <a:lumMod val="75000"/>
                  </a:schemeClr>
                </a:solidFill>
              </a:rPr>
              <a:t>as important. </a:t>
            </a:r>
            <a:endParaRPr lang="en-US" sz="2600" b="1" dirty="0" smtClean="0">
              <a:solidFill>
                <a:schemeClr val="accent6">
                  <a:lumMod val="75000"/>
                </a:schemeClr>
              </a:solidFill>
            </a:endParaRPr>
          </a:p>
          <a:p>
            <a:endParaRPr lang="en-US" sz="2600" b="1" dirty="0" smtClean="0">
              <a:solidFill>
                <a:srgbClr val="008000"/>
              </a:solidFill>
            </a:endParaRPr>
          </a:p>
          <a:p>
            <a:endParaRPr lang="en-US" sz="2600" b="1" dirty="0" smtClean="0">
              <a:solidFill>
                <a:srgbClr val="008000"/>
              </a:solidFill>
            </a:endParaRPr>
          </a:p>
          <a:p>
            <a:r>
              <a:rPr lang="en-US" sz="2600" b="1" dirty="0" smtClean="0">
                <a:solidFill>
                  <a:srgbClr val="008000"/>
                </a:solidFill>
              </a:rPr>
              <a:t>It may </a:t>
            </a:r>
            <a:r>
              <a:rPr lang="en-US" sz="2600" b="1" dirty="0">
                <a:solidFill>
                  <a:srgbClr val="008000"/>
                </a:solidFill>
              </a:rPr>
              <a:t>vary from insignificant to being the determinant</a:t>
            </a:r>
          </a:p>
          <a:p>
            <a:r>
              <a:rPr lang="en-US" sz="2600" b="1" dirty="0" err="1">
                <a:solidFill>
                  <a:srgbClr val="008000"/>
                </a:solidFill>
              </a:rPr>
              <a:t>pathogenetic</a:t>
            </a:r>
            <a:r>
              <a:rPr lang="en-US" sz="2600" b="1" dirty="0">
                <a:solidFill>
                  <a:srgbClr val="008000"/>
                </a:solidFill>
              </a:rPr>
              <a:t> factor, depending </a:t>
            </a:r>
            <a:r>
              <a:rPr lang="en-US" sz="2600" b="1" dirty="0" smtClean="0">
                <a:solidFill>
                  <a:srgbClr val="008000"/>
                </a:solidFill>
              </a:rPr>
              <a:t>on the </a:t>
            </a:r>
            <a:r>
              <a:rPr lang="en-US" sz="2600" b="1" dirty="0">
                <a:solidFill>
                  <a:srgbClr val="008000"/>
                </a:solidFill>
              </a:rPr>
              <a:t>balance between correct folding, </a:t>
            </a:r>
            <a:r>
              <a:rPr lang="en-US" sz="2600" b="1" dirty="0" err="1">
                <a:solidFill>
                  <a:srgbClr val="008000"/>
                </a:solidFill>
              </a:rPr>
              <a:t>misfolding</a:t>
            </a:r>
            <a:r>
              <a:rPr lang="en-US" sz="2600" b="1" dirty="0" smtClean="0">
                <a:solidFill>
                  <a:srgbClr val="008000"/>
                </a:solidFill>
              </a:rPr>
              <a:t>, degradation</a:t>
            </a:r>
            <a:r>
              <a:rPr lang="en-US" sz="2600" b="1" dirty="0">
                <a:solidFill>
                  <a:srgbClr val="008000"/>
                </a:solidFill>
              </a:rPr>
              <a:t>, and accumulation of a </a:t>
            </a:r>
            <a:r>
              <a:rPr lang="en-US" sz="2600" b="1" dirty="0" smtClean="0">
                <a:solidFill>
                  <a:srgbClr val="008000"/>
                </a:solidFill>
              </a:rPr>
              <a:t>given variant </a:t>
            </a:r>
            <a:r>
              <a:rPr lang="en-US" sz="2600" b="1" dirty="0">
                <a:solidFill>
                  <a:srgbClr val="008000"/>
                </a:solidFill>
              </a:rPr>
              <a:t>or damaged protein</a:t>
            </a:r>
            <a:r>
              <a:rPr lang="en-US" sz="2600" b="1" dirty="0" smtClean="0">
                <a:solidFill>
                  <a:srgbClr val="008000"/>
                </a:solidFill>
              </a:rPr>
              <a:t>.</a:t>
            </a:r>
          </a:p>
          <a:p>
            <a:endParaRPr lang="en-US" sz="2400" b="1" dirty="0" smtClean="0">
              <a:solidFill>
                <a:srgbClr val="000090"/>
              </a:solidFill>
            </a:endParaRPr>
          </a:p>
          <a:p>
            <a:endParaRPr lang="en-US" sz="2400" dirty="0"/>
          </a:p>
        </p:txBody>
      </p:sp>
    </p:spTree>
    <p:extLst>
      <p:ext uri="{BB962C8B-B14F-4D97-AF65-F5344CB8AC3E}">
        <p14:creationId xmlns:p14="http://schemas.microsoft.com/office/powerpoint/2010/main" val="2761771506"/>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2100" y="2274838"/>
            <a:ext cx="8597900" cy="2492990"/>
          </a:xfrm>
          <a:prstGeom prst="rect">
            <a:avLst/>
          </a:prstGeom>
        </p:spPr>
        <p:txBody>
          <a:bodyPr wrap="square">
            <a:spAutoFit/>
          </a:bodyPr>
          <a:lstStyle/>
          <a:p>
            <a:r>
              <a:rPr lang="en-US" sz="2600" b="1" dirty="0">
                <a:solidFill>
                  <a:srgbClr val="000090"/>
                </a:solidFill>
              </a:rPr>
              <a:t>In turn, this balance is determined by the nature of the protein in question, the cellular compartment in which the </a:t>
            </a:r>
            <a:r>
              <a:rPr lang="en-US" sz="2600" b="1" dirty="0" err="1">
                <a:solidFill>
                  <a:srgbClr val="000090"/>
                </a:solidFill>
              </a:rPr>
              <a:t>misfolding</a:t>
            </a:r>
            <a:r>
              <a:rPr lang="en-US" sz="2600" b="1" dirty="0">
                <a:solidFill>
                  <a:srgbClr val="000090"/>
                </a:solidFill>
              </a:rPr>
              <a:t> occurs, the efficiency of the PQC system, the interacting genetic and chemical factors, as well as the </a:t>
            </a:r>
            <a:r>
              <a:rPr lang="en-US" sz="2600" b="1" dirty="0" smtClean="0">
                <a:solidFill>
                  <a:srgbClr val="000090"/>
                </a:solidFill>
              </a:rPr>
              <a:t>cell and </a:t>
            </a:r>
            <a:r>
              <a:rPr lang="en-US" sz="2600" b="1" dirty="0">
                <a:solidFill>
                  <a:srgbClr val="000090"/>
                </a:solidFill>
              </a:rPr>
              <a:t>environmental stress conditions</a:t>
            </a:r>
          </a:p>
        </p:txBody>
      </p:sp>
    </p:spTree>
    <p:extLst>
      <p:ext uri="{BB962C8B-B14F-4D97-AF65-F5344CB8AC3E}">
        <p14:creationId xmlns:p14="http://schemas.microsoft.com/office/powerpoint/2010/main" val="233299819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963" y="305393"/>
            <a:ext cx="8905897" cy="6001642"/>
          </a:xfrm>
          <a:prstGeom prst="rect">
            <a:avLst/>
          </a:prstGeom>
        </p:spPr>
        <p:txBody>
          <a:bodyPr wrap="square">
            <a:spAutoFit/>
          </a:bodyPr>
          <a:lstStyle/>
          <a:p>
            <a:r>
              <a:rPr lang="en-US" sz="2400" dirty="0"/>
              <a:t>Despite these variables, the </a:t>
            </a:r>
            <a:r>
              <a:rPr lang="en-US" sz="2400" dirty="0" smtClean="0"/>
              <a:t>cellular consequences</a:t>
            </a:r>
            <a:r>
              <a:rPr lang="en-US" sz="2400" dirty="0"/>
              <a:t>—mild or severe—may be </a:t>
            </a:r>
            <a:r>
              <a:rPr lang="en-US" sz="2400" dirty="0" smtClean="0"/>
              <a:t>discussed within </a:t>
            </a:r>
            <a:r>
              <a:rPr lang="en-US" sz="2400" dirty="0"/>
              <a:t>a common </a:t>
            </a:r>
            <a:r>
              <a:rPr lang="en-US" sz="2400" dirty="0" smtClean="0"/>
              <a:t>framework.</a:t>
            </a:r>
          </a:p>
          <a:p>
            <a:r>
              <a:rPr lang="en-US" sz="2400" dirty="0" smtClean="0"/>
              <a:t>It </a:t>
            </a:r>
            <a:r>
              <a:rPr lang="en-US" sz="2400" dirty="0"/>
              <a:t>is </a:t>
            </a:r>
            <a:r>
              <a:rPr lang="en-US" sz="2400" dirty="0" smtClean="0"/>
              <a:t>possible to </a:t>
            </a:r>
            <a:r>
              <a:rPr lang="en-US" sz="2400" dirty="0"/>
              <a:t>distinguish between </a:t>
            </a:r>
            <a:r>
              <a:rPr lang="en-US" sz="2400" b="1" u="sng" dirty="0">
                <a:solidFill>
                  <a:srgbClr val="000090"/>
                </a:solidFill>
              </a:rPr>
              <a:t>four levels </a:t>
            </a:r>
            <a:r>
              <a:rPr lang="en-US" sz="2400" dirty="0" smtClean="0"/>
              <a:t>of cellular </a:t>
            </a:r>
            <a:r>
              <a:rPr lang="en-US" sz="2400" dirty="0"/>
              <a:t>reactions. </a:t>
            </a:r>
            <a:endParaRPr lang="en-US" sz="2400" dirty="0" smtClean="0"/>
          </a:p>
          <a:p>
            <a:endParaRPr lang="en-US" sz="2400" dirty="0" smtClean="0"/>
          </a:p>
          <a:p>
            <a:r>
              <a:rPr lang="en-US" sz="2400" b="1" dirty="0" smtClean="0">
                <a:solidFill>
                  <a:srgbClr val="008000"/>
                </a:solidFill>
              </a:rPr>
              <a:t>The </a:t>
            </a:r>
            <a:r>
              <a:rPr lang="en-US" sz="2400" b="1" dirty="0">
                <a:solidFill>
                  <a:srgbClr val="008000"/>
                </a:solidFill>
              </a:rPr>
              <a:t>first </a:t>
            </a:r>
            <a:r>
              <a:rPr lang="en-US" sz="2400" dirty="0"/>
              <a:t>is the </a:t>
            </a:r>
            <a:r>
              <a:rPr lang="en-US" sz="2400" dirty="0" smtClean="0"/>
              <a:t>immediate reaction </a:t>
            </a:r>
            <a:r>
              <a:rPr lang="en-US" sz="2400" dirty="0"/>
              <a:t>and </a:t>
            </a:r>
            <a:r>
              <a:rPr lang="en-US" sz="2400" u="sng" dirty="0"/>
              <a:t>effort</a:t>
            </a:r>
            <a:r>
              <a:rPr lang="en-US" sz="2400" dirty="0"/>
              <a:t> of the cell to </a:t>
            </a:r>
            <a:r>
              <a:rPr lang="en-US" sz="2400" u="sng" dirty="0" smtClean="0"/>
              <a:t>clear it </a:t>
            </a:r>
            <a:r>
              <a:rPr lang="en-US" sz="2400" dirty="0"/>
              <a:t>from </a:t>
            </a:r>
            <a:r>
              <a:rPr lang="en-US" sz="2400" dirty="0" err="1"/>
              <a:t>misfolded</a:t>
            </a:r>
            <a:r>
              <a:rPr lang="en-US" sz="2400" dirty="0"/>
              <a:t> proteins</a:t>
            </a:r>
            <a:r>
              <a:rPr lang="en-US" sz="2400" dirty="0" smtClean="0"/>
              <a:t>.</a:t>
            </a:r>
          </a:p>
          <a:p>
            <a:endParaRPr lang="en-US" sz="2400" dirty="0"/>
          </a:p>
          <a:p>
            <a:r>
              <a:rPr lang="en-US" sz="2400" b="1" dirty="0">
                <a:solidFill>
                  <a:srgbClr val="008000"/>
                </a:solidFill>
              </a:rPr>
              <a:t>The second </a:t>
            </a:r>
            <a:r>
              <a:rPr lang="en-US" sz="2400" dirty="0" smtClean="0"/>
              <a:t>involves </a:t>
            </a:r>
            <a:r>
              <a:rPr lang="en-US" sz="2400" u="sng" dirty="0" smtClean="0"/>
              <a:t>cellular </a:t>
            </a:r>
            <a:r>
              <a:rPr lang="en-US" sz="2400" u="sng" dirty="0"/>
              <a:t>perturbations </a:t>
            </a:r>
            <a:r>
              <a:rPr lang="en-US" sz="2400" dirty="0"/>
              <a:t>elicited by </a:t>
            </a:r>
            <a:r>
              <a:rPr lang="en-US" sz="2400" dirty="0" err="1" smtClean="0"/>
              <a:t>noncleared</a:t>
            </a:r>
            <a:r>
              <a:rPr lang="en-US" sz="2400" dirty="0"/>
              <a:t> </a:t>
            </a:r>
            <a:r>
              <a:rPr lang="en-US" sz="2400" dirty="0" err="1" smtClean="0"/>
              <a:t>misfolded</a:t>
            </a:r>
            <a:r>
              <a:rPr lang="en-US" sz="2400" dirty="0" smtClean="0"/>
              <a:t> </a:t>
            </a:r>
            <a:r>
              <a:rPr lang="en-US" sz="2400" dirty="0"/>
              <a:t>proteins, which may </a:t>
            </a:r>
            <a:r>
              <a:rPr lang="en-US" sz="2400" dirty="0" smtClean="0"/>
              <a:t>have assembled </a:t>
            </a:r>
            <a:r>
              <a:rPr lang="en-US" sz="2400" dirty="0"/>
              <a:t>into </a:t>
            </a:r>
            <a:r>
              <a:rPr lang="en-US" sz="2400" dirty="0" err="1"/>
              <a:t>oligomeric</a:t>
            </a:r>
            <a:r>
              <a:rPr lang="en-US" sz="2400" dirty="0"/>
              <a:t> and </a:t>
            </a:r>
            <a:r>
              <a:rPr lang="en-US" sz="2400" dirty="0" smtClean="0"/>
              <a:t>polymeric forms</a:t>
            </a:r>
            <a:r>
              <a:rPr lang="en-US" sz="2400" dirty="0"/>
              <a:t>. </a:t>
            </a:r>
            <a:endParaRPr lang="en-US" sz="2400" dirty="0" smtClean="0"/>
          </a:p>
          <a:p>
            <a:endParaRPr lang="en-US" sz="2400" dirty="0"/>
          </a:p>
          <a:p>
            <a:r>
              <a:rPr lang="en-US" sz="2400" b="1" dirty="0" smtClean="0">
                <a:solidFill>
                  <a:srgbClr val="008000"/>
                </a:solidFill>
              </a:rPr>
              <a:t>The </a:t>
            </a:r>
            <a:r>
              <a:rPr lang="en-US" sz="2400" b="1" dirty="0">
                <a:solidFill>
                  <a:srgbClr val="008000"/>
                </a:solidFill>
              </a:rPr>
              <a:t>third </a:t>
            </a:r>
            <a:r>
              <a:rPr lang="en-US" sz="2400" dirty="0"/>
              <a:t>is the induction of </a:t>
            </a:r>
            <a:r>
              <a:rPr lang="en-US" sz="2400" u="sng" dirty="0" smtClean="0"/>
              <a:t>further protection mechanisms </a:t>
            </a:r>
            <a:r>
              <a:rPr lang="en-US" sz="2400" dirty="0"/>
              <a:t>against these perturbations</a:t>
            </a:r>
            <a:r>
              <a:rPr lang="en-US" sz="2400" dirty="0" smtClean="0"/>
              <a:t>, and </a:t>
            </a:r>
          </a:p>
          <a:p>
            <a:endParaRPr lang="en-US" sz="2400" dirty="0" smtClean="0"/>
          </a:p>
          <a:p>
            <a:r>
              <a:rPr lang="en-US" sz="2400" b="1" dirty="0" smtClean="0">
                <a:solidFill>
                  <a:srgbClr val="008000"/>
                </a:solidFill>
              </a:rPr>
              <a:t>The fourth </a:t>
            </a:r>
            <a:r>
              <a:rPr lang="en-US" sz="2400" dirty="0"/>
              <a:t>is </a:t>
            </a:r>
            <a:r>
              <a:rPr lang="en-US" sz="2400" u="sng" dirty="0"/>
              <a:t>elimination</a:t>
            </a:r>
            <a:r>
              <a:rPr lang="en-US" sz="2400" dirty="0"/>
              <a:t> of </a:t>
            </a:r>
            <a:r>
              <a:rPr lang="en-US" sz="2400" dirty="0" smtClean="0"/>
              <a:t>the cell</a:t>
            </a:r>
            <a:r>
              <a:rPr lang="en-US" sz="2400" dirty="0"/>
              <a:t>.</a:t>
            </a:r>
          </a:p>
        </p:txBody>
      </p:sp>
    </p:spTree>
    <p:extLst>
      <p:ext uri="{BB962C8B-B14F-4D97-AF65-F5344CB8AC3E}">
        <p14:creationId xmlns:p14="http://schemas.microsoft.com/office/powerpoint/2010/main" val="539824483"/>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56265" y="1921827"/>
            <a:ext cx="5912149" cy="4418115"/>
          </a:xfrm>
          <a:prstGeom prst="rect">
            <a:avLst/>
          </a:prstGeom>
        </p:spPr>
      </p:pic>
      <p:sp>
        <p:nvSpPr>
          <p:cNvPr id="3" name="Rectangle 2"/>
          <p:cNvSpPr/>
          <p:nvPr/>
        </p:nvSpPr>
        <p:spPr>
          <a:xfrm>
            <a:off x="0" y="161637"/>
            <a:ext cx="9144000" cy="1569660"/>
          </a:xfrm>
          <a:prstGeom prst="rect">
            <a:avLst/>
          </a:prstGeom>
        </p:spPr>
        <p:txBody>
          <a:bodyPr wrap="square">
            <a:spAutoFit/>
          </a:bodyPr>
          <a:lstStyle/>
          <a:p>
            <a:r>
              <a:rPr lang="en-US" sz="2400" dirty="0"/>
              <a:t>The various </a:t>
            </a:r>
            <a:r>
              <a:rPr lang="en-US" sz="2400" dirty="0" smtClean="0"/>
              <a:t>mechanisms</a:t>
            </a:r>
            <a:r>
              <a:rPr lang="en-US" sz="2400" dirty="0"/>
              <a:t> </a:t>
            </a:r>
            <a:r>
              <a:rPr lang="en-US" sz="2400" dirty="0" smtClean="0"/>
              <a:t>are </a:t>
            </a:r>
            <a:r>
              <a:rPr lang="en-US" sz="2400" dirty="0"/>
              <a:t>not exclusive, but </a:t>
            </a:r>
            <a:r>
              <a:rPr lang="en-US" sz="2400" dirty="0" smtClean="0"/>
              <a:t>may be </a:t>
            </a:r>
            <a:r>
              <a:rPr lang="en-US" sz="2400" dirty="0"/>
              <a:t>interconnected in sequences of events </a:t>
            </a:r>
            <a:r>
              <a:rPr lang="en-US" sz="2400" dirty="0" smtClean="0"/>
              <a:t>depending on </a:t>
            </a:r>
            <a:r>
              <a:rPr lang="en-US" sz="2400" dirty="0"/>
              <a:t>the load of insults as well as </a:t>
            </a:r>
            <a:r>
              <a:rPr lang="en-US" sz="2400" dirty="0" smtClean="0"/>
              <a:t>other factors</a:t>
            </a:r>
            <a:r>
              <a:rPr lang="en-US" sz="2400" dirty="0"/>
              <a:t>, such as </a:t>
            </a:r>
            <a:r>
              <a:rPr lang="en-US" sz="2400" b="1" dirty="0">
                <a:solidFill>
                  <a:srgbClr val="000090"/>
                </a:solidFill>
              </a:rPr>
              <a:t>type</a:t>
            </a:r>
            <a:r>
              <a:rPr lang="en-US" sz="2400" dirty="0"/>
              <a:t> and </a:t>
            </a:r>
            <a:r>
              <a:rPr lang="en-US" sz="2400" b="1" dirty="0">
                <a:solidFill>
                  <a:srgbClr val="000090"/>
                </a:solidFill>
              </a:rPr>
              <a:t>age</a:t>
            </a:r>
            <a:r>
              <a:rPr lang="en-US" sz="2400" dirty="0"/>
              <a:t> of the </a:t>
            </a:r>
            <a:r>
              <a:rPr lang="en-US" sz="2400" dirty="0" smtClean="0"/>
              <a:t>affected cells</a:t>
            </a:r>
            <a:r>
              <a:rPr lang="en-US" sz="2400" dirty="0"/>
              <a:t>.</a:t>
            </a:r>
          </a:p>
        </p:txBody>
      </p:sp>
    </p:spTree>
    <p:extLst>
      <p:ext uri="{BB962C8B-B14F-4D97-AF65-F5344CB8AC3E}">
        <p14:creationId xmlns:p14="http://schemas.microsoft.com/office/powerpoint/2010/main" val="1761310761"/>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80"/>
            <a:ext cx="9144000" cy="4585871"/>
          </a:xfrm>
          <a:prstGeom prst="rect">
            <a:avLst/>
          </a:prstGeom>
        </p:spPr>
        <p:txBody>
          <a:bodyPr wrap="square">
            <a:spAutoFit/>
          </a:bodyPr>
          <a:lstStyle/>
          <a:p>
            <a:r>
              <a:rPr lang="en-US" sz="2600" dirty="0"/>
              <a:t>As discussed </a:t>
            </a:r>
            <a:r>
              <a:rPr lang="en-US" sz="2600" dirty="0" smtClean="0"/>
              <a:t>before</a:t>
            </a:r>
            <a:r>
              <a:rPr lang="en-US" sz="2600" b="1" dirty="0" smtClean="0">
                <a:solidFill>
                  <a:srgbClr val="660066"/>
                </a:solidFill>
              </a:rPr>
              <a:t>, PQC </a:t>
            </a:r>
            <a:r>
              <a:rPr lang="en-US" sz="2600" dirty="0" smtClean="0"/>
              <a:t>systems have </a:t>
            </a:r>
            <a:r>
              <a:rPr lang="en-US" sz="2600" b="1" dirty="0" smtClean="0">
                <a:solidFill>
                  <a:srgbClr val="660066"/>
                </a:solidFill>
              </a:rPr>
              <a:t>evolved </a:t>
            </a:r>
            <a:r>
              <a:rPr lang="en-US" sz="2600" b="1" dirty="0">
                <a:solidFill>
                  <a:srgbClr val="660066"/>
                </a:solidFill>
              </a:rPr>
              <a:t>to protect the cells </a:t>
            </a:r>
            <a:r>
              <a:rPr lang="en-US" sz="2600" dirty="0"/>
              <a:t>from </a:t>
            </a:r>
            <a:r>
              <a:rPr lang="en-US" sz="2600" dirty="0" smtClean="0"/>
              <a:t>unwanted translation </a:t>
            </a:r>
            <a:r>
              <a:rPr lang="en-US" sz="2600" dirty="0"/>
              <a:t>products, as well as damaged proteins</a:t>
            </a:r>
            <a:r>
              <a:rPr lang="en-US" sz="2600" dirty="0" smtClean="0"/>
              <a:t>, all </a:t>
            </a:r>
            <a:r>
              <a:rPr lang="en-US" sz="2600" dirty="0"/>
              <a:t>of which may </a:t>
            </a:r>
            <a:r>
              <a:rPr lang="en-US" sz="2600" dirty="0" err="1"/>
              <a:t>misfold</a:t>
            </a:r>
            <a:r>
              <a:rPr lang="en-US" sz="2600" dirty="0"/>
              <a:t>. </a:t>
            </a:r>
            <a:endParaRPr lang="en-US" sz="2600" dirty="0" smtClean="0"/>
          </a:p>
          <a:p>
            <a:r>
              <a:rPr lang="en-US" sz="2600" dirty="0" smtClean="0"/>
              <a:t>If </a:t>
            </a:r>
            <a:r>
              <a:rPr lang="en-US" sz="2600" dirty="0"/>
              <a:t>the </a:t>
            </a:r>
            <a:r>
              <a:rPr lang="en-US" sz="2600" b="1" dirty="0" smtClean="0">
                <a:solidFill>
                  <a:srgbClr val="660066"/>
                </a:solidFill>
              </a:rPr>
              <a:t>load</a:t>
            </a:r>
            <a:r>
              <a:rPr lang="en-US" sz="2600" dirty="0" smtClean="0"/>
              <a:t> of </a:t>
            </a:r>
            <a:r>
              <a:rPr lang="en-US" sz="2600" dirty="0" err="1"/>
              <a:t>misfolded</a:t>
            </a:r>
            <a:r>
              <a:rPr lang="en-US" sz="2600" dirty="0"/>
              <a:t> proteins </a:t>
            </a:r>
            <a:r>
              <a:rPr lang="en-US" sz="2600" b="1" dirty="0">
                <a:solidFill>
                  <a:srgbClr val="660066"/>
                </a:solidFill>
              </a:rPr>
              <a:t>increases</a:t>
            </a:r>
            <a:r>
              <a:rPr lang="en-US" sz="2600" dirty="0"/>
              <a:t>, a set </a:t>
            </a:r>
            <a:r>
              <a:rPr lang="en-US" sz="2600" dirty="0" smtClean="0"/>
              <a:t>of protective</a:t>
            </a:r>
            <a:r>
              <a:rPr lang="en-US" sz="2600" dirty="0"/>
              <a:t> </a:t>
            </a:r>
            <a:r>
              <a:rPr lang="en-US" sz="2600" dirty="0" smtClean="0"/>
              <a:t>response </a:t>
            </a:r>
            <a:r>
              <a:rPr lang="en-US" sz="2600" dirty="0"/>
              <a:t>mechanisms induces the </a:t>
            </a:r>
            <a:r>
              <a:rPr lang="en-US" sz="2600" dirty="0" smtClean="0"/>
              <a:t>expression of </a:t>
            </a:r>
            <a:r>
              <a:rPr lang="en-US" sz="2600" dirty="0"/>
              <a:t>chaperones and proteases, as </a:t>
            </a:r>
            <a:r>
              <a:rPr lang="en-US" sz="2600" dirty="0" smtClean="0"/>
              <a:t>well as </a:t>
            </a:r>
            <a:r>
              <a:rPr lang="en-US" sz="2600" dirty="0"/>
              <a:t>reduces the general protein synthesis </a:t>
            </a:r>
            <a:r>
              <a:rPr lang="en-US" sz="2600" dirty="0" smtClean="0"/>
              <a:t>to alleviate </a:t>
            </a:r>
            <a:r>
              <a:rPr lang="en-US" sz="2600" dirty="0"/>
              <a:t>the </a:t>
            </a:r>
            <a:r>
              <a:rPr lang="en-US" sz="2600" dirty="0" smtClean="0"/>
              <a:t>load.</a:t>
            </a:r>
          </a:p>
          <a:p>
            <a:endParaRPr lang="en-US" sz="2600" dirty="0"/>
          </a:p>
          <a:p>
            <a:r>
              <a:rPr lang="en-US" sz="2800" dirty="0"/>
              <a:t>In </a:t>
            </a:r>
            <a:r>
              <a:rPr lang="en-US" sz="2800" dirty="0" smtClean="0"/>
              <a:t>all cases</a:t>
            </a:r>
            <a:r>
              <a:rPr lang="en-US" sz="2800" dirty="0"/>
              <a:t>, the </a:t>
            </a:r>
            <a:r>
              <a:rPr lang="en-US" sz="2800" dirty="0" smtClean="0"/>
              <a:t>mechanisms are</a:t>
            </a:r>
            <a:r>
              <a:rPr lang="en-US" sz="2800" dirty="0"/>
              <a:t> </a:t>
            </a:r>
            <a:r>
              <a:rPr lang="en-US" sz="2800" dirty="0" smtClean="0"/>
              <a:t>governed </a:t>
            </a:r>
            <a:r>
              <a:rPr lang="en-US" sz="2800" dirty="0"/>
              <a:t>by </a:t>
            </a:r>
            <a:r>
              <a:rPr lang="en-US" sz="2800" b="1" dirty="0">
                <a:solidFill>
                  <a:srgbClr val="660066"/>
                </a:solidFill>
              </a:rPr>
              <a:t>an imbalance</a:t>
            </a:r>
            <a:r>
              <a:rPr lang="en-US" sz="2800" dirty="0"/>
              <a:t> between </a:t>
            </a:r>
            <a:r>
              <a:rPr lang="en-US" sz="2800" dirty="0" smtClean="0"/>
              <a:t>occupied chaperones </a:t>
            </a:r>
            <a:r>
              <a:rPr lang="en-US" sz="2800" dirty="0"/>
              <a:t>(Hsp70s and Hsp90s) and </a:t>
            </a:r>
            <a:r>
              <a:rPr lang="en-US" sz="2800" dirty="0" smtClean="0"/>
              <a:t>regulatory proteins</a:t>
            </a:r>
            <a:endParaRPr lang="en-US" sz="2600" dirty="0"/>
          </a:p>
        </p:txBody>
      </p:sp>
    </p:spTree>
    <p:extLst>
      <p:ext uri="{BB962C8B-B14F-4D97-AF65-F5344CB8AC3E}">
        <p14:creationId xmlns:p14="http://schemas.microsoft.com/office/powerpoint/2010/main" val="1961596073"/>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672" y="233512"/>
            <a:ext cx="9010328" cy="6247865"/>
          </a:xfrm>
          <a:prstGeom prst="rect">
            <a:avLst/>
          </a:prstGeom>
        </p:spPr>
        <p:txBody>
          <a:bodyPr wrap="square">
            <a:spAutoFit/>
          </a:bodyPr>
          <a:lstStyle/>
          <a:p>
            <a:r>
              <a:rPr lang="en-US" sz="2600" dirty="0"/>
              <a:t>In the </a:t>
            </a:r>
            <a:r>
              <a:rPr lang="en-US" sz="2600" b="1" dirty="0">
                <a:solidFill>
                  <a:srgbClr val="008000"/>
                </a:solidFill>
              </a:rPr>
              <a:t>young and healthy cell </a:t>
            </a:r>
            <a:r>
              <a:rPr lang="en-US" sz="2600" dirty="0" smtClean="0"/>
              <a:t>these mechanisms </a:t>
            </a:r>
            <a:r>
              <a:rPr lang="en-US" sz="2600" dirty="0"/>
              <a:t>can cope with the load. </a:t>
            </a:r>
            <a:endParaRPr lang="en-US" sz="2600" dirty="0" smtClean="0"/>
          </a:p>
          <a:p>
            <a:endParaRPr lang="en-US" sz="2600" dirty="0" smtClean="0"/>
          </a:p>
          <a:p>
            <a:r>
              <a:rPr lang="en-US" sz="2600" b="1" dirty="0" smtClean="0">
                <a:solidFill>
                  <a:srgbClr val="008000"/>
                </a:solidFill>
              </a:rPr>
              <a:t>But</a:t>
            </a:r>
            <a:r>
              <a:rPr lang="en-US" sz="2600" dirty="0" smtClean="0"/>
              <a:t> </a:t>
            </a:r>
            <a:r>
              <a:rPr lang="en-US" sz="2600" dirty="0"/>
              <a:t>if </a:t>
            </a:r>
            <a:r>
              <a:rPr lang="en-US" sz="2600" dirty="0" smtClean="0"/>
              <a:t>the </a:t>
            </a:r>
            <a:r>
              <a:rPr lang="en-US" sz="2600" dirty="0" err="1" smtClean="0"/>
              <a:t>misfolded</a:t>
            </a:r>
            <a:r>
              <a:rPr lang="en-US" sz="2600" dirty="0" smtClean="0"/>
              <a:t> </a:t>
            </a:r>
            <a:r>
              <a:rPr lang="en-US" sz="2600" dirty="0"/>
              <a:t>protein is slowly degradable or </a:t>
            </a:r>
            <a:r>
              <a:rPr lang="en-US" sz="2600" dirty="0" smtClean="0"/>
              <a:t>aggregation prone</a:t>
            </a:r>
            <a:r>
              <a:rPr lang="en-US" sz="2600" dirty="0"/>
              <a:t>, or if cell stress is intense </a:t>
            </a:r>
            <a:r>
              <a:rPr lang="en-US" sz="2600" dirty="0" smtClean="0"/>
              <a:t>and long </a:t>
            </a:r>
            <a:r>
              <a:rPr lang="en-US" sz="2600" dirty="0"/>
              <a:t>lasting or the cell has decreased </a:t>
            </a:r>
            <a:r>
              <a:rPr lang="en-US" sz="2600" dirty="0" smtClean="0"/>
              <a:t>degradation capability , </a:t>
            </a:r>
            <a:r>
              <a:rPr lang="en-US" sz="2600" dirty="0"/>
              <a:t>the </a:t>
            </a:r>
            <a:r>
              <a:rPr lang="en-US" sz="2600" dirty="0" err="1"/>
              <a:t>misfolded</a:t>
            </a:r>
            <a:r>
              <a:rPr lang="en-US" sz="2600" dirty="0"/>
              <a:t> protein may </a:t>
            </a:r>
            <a:r>
              <a:rPr lang="en-US" sz="2600" dirty="0" smtClean="0"/>
              <a:t>accumulate and </a:t>
            </a:r>
            <a:r>
              <a:rPr lang="en-US" sz="2600" dirty="0"/>
              <a:t>affect a large number of </a:t>
            </a:r>
            <a:r>
              <a:rPr lang="en-US" sz="2600" dirty="0" smtClean="0"/>
              <a:t>cellular functions.</a:t>
            </a:r>
          </a:p>
          <a:p>
            <a:endParaRPr lang="en-US" sz="2800" dirty="0" smtClean="0"/>
          </a:p>
          <a:p>
            <a:r>
              <a:rPr lang="en-US" sz="2800" dirty="0" smtClean="0"/>
              <a:t>The </a:t>
            </a:r>
            <a:r>
              <a:rPr lang="en-US" sz="2800" dirty="0"/>
              <a:t>fact that </a:t>
            </a:r>
            <a:r>
              <a:rPr lang="en-US" sz="2800" dirty="0" smtClean="0"/>
              <a:t>researchers have shown that </a:t>
            </a:r>
            <a:r>
              <a:rPr lang="en-US" sz="2800" u="sng" dirty="0">
                <a:solidFill>
                  <a:srgbClr val="800000"/>
                </a:solidFill>
              </a:rPr>
              <a:t>increased oxidation and impaired </a:t>
            </a:r>
            <a:r>
              <a:rPr lang="en-US" sz="2800" u="sng" dirty="0" smtClean="0">
                <a:solidFill>
                  <a:srgbClr val="800000"/>
                </a:solidFill>
              </a:rPr>
              <a:t>protein degradation</a:t>
            </a:r>
            <a:r>
              <a:rPr lang="en-US" sz="2800" dirty="0" smtClean="0"/>
              <a:t> </a:t>
            </a:r>
            <a:r>
              <a:rPr lang="en-US" sz="2800" dirty="0"/>
              <a:t>in old age may result in so-</a:t>
            </a:r>
            <a:r>
              <a:rPr lang="en-US" sz="2800" dirty="0" smtClean="0"/>
              <a:t>called </a:t>
            </a:r>
            <a:r>
              <a:rPr lang="en-US" sz="2800" b="1" dirty="0" smtClean="0">
                <a:solidFill>
                  <a:srgbClr val="800000"/>
                </a:solidFill>
              </a:rPr>
              <a:t>chaperone overload</a:t>
            </a:r>
            <a:r>
              <a:rPr lang="en-US" sz="2800" dirty="0" smtClean="0"/>
              <a:t>, </a:t>
            </a:r>
            <a:r>
              <a:rPr lang="en-US" sz="2800" dirty="0"/>
              <a:t>strengthen the case.</a:t>
            </a:r>
            <a:endParaRPr lang="en-US" sz="2600" dirty="0" smtClean="0"/>
          </a:p>
          <a:p>
            <a:endParaRPr lang="en-US" sz="2600" dirty="0"/>
          </a:p>
          <a:p>
            <a:endParaRPr lang="en-US" sz="2600" dirty="0"/>
          </a:p>
        </p:txBody>
      </p:sp>
    </p:spTree>
    <p:extLst>
      <p:ext uri="{BB962C8B-B14F-4D97-AF65-F5344CB8AC3E}">
        <p14:creationId xmlns:p14="http://schemas.microsoft.com/office/powerpoint/2010/main" val="1295929829"/>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5845"/>
            <a:ext cx="9144000" cy="5693867"/>
          </a:xfrm>
          <a:prstGeom prst="rect">
            <a:avLst/>
          </a:prstGeom>
        </p:spPr>
        <p:txBody>
          <a:bodyPr wrap="square">
            <a:spAutoFit/>
          </a:bodyPr>
          <a:lstStyle/>
          <a:p>
            <a:r>
              <a:rPr lang="en-US" sz="2800" dirty="0"/>
              <a:t>Another type of </a:t>
            </a:r>
            <a:r>
              <a:rPr lang="en-US" sz="2800" b="1" dirty="0">
                <a:solidFill>
                  <a:srgbClr val="800000"/>
                </a:solidFill>
              </a:rPr>
              <a:t>pathogenesis leading </a:t>
            </a:r>
            <a:r>
              <a:rPr lang="en-US" sz="2800" b="1" dirty="0" smtClean="0">
                <a:solidFill>
                  <a:srgbClr val="800000"/>
                </a:solidFill>
              </a:rPr>
              <a:t>to cell </a:t>
            </a:r>
            <a:r>
              <a:rPr lang="en-US" sz="2800" b="1" dirty="0">
                <a:solidFill>
                  <a:srgbClr val="800000"/>
                </a:solidFill>
              </a:rPr>
              <a:t>dysfunction </a:t>
            </a:r>
            <a:r>
              <a:rPr lang="en-US" sz="2800" dirty="0"/>
              <a:t>is </a:t>
            </a:r>
            <a:r>
              <a:rPr lang="en-US" sz="2800" b="1" dirty="0">
                <a:solidFill>
                  <a:srgbClr val="800000"/>
                </a:solidFill>
              </a:rPr>
              <a:t>fibril formation</a:t>
            </a:r>
            <a:r>
              <a:rPr lang="en-US" sz="2800" dirty="0"/>
              <a:t>, </a:t>
            </a:r>
            <a:r>
              <a:rPr lang="en-US" sz="2800" dirty="0" smtClean="0"/>
              <a:t>which has </a:t>
            </a:r>
            <a:r>
              <a:rPr lang="en-US" sz="2800" dirty="0"/>
              <a:t>been suggested to account for many </a:t>
            </a:r>
            <a:r>
              <a:rPr lang="en-US" sz="2800" dirty="0" smtClean="0"/>
              <a:t>of the </a:t>
            </a:r>
            <a:r>
              <a:rPr lang="en-US" sz="2800" dirty="0"/>
              <a:t>mechanisms leading to cell </a:t>
            </a:r>
            <a:r>
              <a:rPr lang="en-US" sz="2800" dirty="0" smtClean="0"/>
              <a:t>dysfunction and </a:t>
            </a:r>
            <a:r>
              <a:rPr lang="en-US" sz="2800" dirty="0"/>
              <a:t>death in the traditional </a:t>
            </a:r>
            <a:r>
              <a:rPr lang="en-US" sz="2800" dirty="0" smtClean="0"/>
              <a:t>neurodegenerative conformational diseases. </a:t>
            </a:r>
          </a:p>
          <a:p>
            <a:endParaRPr lang="en-US" sz="2800" dirty="0" smtClean="0"/>
          </a:p>
          <a:p>
            <a:r>
              <a:rPr lang="en-US" sz="2800" dirty="0" err="1" smtClean="0"/>
              <a:t>Oligomeric</a:t>
            </a:r>
            <a:r>
              <a:rPr lang="en-US" sz="2800" dirty="0" smtClean="0"/>
              <a:t> </a:t>
            </a:r>
            <a:r>
              <a:rPr lang="en-US" sz="2800" dirty="0" err="1" smtClean="0"/>
              <a:t>misfolded</a:t>
            </a:r>
            <a:r>
              <a:rPr lang="en-US" sz="2800" dirty="0" smtClean="0"/>
              <a:t> </a:t>
            </a:r>
            <a:r>
              <a:rPr lang="en-US" sz="2800" dirty="0"/>
              <a:t>precursors to amyloid plaques </a:t>
            </a:r>
            <a:r>
              <a:rPr lang="en-US" sz="2800" dirty="0" smtClean="0"/>
              <a:t>have been </a:t>
            </a:r>
            <a:r>
              <a:rPr lang="en-US" sz="2800" dirty="0"/>
              <a:t>shown to build into membranes </a:t>
            </a:r>
            <a:r>
              <a:rPr lang="en-US" sz="2800" dirty="0" smtClean="0"/>
              <a:t>and </a:t>
            </a:r>
            <a:r>
              <a:rPr lang="en-US" sz="2800" dirty="0"/>
              <a:t>form </a:t>
            </a:r>
            <a:r>
              <a:rPr lang="en-US" sz="2800" b="1" dirty="0">
                <a:solidFill>
                  <a:srgbClr val="800000"/>
                </a:solidFill>
              </a:rPr>
              <a:t>pores</a:t>
            </a:r>
            <a:r>
              <a:rPr lang="en-US" sz="2800" dirty="0"/>
              <a:t> with devastating </a:t>
            </a:r>
            <a:r>
              <a:rPr lang="en-US" sz="2800" dirty="0" smtClean="0"/>
              <a:t>consequences for </a:t>
            </a:r>
            <a:r>
              <a:rPr lang="en-US" sz="2800" b="1" dirty="0">
                <a:solidFill>
                  <a:srgbClr val="800000"/>
                </a:solidFill>
              </a:rPr>
              <a:t>membrane-associated functions</a:t>
            </a:r>
            <a:r>
              <a:rPr lang="en-US" sz="2800" dirty="0"/>
              <a:t>, such </a:t>
            </a:r>
            <a:r>
              <a:rPr lang="en-US" sz="2800" dirty="0" smtClean="0"/>
              <a:t>as ion </a:t>
            </a:r>
            <a:r>
              <a:rPr lang="en-US" sz="2800" dirty="0"/>
              <a:t>transport, glutamate homeostasis, </a:t>
            </a:r>
            <a:r>
              <a:rPr lang="en-US" sz="2800" dirty="0" smtClean="0"/>
              <a:t>oxidative metabolism</a:t>
            </a:r>
            <a:r>
              <a:rPr lang="en-US" sz="2800" dirty="0"/>
              <a:t>, and cell viability</a:t>
            </a:r>
          </a:p>
        </p:txBody>
      </p:sp>
    </p:spTree>
    <p:extLst>
      <p:ext uri="{BB962C8B-B14F-4D97-AF65-F5344CB8AC3E}">
        <p14:creationId xmlns:p14="http://schemas.microsoft.com/office/powerpoint/2010/main" val="17728786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2694" y="236334"/>
            <a:ext cx="9144000" cy="2308324"/>
          </a:xfrm>
          <a:prstGeom prst="rect">
            <a:avLst/>
          </a:prstGeom>
        </p:spPr>
        <p:txBody>
          <a:bodyPr wrap="square">
            <a:spAutoFit/>
          </a:bodyPr>
          <a:lstStyle/>
          <a:p>
            <a:r>
              <a:rPr lang="en-US" sz="2400" b="1" dirty="0" err="1" smtClean="0">
                <a:solidFill>
                  <a:schemeClr val="accent6">
                    <a:lumMod val="75000"/>
                  </a:schemeClr>
                </a:solidFill>
              </a:rPr>
              <a:t>Aggresomes</a:t>
            </a:r>
            <a:r>
              <a:rPr lang="en-US" sz="2400" dirty="0" smtClean="0"/>
              <a:t> are large globular deposits formed by transport of aggregated material along </a:t>
            </a:r>
            <a:r>
              <a:rPr lang="en-US" sz="2400" dirty="0" err="1" smtClean="0"/>
              <a:t>microtubular</a:t>
            </a:r>
            <a:r>
              <a:rPr lang="en-US" sz="2400" dirty="0"/>
              <a:t> </a:t>
            </a:r>
            <a:r>
              <a:rPr lang="en-US" sz="2400" dirty="0" smtClean="0"/>
              <a:t>tracks in a highly ordered transportation system, whereas </a:t>
            </a:r>
            <a:r>
              <a:rPr lang="en-US" sz="2400" b="1" dirty="0" smtClean="0">
                <a:solidFill>
                  <a:srgbClr val="3C536F"/>
                </a:solidFill>
              </a:rPr>
              <a:t>amyloid fibrils </a:t>
            </a:r>
            <a:r>
              <a:rPr lang="en-US" sz="2400" dirty="0" smtClean="0"/>
              <a:t>are long protein aggregates with a tube-like core region formed by the inherent properties of circular</a:t>
            </a:r>
          </a:p>
          <a:p>
            <a:r>
              <a:rPr lang="en-US" sz="2400" b="1" dirty="0" smtClean="0"/>
              <a:t>β</a:t>
            </a:r>
            <a:r>
              <a:rPr lang="en-US" sz="2400" dirty="0" smtClean="0"/>
              <a:t>-sheet structures</a:t>
            </a:r>
            <a:endParaRPr lang="en-US" sz="2400" dirty="0"/>
          </a:p>
        </p:txBody>
      </p:sp>
      <p:pic>
        <p:nvPicPr>
          <p:cNvPr id="4" name="Picture 3"/>
          <p:cNvPicPr>
            <a:picLocks noChangeAspect="1"/>
          </p:cNvPicPr>
          <p:nvPr/>
        </p:nvPicPr>
        <p:blipFill>
          <a:blip r:embed="rId2"/>
          <a:stretch>
            <a:fillRect/>
          </a:stretch>
        </p:blipFill>
        <p:spPr>
          <a:xfrm>
            <a:off x="0" y="3665585"/>
            <a:ext cx="4871744" cy="3187700"/>
          </a:xfrm>
          <a:prstGeom prst="rect">
            <a:avLst/>
          </a:prstGeom>
        </p:spPr>
      </p:pic>
      <p:pic>
        <p:nvPicPr>
          <p:cNvPr id="5" name="Picture 4"/>
          <p:cNvPicPr>
            <a:picLocks noChangeAspect="1"/>
          </p:cNvPicPr>
          <p:nvPr/>
        </p:nvPicPr>
        <p:blipFill>
          <a:blip r:embed="rId3"/>
          <a:stretch>
            <a:fillRect/>
          </a:stretch>
        </p:blipFill>
        <p:spPr>
          <a:xfrm>
            <a:off x="4739051" y="2544658"/>
            <a:ext cx="4404949" cy="2590800"/>
          </a:xfrm>
          <a:prstGeom prst="rect">
            <a:avLst/>
          </a:prstGeom>
        </p:spPr>
      </p:pic>
    </p:spTree>
    <p:extLst>
      <p:ext uri="{BB962C8B-B14F-4D97-AF65-F5344CB8AC3E}">
        <p14:creationId xmlns:p14="http://schemas.microsoft.com/office/powerpoint/2010/main" val="3453541079"/>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6936"/>
            <a:ext cx="9144000" cy="6247864"/>
          </a:xfrm>
          <a:prstGeom prst="rect">
            <a:avLst/>
          </a:prstGeom>
        </p:spPr>
        <p:txBody>
          <a:bodyPr wrap="square">
            <a:spAutoFit/>
          </a:bodyPr>
          <a:lstStyle/>
          <a:p>
            <a:r>
              <a:rPr lang="en-US" sz="2500" dirty="0"/>
              <a:t>A consequence of </a:t>
            </a:r>
            <a:r>
              <a:rPr lang="en-US" sz="2500" b="1" dirty="0">
                <a:solidFill>
                  <a:srgbClr val="008000"/>
                </a:solidFill>
              </a:rPr>
              <a:t>oxidative stress </a:t>
            </a:r>
            <a:r>
              <a:rPr lang="en-US" sz="2500" dirty="0"/>
              <a:t>is </a:t>
            </a:r>
            <a:r>
              <a:rPr lang="en-US" sz="2500" dirty="0" smtClean="0"/>
              <a:t>the creation </a:t>
            </a:r>
            <a:r>
              <a:rPr lang="en-US" sz="2500" dirty="0"/>
              <a:t>of </a:t>
            </a:r>
            <a:r>
              <a:rPr lang="en-US" sz="2500" b="1" dirty="0" err="1">
                <a:solidFill>
                  <a:srgbClr val="008000"/>
                </a:solidFill>
              </a:rPr>
              <a:t>oxidatively</a:t>
            </a:r>
            <a:r>
              <a:rPr lang="en-US" sz="2500" b="1" dirty="0">
                <a:solidFill>
                  <a:srgbClr val="008000"/>
                </a:solidFill>
              </a:rPr>
              <a:t> modified </a:t>
            </a:r>
            <a:r>
              <a:rPr lang="en-US" sz="2500" b="1" dirty="0" smtClean="0">
                <a:solidFill>
                  <a:srgbClr val="008000"/>
                </a:solidFill>
              </a:rPr>
              <a:t>proteins</a:t>
            </a:r>
            <a:r>
              <a:rPr lang="en-US" sz="2500" dirty="0" smtClean="0"/>
              <a:t>,</a:t>
            </a:r>
            <a:r>
              <a:rPr lang="en-US" sz="2500" dirty="0"/>
              <a:t> </a:t>
            </a:r>
            <a:r>
              <a:rPr lang="en-US" sz="2500" dirty="0" smtClean="0"/>
              <a:t>which </a:t>
            </a:r>
            <a:r>
              <a:rPr lang="en-US" sz="2500" dirty="0"/>
              <a:t>are prone to </a:t>
            </a:r>
            <a:r>
              <a:rPr lang="en-US" sz="2500" dirty="0" err="1"/>
              <a:t>misfolding</a:t>
            </a:r>
            <a:r>
              <a:rPr lang="en-US" sz="2500" dirty="0"/>
              <a:t> and </a:t>
            </a:r>
            <a:r>
              <a:rPr lang="en-US" sz="2500" b="1" dirty="0" smtClean="0">
                <a:solidFill>
                  <a:srgbClr val="008000"/>
                </a:solidFill>
              </a:rPr>
              <a:t>blockage</a:t>
            </a:r>
            <a:r>
              <a:rPr lang="en-US" sz="2500" dirty="0" smtClean="0"/>
              <a:t> of </a:t>
            </a:r>
            <a:r>
              <a:rPr lang="en-US" sz="2500" dirty="0"/>
              <a:t>the degradation systems, most notably </a:t>
            </a:r>
            <a:r>
              <a:rPr lang="en-US" sz="2500" dirty="0" smtClean="0"/>
              <a:t>the ubiquitin</a:t>
            </a:r>
            <a:r>
              <a:rPr lang="en-US" sz="2500" dirty="0"/>
              <a:t>-proteasome system, which </a:t>
            </a:r>
            <a:r>
              <a:rPr lang="en-US" sz="2500" dirty="0" smtClean="0"/>
              <a:t>will </a:t>
            </a:r>
            <a:r>
              <a:rPr lang="en-US" sz="2500" dirty="0"/>
              <a:t>create </a:t>
            </a:r>
            <a:r>
              <a:rPr lang="en-US" sz="2500" dirty="0" smtClean="0"/>
              <a:t>additional oxidative </a:t>
            </a:r>
            <a:r>
              <a:rPr lang="en-US" sz="2500" dirty="0"/>
              <a:t>stress, initiating a vicious </a:t>
            </a:r>
            <a:r>
              <a:rPr lang="en-US" sz="2500" dirty="0" smtClean="0"/>
              <a:t>cycle.</a:t>
            </a:r>
          </a:p>
          <a:p>
            <a:endParaRPr lang="en-US" sz="2500" dirty="0"/>
          </a:p>
          <a:p>
            <a:r>
              <a:rPr lang="en-US" sz="2500" dirty="0"/>
              <a:t>To suppress the development of cell damage</a:t>
            </a:r>
            <a:r>
              <a:rPr lang="en-US" sz="2500" dirty="0" smtClean="0"/>
              <a:t>, due </a:t>
            </a:r>
            <a:r>
              <a:rPr lang="en-US" sz="2500" dirty="0"/>
              <a:t>in particular to oxidative stress, </a:t>
            </a:r>
            <a:r>
              <a:rPr lang="en-US" sz="2500" dirty="0" smtClean="0"/>
              <a:t>the cells </a:t>
            </a:r>
            <a:r>
              <a:rPr lang="en-US" sz="2500" dirty="0"/>
              <a:t>possess a number of defense systems</a:t>
            </a:r>
            <a:r>
              <a:rPr lang="en-US" sz="2500" dirty="0" smtClean="0"/>
              <a:t>, which are </a:t>
            </a:r>
            <a:r>
              <a:rPr lang="en-US" sz="2500" dirty="0"/>
              <a:t>the </a:t>
            </a:r>
            <a:r>
              <a:rPr lang="en-US" sz="2500" b="1" dirty="0" smtClean="0">
                <a:solidFill>
                  <a:srgbClr val="000090"/>
                </a:solidFill>
              </a:rPr>
              <a:t>antioxidant systems </a:t>
            </a:r>
            <a:r>
              <a:rPr lang="en-US" sz="2500" dirty="0" smtClean="0"/>
              <a:t>and </a:t>
            </a:r>
            <a:r>
              <a:rPr lang="en-US" sz="2500" b="1" dirty="0" err="1">
                <a:solidFill>
                  <a:srgbClr val="000090"/>
                </a:solidFill>
              </a:rPr>
              <a:t>autophagic</a:t>
            </a:r>
            <a:r>
              <a:rPr lang="en-US" sz="2500" b="1" dirty="0">
                <a:solidFill>
                  <a:srgbClr val="000090"/>
                </a:solidFill>
              </a:rPr>
              <a:t> </a:t>
            </a:r>
            <a:r>
              <a:rPr lang="en-US" sz="2500" b="1" dirty="0" smtClean="0">
                <a:solidFill>
                  <a:srgbClr val="000090"/>
                </a:solidFill>
              </a:rPr>
              <a:t>system</a:t>
            </a:r>
            <a:r>
              <a:rPr lang="en-US" sz="2500" dirty="0" smtClean="0"/>
              <a:t>, </a:t>
            </a:r>
            <a:r>
              <a:rPr lang="en-US" sz="2500" dirty="0"/>
              <a:t>the functions of which are, respectively</a:t>
            </a:r>
            <a:r>
              <a:rPr lang="en-US" sz="2500" dirty="0" smtClean="0"/>
              <a:t>, to detoxify ROS and </a:t>
            </a:r>
            <a:r>
              <a:rPr lang="en-US" sz="2500" dirty="0"/>
              <a:t>eliminate </a:t>
            </a:r>
            <a:r>
              <a:rPr lang="en-US" sz="2500" dirty="0" smtClean="0"/>
              <a:t>damaged cell domains. </a:t>
            </a:r>
          </a:p>
          <a:p>
            <a:endParaRPr lang="en-US" sz="2500" dirty="0"/>
          </a:p>
          <a:p>
            <a:r>
              <a:rPr lang="en-US" sz="2500" dirty="0" smtClean="0"/>
              <a:t>When </a:t>
            </a:r>
            <a:r>
              <a:rPr lang="en-US" sz="2500" dirty="0"/>
              <a:t>the defense systems fail </a:t>
            </a:r>
            <a:r>
              <a:rPr lang="en-US" sz="2500" dirty="0" smtClean="0"/>
              <a:t>to sustain </a:t>
            </a:r>
            <a:r>
              <a:rPr lang="en-US" sz="2500" dirty="0"/>
              <a:t>cell health the final mechanism </a:t>
            </a:r>
            <a:r>
              <a:rPr lang="en-US" sz="2500" dirty="0" smtClean="0"/>
              <a:t>where all dysfunctions </a:t>
            </a:r>
            <a:r>
              <a:rPr lang="en-US" sz="2500" dirty="0"/>
              <a:t>meet is cell death, either </a:t>
            </a:r>
            <a:r>
              <a:rPr lang="en-US" sz="2500" dirty="0" smtClean="0"/>
              <a:t>as </a:t>
            </a:r>
            <a:r>
              <a:rPr lang="en-US" sz="2500" b="1" dirty="0" smtClean="0">
                <a:solidFill>
                  <a:srgbClr val="000090"/>
                </a:solidFill>
              </a:rPr>
              <a:t>apoptosis</a:t>
            </a:r>
            <a:r>
              <a:rPr lang="en-US" sz="2500" dirty="0" smtClean="0"/>
              <a:t> </a:t>
            </a:r>
            <a:r>
              <a:rPr lang="en-US" sz="2500" dirty="0"/>
              <a:t>or </a:t>
            </a:r>
            <a:r>
              <a:rPr lang="en-US" sz="2500" b="1" dirty="0">
                <a:solidFill>
                  <a:srgbClr val="000090"/>
                </a:solidFill>
              </a:rPr>
              <a:t>necrosis</a:t>
            </a:r>
          </a:p>
        </p:txBody>
      </p:sp>
    </p:spTree>
    <p:extLst>
      <p:ext uri="{BB962C8B-B14F-4D97-AF65-F5344CB8AC3E}">
        <p14:creationId xmlns:p14="http://schemas.microsoft.com/office/powerpoint/2010/main" val="416268821"/>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1">
            <a:schemeClr val="accent6"/>
          </a:lnRef>
          <a:fillRef idx="2">
            <a:schemeClr val="accent6"/>
          </a:fillRef>
          <a:effectRef idx="1">
            <a:schemeClr val="accent6"/>
          </a:effectRef>
          <a:fontRef idx="minor">
            <a:schemeClr val="dk1"/>
          </a:fontRef>
        </p:style>
        <p:txBody>
          <a:bodyPr/>
          <a:lstStyle/>
          <a:p>
            <a:r>
              <a:rPr lang="en-US" b="1" dirty="0" smtClean="0">
                <a:solidFill>
                  <a:srgbClr val="000090"/>
                </a:solidFill>
              </a:rPr>
              <a:t>SUMMARY POINTS</a:t>
            </a:r>
            <a:endParaRPr lang="en-US" b="1" dirty="0">
              <a:solidFill>
                <a:srgbClr val="000090"/>
              </a:solidFill>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92820730"/>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799" y="385755"/>
            <a:ext cx="8960201" cy="3970318"/>
          </a:xfrm>
          <a:prstGeom prst="rect">
            <a:avLst/>
          </a:prstGeom>
        </p:spPr>
        <p:txBody>
          <a:bodyPr wrap="square">
            <a:spAutoFit/>
          </a:bodyPr>
          <a:lstStyle/>
          <a:p>
            <a:r>
              <a:rPr lang="en-US" sz="2400" b="1" dirty="0">
                <a:solidFill>
                  <a:srgbClr val="000090"/>
                </a:solidFill>
              </a:rPr>
              <a:t>1. </a:t>
            </a:r>
            <a:r>
              <a:rPr lang="en-US" sz="2800" dirty="0"/>
              <a:t>Protein folding is accomplished by </a:t>
            </a:r>
            <a:r>
              <a:rPr lang="en-US" sz="2800" dirty="0" err="1"/>
              <a:t>intramolecular</a:t>
            </a:r>
            <a:r>
              <a:rPr lang="en-US" sz="2800" dirty="0"/>
              <a:t> forces and passes through </a:t>
            </a:r>
            <a:r>
              <a:rPr lang="en-US" sz="2800" dirty="0" smtClean="0"/>
              <a:t>intermediates with </a:t>
            </a:r>
            <a:r>
              <a:rPr lang="en-US" sz="2800" dirty="0"/>
              <a:t>decreasing energy and entropy striving toward an energy minimum.</a:t>
            </a:r>
          </a:p>
          <a:p>
            <a:r>
              <a:rPr lang="en-US" sz="2800" dirty="0"/>
              <a:t>In vitro, folding intermediates may go off the pathway and use intermolecular forces</a:t>
            </a:r>
            <a:r>
              <a:rPr lang="en-US" sz="2800" dirty="0" smtClean="0"/>
              <a:t>, resulting </a:t>
            </a:r>
            <a:r>
              <a:rPr lang="en-US" sz="2800" dirty="0"/>
              <a:t>in aggregation. </a:t>
            </a:r>
            <a:r>
              <a:rPr lang="en-US" sz="2800" i="1" dirty="0"/>
              <a:t>In vivo</a:t>
            </a:r>
            <a:r>
              <a:rPr lang="en-US" sz="2800" dirty="0"/>
              <a:t>, the folding process is assisted by molecular chaperones</a:t>
            </a:r>
            <a:r>
              <a:rPr lang="en-US" sz="2800" dirty="0" smtClean="0"/>
              <a:t>, which </a:t>
            </a:r>
            <a:r>
              <a:rPr lang="en-US" sz="2800" dirty="0"/>
              <a:t>shield the proteins and guide them to the native structure</a:t>
            </a:r>
            <a:r>
              <a:rPr lang="en-US" sz="2800" dirty="0" smtClean="0"/>
              <a:t>.</a:t>
            </a:r>
            <a:endParaRPr lang="en-US" sz="2800" dirty="0"/>
          </a:p>
        </p:txBody>
      </p:sp>
    </p:spTree>
    <p:extLst>
      <p:ext uri="{BB962C8B-B14F-4D97-AF65-F5344CB8AC3E}">
        <p14:creationId xmlns:p14="http://schemas.microsoft.com/office/powerpoint/2010/main" val="336350241"/>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100" y="567541"/>
            <a:ext cx="8877300" cy="4832093"/>
          </a:xfrm>
          <a:prstGeom prst="rect">
            <a:avLst/>
          </a:prstGeom>
        </p:spPr>
        <p:txBody>
          <a:bodyPr wrap="square">
            <a:spAutoFit/>
          </a:bodyPr>
          <a:lstStyle/>
          <a:p>
            <a:r>
              <a:rPr lang="en-US" sz="2800" b="1" dirty="0">
                <a:solidFill>
                  <a:srgbClr val="000090"/>
                </a:solidFill>
              </a:rPr>
              <a:t>2. </a:t>
            </a:r>
            <a:r>
              <a:rPr lang="en-US" sz="2800" dirty="0"/>
              <a:t>Aberration in the amino acid chain, either by inherited gene variations or from damage to amino acids, such as oxidative modifications, may compromise folding, even in the presence of chaperones. Intracellular proteases, which together with the chaperones comprise the cellular protein quality control systems, try to eliminate </a:t>
            </a:r>
            <a:r>
              <a:rPr lang="en-US" sz="2800" dirty="0" err="1"/>
              <a:t>misfolded</a:t>
            </a:r>
            <a:r>
              <a:rPr lang="en-US" sz="2800" dirty="0"/>
              <a:t> proteins.</a:t>
            </a:r>
          </a:p>
          <a:p>
            <a:r>
              <a:rPr lang="en-US" sz="2800" dirty="0"/>
              <a:t>For certain proteins and under certain circumstances elimination is inefficient and the </a:t>
            </a:r>
            <a:r>
              <a:rPr lang="en-US" sz="2800" dirty="0" err="1"/>
              <a:t>misfolded</a:t>
            </a:r>
            <a:r>
              <a:rPr lang="en-US" sz="2800" dirty="0"/>
              <a:t> protein accumulates as aggregates</a:t>
            </a:r>
          </a:p>
        </p:txBody>
      </p:sp>
    </p:spTree>
    <p:extLst>
      <p:ext uri="{BB962C8B-B14F-4D97-AF65-F5344CB8AC3E}">
        <p14:creationId xmlns:p14="http://schemas.microsoft.com/office/powerpoint/2010/main" val="1195313011"/>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970318"/>
          </a:xfrm>
          <a:prstGeom prst="rect">
            <a:avLst/>
          </a:prstGeom>
        </p:spPr>
        <p:txBody>
          <a:bodyPr wrap="square">
            <a:spAutoFit/>
          </a:bodyPr>
          <a:lstStyle/>
          <a:p>
            <a:r>
              <a:rPr lang="en-US" sz="2800" b="1" dirty="0">
                <a:solidFill>
                  <a:srgbClr val="000090"/>
                </a:solidFill>
              </a:rPr>
              <a:t>3. </a:t>
            </a:r>
            <a:r>
              <a:rPr lang="en-US" sz="2800" dirty="0"/>
              <a:t>Aberrant proteins, which are prematurely eliminated by proteases, may give rise </a:t>
            </a:r>
            <a:r>
              <a:rPr lang="en-US" sz="2800" dirty="0" smtClean="0"/>
              <a:t>to loss</a:t>
            </a:r>
            <a:r>
              <a:rPr lang="en-US" sz="2800" dirty="0"/>
              <a:t>-of-function pathogenesis and result in protein deficiency disease. Aberrant proteins</a:t>
            </a:r>
            <a:r>
              <a:rPr lang="en-US" sz="2800" dirty="0" smtClean="0"/>
              <a:t>, which </a:t>
            </a:r>
            <a:r>
              <a:rPr lang="en-US" sz="2800" dirty="0"/>
              <a:t>are not eliminated but accumulated, result in gain-of-function </a:t>
            </a:r>
            <a:r>
              <a:rPr lang="en-US" sz="2800" dirty="0" smtClean="0"/>
              <a:t>pathogenesis and </a:t>
            </a:r>
            <a:r>
              <a:rPr lang="en-US" sz="2800" dirty="0"/>
              <a:t>disease pathology. Some diseases show both loss-of-function and </a:t>
            </a:r>
            <a:r>
              <a:rPr lang="en-US" sz="2800" dirty="0" smtClean="0"/>
              <a:t>gain-of function</a:t>
            </a:r>
            <a:r>
              <a:rPr lang="en-US" sz="2800" dirty="0"/>
              <a:t> </a:t>
            </a:r>
            <a:r>
              <a:rPr lang="en-US" sz="2800" dirty="0" smtClean="0"/>
              <a:t>pathogenic </a:t>
            </a:r>
            <a:r>
              <a:rPr lang="en-US" sz="2800" dirty="0"/>
              <a:t>mechanisms</a:t>
            </a:r>
            <a:r>
              <a:rPr lang="en-US" sz="2800" dirty="0" smtClean="0"/>
              <a:t>.</a:t>
            </a:r>
          </a:p>
          <a:p>
            <a:endParaRPr lang="en-US" sz="2800" dirty="0"/>
          </a:p>
        </p:txBody>
      </p:sp>
    </p:spTree>
    <p:extLst>
      <p:ext uri="{BB962C8B-B14F-4D97-AF65-F5344CB8AC3E}">
        <p14:creationId xmlns:p14="http://schemas.microsoft.com/office/powerpoint/2010/main" val="2393361039"/>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46542"/>
            <a:ext cx="8839200" cy="4832093"/>
          </a:xfrm>
          <a:prstGeom prst="rect">
            <a:avLst/>
          </a:prstGeom>
        </p:spPr>
        <p:txBody>
          <a:bodyPr wrap="square">
            <a:spAutoFit/>
          </a:bodyPr>
          <a:lstStyle/>
          <a:p>
            <a:r>
              <a:rPr lang="en-US" sz="2800" b="1" dirty="0">
                <a:solidFill>
                  <a:srgbClr val="000090"/>
                </a:solidFill>
              </a:rPr>
              <a:t>4. </a:t>
            </a:r>
            <a:r>
              <a:rPr lang="en-US" sz="2800" dirty="0"/>
              <a:t>Typical diseases due to predominantly loss-of-function pathogenesis are phenylketonuria, cystic fibrosis, the pulmonary form of </a:t>
            </a:r>
            <a:r>
              <a:rPr lang="en-US" sz="2800" b="1" dirty="0"/>
              <a:t>α</a:t>
            </a:r>
            <a:r>
              <a:rPr lang="en-US" sz="2800" dirty="0"/>
              <a:t>-1-antitrypsin deficiency, and medium-chain acyl-CoA dehydrogenase deficiency. Typical diseases with predominantly gain-of-function pathogenesis are cardiomyopathies, Parkinson’s disease due to </a:t>
            </a:r>
            <a:r>
              <a:rPr lang="en-US" sz="2800" b="1" dirty="0"/>
              <a:t>α</a:t>
            </a:r>
            <a:r>
              <a:rPr lang="en-US" sz="2800" dirty="0"/>
              <a:t>-</a:t>
            </a:r>
            <a:r>
              <a:rPr lang="en-US" sz="2800" dirty="0" err="1"/>
              <a:t>synuclein</a:t>
            </a:r>
            <a:r>
              <a:rPr lang="en-US" sz="2800" dirty="0"/>
              <a:t> gene variations. Mixed pathogenesis is seen in Parkinson’s disease due to deficiency of the elimination systems, and indicated in short-chain acyl-CoA dehydrogenase deficiency.</a:t>
            </a:r>
          </a:p>
        </p:txBody>
      </p:sp>
    </p:spTree>
    <p:extLst>
      <p:ext uri="{BB962C8B-B14F-4D97-AF65-F5344CB8AC3E}">
        <p14:creationId xmlns:p14="http://schemas.microsoft.com/office/powerpoint/2010/main" val="3826755268"/>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799" y="256868"/>
            <a:ext cx="8705389" cy="5632312"/>
          </a:xfrm>
          <a:prstGeom prst="rect">
            <a:avLst/>
          </a:prstGeom>
        </p:spPr>
        <p:txBody>
          <a:bodyPr wrap="square">
            <a:spAutoFit/>
          </a:bodyPr>
          <a:lstStyle/>
          <a:p>
            <a:r>
              <a:rPr lang="en-US" sz="2800" b="1" dirty="0" smtClean="0">
                <a:solidFill>
                  <a:srgbClr val="000090"/>
                </a:solidFill>
              </a:rPr>
              <a:t>5. </a:t>
            </a:r>
            <a:r>
              <a:rPr lang="en-US" sz="2800" dirty="0" smtClean="0"/>
              <a:t>Diseases </a:t>
            </a:r>
            <a:r>
              <a:rPr lang="en-US" sz="2800" dirty="0"/>
              <a:t>with loss-of-function protein </a:t>
            </a:r>
            <a:r>
              <a:rPr lang="en-US" sz="2800" dirty="0" err="1" smtClean="0"/>
              <a:t>misfolding</a:t>
            </a:r>
            <a:r>
              <a:rPr lang="en-US" sz="2800" dirty="0"/>
              <a:t> </a:t>
            </a:r>
            <a:r>
              <a:rPr lang="en-US" sz="2800" dirty="0" smtClean="0"/>
              <a:t>pathogenesis </a:t>
            </a:r>
            <a:r>
              <a:rPr lang="en-US" sz="2800" dirty="0"/>
              <a:t>are typically </a:t>
            </a:r>
            <a:r>
              <a:rPr lang="en-US" sz="2800" b="1" dirty="0" smtClean="0">
                <a:solidFill>
                  <a:srgbClr val="000090"/>
                </a:solidFill>
              </a:rPr>
              <a:t>autosomal recessively </a:t>
            </a:r>
            <a:r>
              <a:rPr lang="en-US" sz="2800" b="1" dirty="0">
                <a:solidFill>
                  <a:srgbClr val="000090"/>
                </a:solidFill>
              </a:rPr>
              <a:t>inherited</a:t>
            </a:r>
            <a:r>
              <a:rPr lang="en-US" sz="2800" dirty="0"/>
              <a:t>, such as many metabolic disorders. </a:t>
            </a:r>
            <a:endParaRPr lang="en-US" sz="2800" dirty="0" smtClean="0"/>
          </a:p>
          <a:p>
            <a:endParaRPr lang="en-US" sz="2800" dirty="0"/>
          </a:p>
          <a:p>
            <a:r>
              <a:rPr lang="en-US" sz="2800" dirty="0" smtClean="0"/>
              <a:t>In </a:t>
            </a:r>
            <a:r>
              <a:rPr lang="en-US" sz="2800" dirty="0"/>
              <a:t>contrast, </a:t>
            </a:r>
            <a:r>
              <a:rPr lang="en-US" sz="2800" b="1" dirty="0">
                <a:solidFill>
                  <a:srgbClr val="000090"/>
                </a:solidFill>
              </a:rPr>
              <a:t>gain-</a:t>
            </a:r>
            <a:r>
              <a:rPr lang="en-US" sz="2800" b="1" dirty="0" smtClean="0">
                <a:solidFill>
                  <a:srgbClr val="000090"/>
                </a:solidFill>
              </a:rPr>
              <a:t>of function </a:t>
            </a:r>
            <a:r>
              <a:rPr lang="en-US" sz="2800" dirty="0"/>
              <a:t>pathogenesis most often results in dominant diseases, either due to </a:t>
            </a:r>
            <a:r>
              <a:rPr lang="en-US" sz="2800" dirty="0" smtClean="0"/>
              <a:t>“toxic” peptides</a:t>
            </a:r>
            <a:r>
              <a:rPr lang="en-US" sz="2800" dirty="0"/>
              <a:t>, such as in keratin and collagen diseases, or due to the cellular </a:t>
            </a:r>
            <a:r>
              <a:rPr lang="en-US" sz="2800" dirty="0" smtClean="0"/>
              <a:t>effects of </a:t>
            </a:r>
            <a:r>
              <a:rPr lang="en-US" sz="2800" dirty="0"/>
              <a:t>the accumulated </a:t>
            </a:r>
            <a:r>
              <a:rPr lang="en-US" sz="2800" dirty="0" err="1"/>
              <a:t>misfolded</a:t>
            </a:r>
            <a:r>
              <a:rPr lang="en-US" sz="2800" dirty="0"/>
              <a:t> protein, such as those seen in Parkinson’s disease </a:t>
            </a:r>
            <a:r>
              <a:rPr lang="en-US" sz="2800" dirty="0" smtClean="0"/>
              <a:t>with </a:t>
            </a:r>
            <a:r>
              <a:rPr lang="en-US" sz="2800" b="1" dirty="0" smtClean="0"/>
              <a:t>α</a:t>
            </a:r>
            <a:r>
              <a:rPr lang="en-US" sz="2800" dirty="0"/>
              <a:t>-</a:t>
            </a:r>
            <a:r>
              <a:rPr lang="en-US" sz="2800" dirty="0" err="1"/>
              <a:t>synuclein</a:t>
            </a:r>
            <a:r>
              <a:rPr lang="en-US" sz="2800" dirty="0"/>
              <a:t> accumulation.</a:t>
            </a:r>
          </a:p>
          <a:p>
            <a:endParaRPr lang="en-US" sz="2400" dirty="0" smtClean="0"/>
          </a:p>
        </p:txBody>
      </p:sp>
    </p:spTree>
    <p:extLst>
      <p:ext uri="{BB962C8B-B14F-4D97-AF65-F5344CB8AC3E}">
        <p14:creationId xmlns:p14="http://schemas.microsoft.com/office/powerpoint/2010/main" val="610660246"/>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24450"/>
            <a:ext cx="8953500" cy="3539431"/>
          </a:xfrm>
          <a:prstGeom prst="rect">
            <a:avLst/>
          </a:prstGeom>
        </p:spPr>
        <p:txBody>
          <a:bodyPr wrap="square">
            <a:spAutoFit/>
          </a:bodyPr>
          <a:lstStyle/>
          <a:p>
            <a:r>
              <a:rPr lang="en-US" sz="2800" b="1" dirty="0">
                <a:solidFill>
                  <a:srgbClr val="000090"/>
                </a:solidFill>
              </a:rPr>
              <a:t>6. </a:t>
            </a:r>
            <a:r>
              <a:rPr lang="en-US" sz="2800" dirty="0"/>
              <a:t>The effect of </a:t>
            </a:r>
            <a:r>
              <a:rPr lang="en-US" sz="2800" b="1" dirty="0">
                <a:solidFill>
                  <a:srgbClr val="000090"/>
                </a:solidFill>
              </a:rPr>
              <a:t>loss-of-function </a:t>
            </a:r>
            <a:r>
              <a:rPr lang="en-US" sz="2800" dirty="0"/>
              <a:t>protein </a:t>
            </a:r>
            <a:r>
              <a:rPr lang="en-US" sz="2800" dirty="0" err="1"/>
              <a:t>misfolding</a:t>
            </a:r>
            <a:r>
              <a:rPr lang="en-US" sz="2800" dirty="0"/>
              <a:t> pathogenesis is typically insufficient of a metabolic or transport reaction as well as toxic effects of an accumulated substrate, which is unique for the particular cellular reaction. The effect of accumulated/aggregated proteins is more generally elicited by the </a:t>
            </a:r>
            <a:r>
              <a:rPr lang="en-US" sz="2800" dirty="0" err="1"/>
              <a:t>physico</a:t>
            </a:r>
            <a:r>
              <a:rPr lang="en-US" sz="2800" dirty="0"/>
              <a:t>-chemical properties and not by the specific function of the proteins.</a:t>
            </a:r>
          </a:p>
        </p:txBody>
      </p:sp>
    </p:spTree>
    <p:extLst>
      <p:ext uri="{BB962C8B-B14F-4D97-AF65-F5344CB8AC3E}">
        <p14:creationId xmlns:p14="http://schemas.microsoft.com/office/powerpoint/2010/main" val="3754485274"/>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179" y="219092"/>
            <a:ext cx="8337791" cy="4832093"/>
          </a:xfrm>
          <a:prstGeom prst="rect">
            <a:avLst/>
          </a:prstGeom>
        </p:spPr>
        <p:txBody>
          <a:bodyPr wrap="square">
            <a:spAutoFit/>
          </a:bodyPr>
          <a:lstStyle/>
          <a:p>
            <a:r>
              <a:rPr lang="en-US" sz="2800" b="1" dirty="0">
                <a:solidFill>
                  <a:srgbClr val="000090"/>
                </a:solidFill>
              </a:rPr>
              <a:t>7. </a:t>
            </a:r>
            <a:r>
              <a:rPr lang="en-US" sz="2800" dirty="0"/>
              <a:t>Although the effect may be similar for different accumulated proteins, there are </a:t>
            </a:r>
            <a:r>
              <a:rPr lang="en-US" sz="2800" dirty="0" smtClean="0"/>
              <a:t>probably numerous </a:t>
            </a:r>
            <a:r>
              <a:rPr lang="en-US" sz="2800" dirty="0"/>
              <a:t>factors, including cell types affected, which determine the </a:t>
            </a:r>
            <a:r>
              <a:rPr lang="en-US" sz="2800" dirty="0" smtClean="0"/>
              <a:t>pathology and </a:t>
            </a:r>
            <a:r>
              <a:rPr lang="en-US" sz="2800" dirty="0"/>
              <a:t>severity of the insult. In particular, the expression level and the efficiency of </a:t>
            </a:r>
            <a:r>
              <a:rPr lang="en-US" sz="2800" dirty="0" smtClean="0"/>
              <a:t>the protein </a:t>
            </a:r>
            <a:r>
              <a:rPr lang="en-US" sz="2800" dirty="0"/>
              <a:t>quality control systems </a:t>
            </a:r>
            <a:r>
              <a:rPr lang="en-US" sz="2800" dirty="0" smtClean="0"/>
              <a:t>(PQC) in </a:t>
            </a:r>
            <a:r>
              <a:rPr lang="en-US" sz="2800" dirty="0"/>
              <a:t>the specific cell type may be important. </a:t>
            </a:r>
            <a:r>
              <a:rPr lang="en-US" sz="2800" b="1" dirty="0">
                <a:solidFill>
                  <a:srgbClr val="000090"/>
                </a:solidFill>
              </a:rPr>
              <a:t>This </a:t>
            </a:r>
            <a:r>
              <a:rPr lang="en-US" sz="2800" b="1" dirty="0" smtClean="0">
                <a:solidFill>
                  <a:srgbClr val="000090"/>
                </a:solidFill>
              </a:rPr>
              <a:t>renders aging </a:t>
            </a:r>
            <a:r>
              <a:rPr lang="en-US" sz="2800" b="1" dirty="0">
                <a:solidFill>
                  <a:srgbClr val="000090"/>
                </a:solidFill>
              </a:rPr>
              <a:t>cells in </a:t>
            </a:r>
            <a:r>
              <a:rPr lang="en-US" sz="2800" b="1" dirty="0" err="1">
                <a:solidFill>
                  <a:srgbClr val="000090"/>
                </a:solidFill>
              </a:rPr>
              <a:t>nondividing</a:t>
            </a:r>
            <a:r>
              <a:rPr lang="en-US" sz="2800" b="1" dirty="0">
                <a:solidFill>
                  <a:srgbClr val="000090"/>
                </a:solidFill>
              </a:rPr>
              <a:t> tissues, like muscle and brain, especially vulnerable </a:t>
            </a:r>
            <a:r>
              <a:rPr lang="en-US" sz="2800" b="1" dirty="0" smtClean="0">
                <a:solidFill>
                  <a:srgbClr val="000090"/>
                </a:solidFill>
              </a:rPr>
              <a:t>to the </a:t>
            </a:r>
            <a:r>
              <a:rPr lang="en-US" sz="2800" b="1" dirty="0">
                <a:solidFill>
                  <a:srgbClr val="000090"/>
                </a:solidFill>
              </a:rPr>
              <a:t>consequences of protein </a:t>
            </a:r>
            <a:r>
              <a:rPr lang="en-US" sz="2800" b="1" dirty="0" err="1">
                <a:solidFill>
                  <a:srgbClr val="000090"/>
                </a:solidFill>
              </a:rPr>
              <a:t>misfolding</a:t>
            </a:r>
            <a:r>
              <a:rPr lang="en-US" sz="2800" dirty="0">
                <a:solidFill>
                  <a:srgbClr val="000090"/>
                </a:solidFill>
              </a:rPr>
              <a:t>.</a:t>
            </a:r>
          </a:p>
        </p:txBody>
      </p:sp>
    </p:spTree>
    <p:extLst>
      <p:ext uri="{BB962C8B-B14F-4D97-AF65-F5344CB8AC3E}">
        <p14:creationId xmlns:p14="http://schemas.microsoft.com/office/powerpoint/2010/main" val="220255736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sz="3600" b="1" dirty="0"/>
              <a:t>Cytosol-Associated Protein</a:t>
            </a:r>
            <a:br>
              <a:rPr lang="en-US" sz="3600" b="1" dirty="0"/>
            </a:br>
            <a:r>
              <a:rPr lang="en-US" sz="3600" b="1" dirty="0" err="1"/>
              <a:t>Misfolding</a:t>
            </a:r>
            <a:r>
              <a:rPr lang="en-US" sz="3600" b="1" dirty="0"/>
              <a:t> </a:t>
            </a:r>
            <a:r>
              <a:rPr lang="en-US" sz="3600" b="1" dirty="0" smtClean="0"/>
              <a:t>Diseases (1)</a:t>
            </a:r>
            <a:endParaRPr lang="en-US" sz="3600" b="1" dirty="0"/>
          </a:p>
        </p:txBody>
      </p:sp>
      <p:sp>
        <p:nvSpPr>
          <p:cNvPr id="3" name="Rectangle 2"/>
          <p:cNvSpPr/>
          <p:nvPr/>
        </p:nvSpPr>
        <p:spPr>
          <a:xfrm>
            <a:off x="132692" y="1639803"/>
            <a:ext cx="8871505" cy="4893648"/>
          </a:xfrm>
          <a:prstGeom prst="rect">
            <a:avLst/>
          </a:prstGeom>
        </p:spPr>
        <p:txBody>
          <a:bodyPr wrap="square">
            <a:spAutoFit/>
          </a:bodyPr>
          <a:lstStyle/>
          <a:p>
            <a:r>
              <a:rPr lang="en-US" sz="2800" dirty="0" smtClean="0"/>
              <a:t>Defective </a:t>
            </a:r>
            <a:r>
              <a:rPr lang="en-US" sz="2800" dirty="0"/>
              <a:t>folding caused by </a:t>
            </a:r>
            <a:r>
              <a:rPr lang="en-US" sz="2800" b="1" dirty="0">
                <a:solidFill>
                  <a:srgbClr val="008000"/>
                </a:solidFill>
              </a:rPr>
              <a:t>amino acid </a:t>
            </a:r>
            <a:r>
              <a:rPr lang="en-US" sz="2800" b="1" dirty="0" smtClean="0">
                <a:solidFill>
                  <a:srgbClr val="008000"/>
                </a:solidFill>
              </a:rPr>
              <a:t>substitutions </a:t>
            </a:r>
            <a:r>
              <a:rPr lang="en-US" sz="2800" dirty="0" smtClean="0"/>
              <a:t>that </a:t>
            </a:r>
            <a:r>
              <a:rPr lang="en-US" sz="2800" dirty="0"/>
              <a:t>result in rapid degradation </a:t>
            </a:r>
            <a:r>
              <a:rPr lang="en-US" sz="2800" dirty="0" smtClean="0"/>
              <a:t>of the </a:t>
            </a:r>
            <a:r>
              <a:rPr lang="en-US" sz="2800" dirty="0"/>
              <a:t>variant protein is exemplified by </a:t>
            </a:r>
            <a:r>
              <a:rPr lang="en-US" sz="2800" b="1" dirty="0" smtClean="0">
                <a:solidFill>
                  <a:srgbClr val="008000"/>
                </a:solidFill>
              </a:rPr>
              <a:t>phenylketonuria (</a:t>
            </a:r>
            <a:r>
              <a:rPr lang="en-US" sz="2800" b="1" dirty="0">
                <a:solidFill>
                  <a:srgbClr val="008000"/>
                </a:solidFill>
              </a:rPr>
              <a:t>PKU)</a:t>
            </a:r>
            <a:r>
              <a:rPr lang="en-US" sz="2800" dirty="0"/>
              <a:t>, an inborn error of </a:t>
            </a:r>
            <a:r>
              <a:rPr lang="en-US" sz="2800" dirty="0" smtClean="0"/>
              <a:t>phenylalanine metabolism.</a:t>
            </a:r>
          </a:p>
          <a:p>
            <a:endParaRPr lang="en-US" sz="2800" dirty="0"/>
          </a:p>
          <a:p>
            <a:r>
              <a:rPr lang="en-US" sz="2800" dirty="0"/>
              <a:t>Amino acid substitutions </a:t>
            </a:r>
            <a:r>
              <a:rPr lang="en-US" sz="2800" dirty="0" smtClean="0"/>
              <a:t>in the </a:t>
            </a:r>
            <a:r>
              <a:rPr lang="en-US" sz="2800" dirty="0"/>
              <a:t>phenylalanine hydroxylase (PAH) </a:t>
            </a:r>
            <a:r>
              <a:rPr lang="en-US" sz="2800" dirty="0" smtClean="0"/>
              <a:t>enzyme </a:t>
            </a:r>
            <a:r>
              <a:rPr lang="en-US" sz="2800" b="1" dirty="0" smtClean="0">
                <a:solidFill>
                  <a:srgbClr val="008000"/>
                </a:solidFill>
              </a:rPr>
              <a:t>far </a:t>
            </a:r>
            <a:r>
              <a:rPr lang="en-US" sz="2800" b="1" dirty="0">
                <a:solidFill>
                  <a:srgbClr val="008000"/>
                </a:solidFill>
              </a:rPr>
              <a:t>from the enzyme’s active site </a:t>
            </a:r>
            <a:r>
              <a:rPr lang="en-US" sz="2800" dirty="0"/>
              <a:t>may </a:t>
            </a:r>
            <a:r>
              <a:rPr lang="en-US" sz="2800" dirty="0" smtClean="0"/>
              <a:t>cause </a:t>
            </a:r>
            <a:r>
              <a:rPr lang="en-US" sz="2800" dirty="0" err="1" smtClean="0"/>
              <a:t>misfolding</a:t>
            </a:r>
            <a:r>
              <a:rPr lang="en-US" sz="2800" dirty="0" smtClean="0"/>
              <a:t> </a:t>
            </a:r>
            <a:r>
              <a:rPr lang="en-US" sz="2800" dirty="0"/>
              <a:t>of the protein, hinder formation </a:t>
            </a:r>
            <a:r>
              <a:rPr lang="en-US" sz="2800" dirty="0" smtClean="0"/>
              <a:t>of the </a:t>
            </a:r>
            <a:r>
              <a:rPr lang="en-US" sz="2800" dirty="0"/>
              <a:t>active tetramer, and trigger rapid degradation.</a:t>
            </a:r>
          </a:p>
        </p:txBody>
      </p:sp>
    </p:spTree>
    <p:extLst>
      <p:ext uri="{BB962C8B-B14F-4D97-AF65-F5344CB8AC3E}">
        <p14:creationId xmlns:p14="http://schemas.microsoft.com/office/powerpoint/2010/main" val="31734443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22724"/>
          </a:xfrm>
          <a:ln>
            <a:solidFill>
              <a:srgbClr val="000090"/>
            </a:solidFill>
          </a:ln>
        </p:spPr>
        <p:style>
          <a:lnRef idx="2">
            <a:schemeClr val="accent4"/>
          </a:lnRef>
          <a:fillRef idx="1">
            <a:schemeClr val="lt1"/>
          </a:fillRef>
          <a:effectRef idx="0">
            <a:schemeClr val="accent4"/>
          </a:effectRef>
          <a:fontRef idx="minor">
            <a:schemeClr val="dk1"/>
          </a:fontRef>
        </p:style>
        <p:txBody>
          <a:bodyPr/>
          <a:lstStyle/>
          <a:p>
            <a:r>
              <a:rPr lang="en-US" b="1" dirty="0" smtClean="0">
                <a:solidFill>
                  <a:srgbClr val="008000"/>
                </a:solidFill>
              </a:rPr>
              <a:t>PAH and PKU</a:t>
            </a:r>
            <a:endParaRPr lang="en-US" b="1" dirty="0">
              <a:solidFill>
                <a:srgbClr val="008000"/>
              </a:solidFill>
            </a:endParaRPr>
          </a:p>
        </p:txBody>
      </p:sp>
      <p:pic>
        <p:nvPicPr>
          <p:cNvPr id="3" name="Picture 2"/>
          <p:cNvPicPr>
            <a:picLocks noChangeAspect="1"/>
          </p:cNvPicPr>
          <p:nvPr/>
        </p:nvPicPr>
        <p:blipFill>
          <a:blip r:embed="rId2"/>
          <a:stretch>
            <a:fillRect/>
          </a:stretch>
        </p:blipFill>
        <p:spPr>
          <a:xfrm>
            <a:off x="549275" y="1447800"/>
            <a:ext cx="8042275" cy="4838700"/>
          </a:xfrm>
          <a:prstGeom prst="rect">
            <a:avLst/>
          </a:prstGeom>
        </p:spPr>
      </p:pic>
    </p:spTree>
    <p:extLst>
      <p:ext uri="{BB962C8B-B14F-4D97-AF65-F5344CB8AC3E}">
        <p14:creationId xmlns:p14="http://schemas.microsoft.com/office/powerpoint/2010/main" val="21451569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Impact"/>
        <a:ea typeface="ＭＳ Ｐゴシック"/>
        <a:cs typeface=""/>
      </a:majorFont>
      <a:minorFont>
        <a:latin typeface="Impac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high voltage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Breeze.thmx</Template>
  <TotalTime>1437</TotalTime>
  <Words>4756</Words>
  <Application>Microsoft Macintosh PowerPoint</Application>
  <PresentationFormat>On-screen Show (4:3)</PresentationFormat>
  <Paragraphs>255</Paragraphs>
  <Slides>78</Slides>
  <Notes>0</Notes>
  <HiddenSlides>0</HiddenSlides>
  <MMClips>0</MMClips>
  <ScaleCrop>false</ScaleCrop>
  <HeadingPairs>
    <vt:vector size="4" baseType="variant">
      <vt:variant>
        <vt:lpstr>Theme</vt:lpstr>
      </vt:variant>
      <vt:variant>
        <vt:i4>2</vt:i4>
      </vt:variant>
      <vt:variant>
        <vt:lpstr>Slide Titles</vt:lpstr>
      </vt:variant>
      <vt:variant>
        <vt:i4>78</vt:i4>
      </vt:variant>
    </vt:vector>
  </HeadingPairs>
  <TitlesOfParts>
    <vt:vector size="80" baseType="lpstr">
      <vt:lpstr>Breeze</vt:lpstr>
      <vt:lpstr>high voltage</vt:lpstr>
      <vt:lpstr>ORGANELLE-SPECIFIC PROTEIN QUALITY CONTROL SYSTEMS AND PROTEIN MISFOLDING DISEASES</vt:lpstr>
      <vt:lpstr>Protein Folding and Quality Control Systems in the Cytosol</vt:lpstr>
      <vt:lpstr>PowerPoint Presentation</vt:lpstr>
      <vt:lpstr>PowerPoint Presentation</vt:lpstr>
      <vt:lpstr>PowerPoint Presentation</vt:lpstr>
      <vt:lpstr>PowerPoint Presentation</vt:lpstr>
      <vt:lpstr>PowerPoint Presentation</vt:lpstr>
      <vt:lpstr>Cytosol-Associated Protein Misfolding Diseases (1)</vt:lpstr>
      <vt:lpstr>PAH and PKU</vt:lpstr>
      <vt:lpstr>PowerPoint Presentation</vt:lpstr>
      <vt:lpstr>   Loss-of-function pathogenesis: definition</vt:lpstr>
      <vt:lpstr>PKU At A Glance</vt:lpstr>
      <vt:lpstr>PKU At A Glance</vt:lpstr>
      <vt:lpstr>Phe to Tyr Conversion</vt:lpstr>
      <vt:lpstr>Phe to Tyr Conversion</vt:lpstr>
      <vt:lpstr>Phe to Tyr Conversion</vt:lpstr>
      <vt:lpstr>Metabolic Pathways</vt:lpstr>
      <vt:lpstr>PAH and PKU</vt:lpstr>
      <vt:lpstr>Metabolic Pathways</vt:lpstr>
      <vt:lpstr>PKU Treatment</vt:lpstr>
      <vt:lpstr>PKU Prognosis</vt:lpstr>
      <vt:lpstr>Cytosol-Associated Protein Misfolding Diseases (2)</vt:lpstr>
      <vt:lpstr>PowerPoint Presentation</vt:lpstr>
      <vt:lpstr>PowerPoint Presentation</vt:lpstr>
      <vt:lpstr>PowerPoint Presentation</vt:lpstr>
      <vt:lpstr>PowerPoint Presentation</vt:lpstr>
      <vt:lpstr>PowerPoint Presentation</vt:lpstr>
      <vt:lpstr>Cytosol-Associated Protein Misfolding Diseases (4)</vt:lpstr>
      <vt:lpstr>Reaction catalyzed by SOD1</vt:lpstr>
      <vt:lpstr>PowerPoint Presentation</vt:lpstr>
      <vt:lpstr>PowerPoint Presentation</vt:lpstr>
      <vt:lpstr>Protein Folding and Quality Control in the Endoplasmic Reticulum</vt:lpstr>
      <vt:lpstr>PowerPoint Presentation</vt:lpstr>
      <vt:lpstr>PowerPoint Presentation</vt:lpstr>
      <vt:lpstr>PowerPoint Presentation</vt:lpstr>
      <vt:lpstr>PowerPoint Presentation</vt:lpstr>
      <vt:lpstr>Endoplasmic Reticulum–Associated Misfolding Diseases (1)</vt:lpstr>
      <vt:lpstr>PowerPoint Presentation</vt:lpstr>
      <vt:lpstr>CFTR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Endoplasmic Reticulum–Associated Misfolding Diseases (2)</vt:lpstr>
      <vt:lpstr>PowerPoint Presentation</vt:lpstr>
      <vt:lpstr>PowerPoint Presentation</vt:lpstr>
      <vt:lpstr>PowerPoint Presentation</vt:lpstr>
      <vt:lpstr>PowerPoint Presentation</vt:lpstr>
      <vt:lpstr>Protein Folding and Quality Control in Mitochondria</vt:lpstr>
      <vt:lpstr>PowerPoint Presentation</vt:lpstr>
      <vt:lpstr>Mitochondria-Associated Protein Misfolding Diseases</vt:lpstr>
      <vt:lpstr>PowerPoint Presentation</vt:lpstr>
      <vt:lpstr>PowerPoint Presentation</vt:lpstr>
      <vt:lpstr>PowerPoint Presentation</vt:lpstr>
      <vt:lpstr>PowerPoint Presentation</vt:lpstr>
      <vt:lpstr>CELLULAR CONSEQUENCES OF PROTEIN MISFOLDING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POINTS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Paola Dominici</dc:creator>
  <cp:lastModifiedBy>Paola Dominici</cp:lastModifiedBy>
  <cp:revision>100</cp:revision>
  <dcterms:created xsi:type="dcterms:W3CDTF">2016-03-20T20:09:08Z</dcterms:created>
  <dcterms:modified xsi:type="dcterms:W3CDTF">2019-03-18T12:36:48Z</dcterms:modified>
</cp:coreProperties>
</file>