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4"/>
  </p:notesMasterIdLst>
  <p:sldIdLst>
    <p:sldId id="312" r:id="rId2"/>
    <p:sldId id="313" r:id="rId3"/>
    <p:sldId id="256" r:id="rId4"/>
    <p:sldId id="273" r:id="rId5"/>
    <p:sldId id="311" r:id="rId6"/>
    <p:sldId id="274" r:id="rId7"/>
    <p:sldId id="275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277" r:id="rId17"/>
    <p:sldId id="278" r:id="rId18"/>
    <p:sldId id="260" r:id="rId19"/>
    <p:sldId id="261" r:id="rId20"/>
    <p:sldId id="262" r:id="rId21"/>
    <p:sldId id="263" r:id="rId22"/>
    <p:sldId id="264" r:id="rId23"/>
    <p:sldId id="265" r:id="rId24"/>
    <p:sldId id="268" r:id="rId25"/>
    <p:sldId id="266" r:id="rId26"/>
    <p:sldId id="267" r:id="rId27"/>
    <p:sldId id="314" r:id="rId28"/>
    <p:sldId id="270" r:id="rId29"/>
    <p:sldId id="269" r:id="rId30"/>
    <p:sldId id="271" r:id="rId31"/>
    <p:sldId id="280" r:id="rId32"/>
    <p:sldId id="281" r:id="rId33"/>
    <p:sldId id="282" r:id="rId34"/>
    <p:sldId id="279" r:id="rId35"/>
    <p:sldId id="257" r:id="rId36"/>
    <p:sldId id="272" r:id="rId37"/>
    <p:sldId id="259" r:id="rId38"/>
    <p:sldId id="283" r:id="rId39"/>
    <p:sldId id="286" r:id="rId40"/>
    <p:sldId id="287" r:id="rId41"/>
    <p:sldId id="285" r:id="rId42"/>
    <p:sldId id="288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1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781" autoAdjust="0"/>
  </p:normalViewPr>
  <p:slideViewPr>
    <p:cSldViewPr snapToGrid="0" snapToObjects="1">
      <p:cViewPr varScale="1">
        <p:scale>
          <a:sx n="110" d="100"/>
          <a:sy n="110" d="100"/>
        </p:scale>
        <p:origin x="-10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DFFD4-781A-A446-9539-2546201E806B}" type="datetimeFigureOut">
              <a:rPr lang="en-US" smtClean="0"/>
              <a:t>18/03/19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7747F-A9AD-B141-AB77-6F74F13ED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30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protein deficiency disease : not enough active proteins in the cell</a:t>
            </a:r>
          </a:p>
          <a:p>
            <a:r>
              <a:rPr lang="en-US"/>
              <a:t>toxicity : aggregated become poisonous to the cell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870A-7406-874D-B3F6-AA10E18CC011}" type="datetimeFigureOut">
              <a:rPr lang="en-US" smtClean="0"/>
              <a:t>18/03/19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597-F4F4-4B45-9084-3B407635A6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870A-7406-874D-B3F6-AA10E18CC011}" type="datetimeFigureOut">
              <a:rPr lang="en-US" smtClean="0"/>
              <a:t>18/03/19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597-F4F4-4B45-9084-3B407635A6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870A-7406-874D-B3F6-AA10E18CC011}" type="datetimeFigureOut">
              <a:rPr lang="en-US" smtClean="0"/>
              <a:t>18/03/19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597-F4F4-4B45-9084-3B407635A6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870A-7406-874D-B3F6-AA10E18CC011}" type="datetimeFigureOut">
              <a:rPr lang="en-US" smtClean="0"/>
              <a:t>18/03/19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597-F4F4-4B45-9084-3B407635A6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870A-7406-874D-B3F6-AA10E18CC011}" type="datetimeFigureOut">
              <a:rPr lang="en-US" smtClean="0"/>
              <a:t>18/03/19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597-F4F4-4B45-9084-3B407635A6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870A-7406-874D-B3F6-AA10E18CC011}" type="datetimeFigureOut">
              <a:rPr lang="en-US" smtClean="0"/>
              <a:t>18/03/19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597-F4F4-4B45-9084-3B407635A6B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870A-7406-874D-B3F6-AA10E18CC011}" type="datetimeFigureOut">
              <a:rPr lang="en-US" smtClean="0"/>
              <a:t>18/03/19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597-F4F4-4B45-9084-3B407635A6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870A-7406-874D-B3F6-AA10E18CC011}" type="datetimeFigureOut">
              <a:rPr lang="en-US" smtClean="0"/>
              <a:t>18/03/19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597-F4F4-4B45-9084-3B407635A6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870A-7406-874D-B3F6-AA10E18CC011}" type="datetimeFigureOut">
              <a:rPr lang="en-US" smtClean="0"/>
              <a:t>18/03/19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597-F4F4-4B45-9084-3B407635A6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870A-7406-874D-B3F6-AA10E18CC011}" type="datetimeFigureOut">
              <a:rPr lang="en-US" smtClean="0"/>
              <a:t>18/03/19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597-F4F4-4B45-9084-3B407635A6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870A-7406-874D-B3F6-AA10E18CC011}" type="datetimeFigureOut">
              <a:rPr lang="en-US" smtClean="0"/>
              <a:t>18/03/19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597-F4F4-4B45-9084-3B407635A6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870A-7406-874D-B3F6-AA10E18CC011}" type="datetimeFigureOut">
              <a:rPr lang="en-US" smtClean="0"/>
              <a:t>18/03/19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597-F4F4-4B45-9084-3B407635A6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50C870A-7406-874D-B3F6-AA10E18CC011}" type="datetimeFigureOut">
              <a:rPr lang="en-US" smtClean="0"/>
              <a:t>18/03/19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D91B4597-F4F4-4B45-9084-3B407635A6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246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u="sng" dirty="0"/>
              <a:t>PROTEIN MISFOLDING AND HUMAN </a:t>
            </a:r>
            <a:r>
              <a:rPr lang="en-US" b="1" u="sng" dirty="0" smtClean="0"/>
              <a:t>DISEASES</a:t>
            </a:r>
          </a:p>
          <a:p>
            <a:pPr algn="ctr"/>
            <a:endParaRPr lang="en-US" b="1" u="sng" dirty="0"/>
          </a:p>
          <a:p>
            <a:pPr algn="ctr"/>
            <a:endParaRPr lang="en-US" b="1" dirty="0"/>
          </a:p>
          <a:p>
            <a:r>
              <a:rPr lang="en-US" dirty="0"/>
              <a:t> 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How 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Proteins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fold and why they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misfold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Role of Molecular Chaperones in Protein Folding 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ORGANELLE-SPECIFIC PROTEIN QUALITY CONTROL SYSTEMS AND PROTEIN MISFOLDING DISEASES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2400" dirty="0" smtClean="0">
                <a:solidFill>
                  <a:srgbClr val="FF0000"/>
                </a:solidFill>
              </a:rPr>
              <a:t>Mechanisms and Link to Disease 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2400" dirty="0" smtClean="0">
                <a:solidFill>
                  <a:srgbClr val="80192A"/>
                </a:solidFill>
              </a:rPr>
              <a:t>Molecular chaperones in protein folding and </a:t>
            </a:r>
            <a:r>
              <a:rPr lang="en-US" sz="2400" dirty="0" err="1" smtClean="0">
                <a:solidFill>
                  <a:srgbClr val="80192A"/>
                </a:solidFill>
              </a:rPr>
              <a:t>proteostasis</a:t>
            </a:r>
            <a:endParaRPr lang="en-US" sz="2400" dirty="0" smtClean="0">
              <a:solidFill>
                <a:srgbClr val="80192A"/>
              </a:solidFill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The amyloid state and its association with protein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misfolding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diseases 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2400" dirty="0" smtClean="0">
                <a:solidFill>
                  <a:srgbClr val="000090"/>
                </a:solidFill>
              </a:rPr>
              <a:t>Antibodies and protein </a:t>
            </a:r>
            <a:r>
              <a:rPr lang="en-US" sz="2400" dirty="0" err="1" smtClean="0">
                <a:solidFill>
                  <a:srgbClr val="000090"/>
                </a:solidFill>
              </a:rPr>
              <a:t>misfolding</a:t>
            </a:r>
            <a:r>
              <a:rPr lang="en-US" sz="2400" dirty="0" smtClean="0">
                <a:solidFill>
                  <a:srgbClr val="000090"/>
                </a:solidFill>
              </a:rPr>
              <a:t>: From structural research tools to therapeutic strategies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27651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000" dirty="0"/>
              <a:t>Causes of </a:t>
            </a:r>
            <a:r>
              <a:rPr lang="en-US" sz="3000" dirty="0" err="1"/>
              <a:t>misfolding</a:t>
            </a:r>
            <a:r>
              <a:rPr lang="en-US" sz="3000" dirty="0"/>
              <a:t> and protein aggregation</a:t>
            </a:r>
          </a:p>
        </p:txBody>
      </p:sp>
      <p:pic>
        <p:nvPicPr>
          <p:cNvPr id="91141" name="Picture 5" descr="Snapshot 2009-03-25 21-09-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4267200" cy="418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381000" y="6019800"/>
            <a:ext cx="404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States accessible to a protein molecule</a:t>
            </a:r>
            <a:r>
              <a:rPr lang="en-US"/>
              <a:t> </a:t>
            </a: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4876800" y="6019800"/>
            <a:ext cx="3902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1"/>
              <a:t>Free-energy folding landscape for chaperone-mediated protein folding</a:t>
            </a:r>
          </a:p>
        </p:txBody>
      </p:sp>
      <p:pic>
        <p:nvPicPr>
          <p:cNvPr id="91145" name="Picture 9" descr="prot_aggr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4419600" cy="414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6" name="Oval 10"/>
          <p:cNvSpPr>
            <a:spLocks noChangeArrowheads="1"/>
          </p:cNvSpPr>
          <p:nvPr/>
        </p:nvSpPr>
        <p:spPr bwMode="auto">
          <a:xfrm>
            <a:off x="1676400" y="3886200"/>
            <a:ext cx="1447800" cy="8382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7" name="Oval 11"/>
          <p:cNvSpPr>
            <a:spLocks noChangeArrowheads="1"/>
          </p:cNvSpPr>
          <p:nvPr/>
        </p:nvSpPr>
        <p:spPr bwMode="auto">
          <a:xfrm>
            <a:off x="1828800" y="5105400"/>
            <a:ext cx="1447800" cy="8382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8" name="Oval 12"/>
          <p:cNvSpPr>
            <a:spLocks noChangeArrowheads="1"/>
          </p:cNvSpPr>
          <p:nvPr/>
        </p:nvSpPr>
        <p:spPr bwMode="auto">
          <a:xfrm>
            <a:off x="1981200" y="1676400"/>
            <a:ext cx="914400" cy="9906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9" name="Oval 13"/>
          <p:cNvSpPr>
            <a:spLocks noChangeArrowheads="1"/>
          </p:cNvSpPr>
          <p:nvPr/>
        </p:nvSpPr>
        <p:spPr bwMode="auto">
          <a:xfrm>
            <a:off x="1066800" y="1676400"/>
            <a:ext cx="914400" cy="9906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0" name="Oval 14"/>
          <p:cNvSpPr>
            <a:spLocks noChangeArrowheads="1"/>
          </p:cNvSpPr>
          <p:nvPr/>
        </p:nvSpPr>
        <p:spPr bwMode="auto">
          <a:xfrm>
            <a:off x="304800" y="3810000"/>
            <a:ext cx="914400" cy="9906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37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6" grpId="0" animBg="1"/>
      <p:bldP spid="91147" grpId="0" animBg="1"/>
      <p:bldP spid="91148" grpId="0" animBg="1"/>
      <p:bldP spid="91149" grpId="0" animBg="1"/>
      <p:bldP spid="911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000" b="1" dirty="0"/>
              <a:t>Causes of </a:t>
            </a:r>
            <a:r>
              <a:rPr lang="en-US" sz="3000" b="1" dirty="0" err="1"/>
              <a:t>misfolding</a:t>
            </a:r>
            <a:r>
              <a:rPr lang="en-US" sz="3000" b="1" dirty="0"/>
              <a:t> and protein aggregation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 sz="2600" b="1" dirty="0">
                <a:solidFill>
                  <a:srgbClr val="000000"/>
                </a:solidFill>
              </a:rPr>
              <a:t>Protein aggregation is a 2-stage event</a:t>
            </a:r>
          </a:p>
          <a:p>
            <a:pPr marL="609600" indent="-609600">
              <a:buFontTx/>
              <a:buNone/>
            </a:pPr>
            <a:endParaRPr lang="en-US" sz="2600" b="1" dirty="0">
              <a:solidFill>
                <a:srgbClr val="000000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en-US" sz="2600" b="1" dirty="0">
                <a:solidFill>
                  <a:srgbClr val="000000"/>
                </a:solidFill>
              </a:rPr>
              <a:t>The </a:t>
            </a:r>
            <a:r>
              <a:rPr lang="en-US" sz="2600" b="1" dirty="0">
                <a:solidFill>
                  <a:srgbClr val="0000FF"/>
                </a:solidFill>
              </a:rPr>
              <a:t>nucleation</a:t>
            </a:r>
            <a:r>
              <a:rPr lang="en-US" sz="2600" b="1" dirty="0">
                <a:solidFill>
                  <a:srgbClr val="000000"/>
                </a:solidFill>
              </a:rPr>
              <a:t> </a:t>
            </a:r>
            <a:r>
              <a:rPr lang="en-US" sz="2600" b="1" dirty="0">
                <a:solidFill>
                  <a:srgbClr val="000000"/>
                </a:solidFill>
                <a:sym typeface="Wingdings" charset="0"/>
              </a:rPr>
              <a:t> proteins start attaching reversibly to a growing nucleus</a:t>
            </a:r>
          </a:p>
          <a:p>
            <a:pPr marL="609600" indent="-609600">
              <a:buFontTx/>
              <a:buAutoNum type="arabicPeriod"/>
            </a:pPr>
            <a:r>
              <a:rPr lang="en-US" sz="2600" b="1" dirty="0">
                <a:solidFill>
                  <a:srgbClr val="000000"/>
                </a:solidFill>
              </a:rPr>
              <a:t>Proteins </a:t>
            </a:r>
            <a:r>
              <a:rPr lang="en-US" sz="2600" b="1" dirty="0">
                <a:solidFill>
                  <a:srgbClr val="0000FF"/>
                </a:solidFill>
              </a:rPr>
              <a:t>attach irreversibly </a:t>
            </a:r>
            <a:r>
              <a:rPr lang="en-US" sz="2600" b="1" dirty="0">
                <a:solidFill>
                  <a:srgbClr val="000000"/>
                </a:solidFill>
              </a:rPr>
              <a:t>to the nucleus until it becomes a larger aggregate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8752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000" b="1" dirty="0"/>
              <a:t>Cellular consequences of protein aggregation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98" y="1600201"/>
            <a:ext cx="8681943" cy="5016086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rgbClr val="FF3300"/>
                </a:solidFill>
              </a:rPr>
              <a:t>Loss-of-function pathogenesis</a:t>
            </a:r>
            <a:r>
              <a:rPr lang="en-US" sz="2200" b="1" dirty="0"/>
              <a:t>: </a:t>
            </a:r>
            <a:r>
              <a:rPr lang="en-US" sz="2200" b="1" dirty="0">
                <a:solidFill>
                  <a:schemeClr val="tx1"/>
                </a:solidFill>
              </a:rPr>
              <a:t>if </a:t>
            </a:r>
            <a:r>
              <a:rPr lang="en-US" sz="2200" b="1" dirty="0" err="1">
                <a:solidFill>
                  <a:schemeClr val="tx1"/>
                </a:solidFill>
              </a:rPr>
              <a:t>misfolded</a:t>
            </a:r>
            <a:r>
              <a:rPr lang="en-US" sz="2200" b="1" dirty="0">
                <a:solidFill>
                  <a:schemeClr val="tx1"/>
                </a:solidFill>
              </a:rPr>
              <a:t> proteins are prematurely degraded by PQC system </a:t>
            </a:r>
          </a:p>
          <a:p>
            <a:pPr>
              <a:buFontTx/>
              <a:buNone/>
            </a:pPr>
            <a:r>
              <a:rPr lang="en-US" sz="2200" b="1" dirty="0">
                <a:sym typeface="Wingdings" charset="0"/>
              </a:rPr>
              <a:t>      </a:t>
            </a:r>
            <a:r>
              <a:rPr lang="en-US" sz="2200" b="1" dirty="0">
                <a:solidFill>
                  <a:srgbClr val="006699"/>
                </a:solidFill>
                <a:sym typeface="Wingdings" charset="0"/>
              </a:rPr>
              <a:t>protein deficiency disease</a:t>
            </a:r>
          </a:p>
          <a:p>
            <a:pPr>
              <a:buFontTx/>
              <a:buNone/>
            </a:pPr>
            <a:endParaRPr lang="en-US" sz="2200" b="1" dirty="0">
              <a:solidFill>
                <a:srgbClr val="006699"/>
              </a:solidFill>
              <a:sym typeface="Wingdings" charset="0"/>
            </a:endParaRPr>
          </a:p>
          <a:p>
            <a:r>
              <a:rPr lang="en-US" sz="2200" b="1" dirty="0">
                <a:solidFill>
                  <a:srgbClr val="FF3300"/>
                </a:solidFill>
                <a:sym typeface="Wingdings" charset="0"/>
              </a:rPr>
              <a:t>Gain-of-function pathogenesis</a:t>
            </a:r>
            <a:r>
              <a:rPr lang="en-US" sz="2200" b="1" dirty="0">
                <a:sym typeface="Wingdings" charset="0"/>
              </a:rPr>
              <a:t>: </a:t>
            </a:r>
            <a:r>
              <a:rPr lang="en-US" sz="2200" b="1" dirty="0">
                <a:solidFill>
                  <a:srgbClr val="000000"/>
                </a:solidFill>
                <a:sym typeface="Wingdings" charset="0"/>
              </a:rPr>
              <a:t>if </a:t>
            </a:r>
            <a:r>
              <a:rPr lang="en-US" sz="2200" b="1" dirty="0" err="1">
                <a:solidFill>
                  <a:srgbClr val="000000"/>
                </a:solidFill>
                <a:sym typeface="Wingdings" charset="0"/>
              </a:rPr>
              <a:t>misfolded</a:t>
            </a:r>
            <a:r>
              <a:rPr lang="en-US" sz="2200" b="1" dirty="0">
                <a:solidFill>
                  <a:srgbClr val="000000"/>
                </a:solidFill>
                <a:sym typeface="Wingdings" charset="0"/>
              </a:rPr>
              <a:t> proteins are not eliminated but accumulated instead</a:t>
            </a:r>
          </a:p>
          <a:p>
            <a:pPr>
              <a:buFontTx/>
              <a:buNone/>
            </a:pPr>
            <a:r>
              <a:rPr lang="en-US" sz="2200" b="1" dirty="0">
                <a:sym typeface="Wingdings" charset="0"/>
              </a:rPr>
              <a:t>	 </a:t>
            </a:r>
            <a:r>
              <a:rPr lang="en-US" sz="2200" b="1" dirty="0">
                <a:solidFill>
                  <a:srgbClr val="006699"/>
                </a:solidFill>
                <a:sym typeface="Wingdings" charset="0"/>
              </a:rPr>
              <a:t>disease pathology </a:t>
            </a:r>
          </a:p>
          <a:p>
            <a:pPr>
              <a:buFontTx/>
              <a:buNone/>
            </a:pPr>
            <a:r>
              <a:rPr lang="en-US" sz="2200" b="1" dirty="0">
                <a:solidFill>
                  <a:srgbClr val="006699"/>
                </a:solidFill>
                <a:sym typeface="Wingdings" charset="0"/>
              </a:rPr>
              <a:t>	</a:t>
            </a:r>
            <a:r>
              <a:rPr lang="en-US" sz="2200" b="1" dirty="0">
                <a:sym typeface="Wingdings" charset="0"/>
              </a:rPr>
              <a:t></a:t>
            </a:r>
            <a:r>
              <a:rPr lang="en-US" sz="2200" b="1" dirty="0">
                <a:solidFill>
                  <a:srgbClr val="006699"/>
                </a:solidFill>
                <a:sym typeface="Wingdings" charset="0"/>
              </a:rPr>
              <a:t> </a:t>
            </a:r>
            <a:r>
              <a:rPr lang="en-US" sz="2200" b="1" dirty="0" smtClean="0">
                <a:solidFill>
                  <a:srgbClr val="006699"/>
                </a:solidFill>
                <a:sym typeface="Wingdings" charset="0"/>
              </a:rPr>
              <a:t>toxicity</a:t>
            </a:r>
            <a:endParaRPr lang="en-US" sz="2200" b="1" dirty="0">
              <a:solidFill>
                <a:srgbClr val="006699"/>
              </a:solidFill>
            </a:endParaRPr>
          </a:p>
          <a:p>
            <a:pPr>
              <a:buFontTx/>
              <a:buNone/>
            </a:pPr>
            <a:r>
              <a:rPr lang="en-US" sz="2200" b="1" dirty="0"/>
              <a:t> </a:t>
            </a:r>
            <a:r>
              <a:rPr lang="en-US" sz="2200" b="1" dirty="0">
                <a:solidFill>
                  <a:srgbClr val="000000"/>
                </a:solidFill>
              </a:rPr>
              <a:t>Some diseases display </a:t>
            </a:r>
            <a:r>
              <a:rPr lang="en-US" sz="2200" b="1" dirty="0">
                <a:solidFill>
                  <a:srgbClr val="660066"/>
                </a:solidFill>
              </a:rPr>
              <a:t>both pathogenic </a:t>
            </a:r>
            <a:r>
              <a:rPr lang="en-US" sz="2200" b="1" dirty="0">
                <a:solidFill>
                  <a:srgbClr val="000000"/>
                </a:solidFill>
              </a:rPr>
              <a:t>mechanisms.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6211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107576"/>
            <a:ext cx="8042276" cy="11624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000" b="1" dirty="0"/>
              <a:t>Cellular consequences of protein aggregation</a:t>
            </a:r>
          </a:p>
        </p:txBody>
      </p:sp>
      <p:pic>
        <p:nvPicPr>
          <p:cNvPr id="94212" name="Picture 4" descr="Snapshot 2009-03-25 22-42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8" y="1444532"/>
            <a:ext cx="6462713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1905000" y="6324600"/>
            <a:ext cx="5791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chemeClr val="hlink"/>
                </a:solidFill>
              </a:rPr>
              <a:t> </a:t>
            </a:r>
            <a:r>
              <a:rPr lang="en-US" b="1" dirty="0">
                <a:solidFill>
                  <a:srgbClr val="008000"/>
                </a:solidFill>
              </a:rPr>
              <a:t>the slowing down of polypeptides translation</a:t>
            </a: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3886200" y="5867400"/>
            <a:ext cx="396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328708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107576"/>
            <a:ext cx="8042276" cy="10354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b="1" dirty="0"/>
              <a:t>Protein-</a:t>
            </a:r>
            <a:r>
              <a:rPr lang="en-US" sz="3600" b="1" dirty="0" err="1"/>
              <a:t>misfolding</a:t>
            </a:r>
            <a:r>
              <a:rPr lang="en-US" sz="3600" b="1" dirty="0"/>
              <a:t> diseases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Include </a:t>
            </a:r>
            <a:r>
              <a:rPr lang="en-US" sz="2400" b="1" dirty="0">
                <a:solidFill>
                  <a:schemeClr val="tx1"/>
                </a:solidFill>
              </a:rPr>
              <a:t>conditions where a </a:t>
            </a:r>
            <a:r>
              <a:rPr lang="en-US" sz="2400" b="1" dirty="0" smtClean="0">
                <a:solidFill>
                  <a:schemeClr val="tx1"/>
                </a:solidFill>
              </a:rPr>
              <a:t>protein: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200" b="1" dirty="0">
                <a:solidFill>
                  <a:schemeClr val="tx1"/>
                </a:solidFill>
              </a:rPr>
              <a:t>fails to fold correctly     </a:t>
            </a:r>
            <a:r>
              <a:rPr lang="en-US" sz="2200" b="1" dirty="0"/>
              <a:t>                                              </a:t>
            </a:r>
            <a:r>
              <a:rPr lang="en-US" sz="2200" b="1" dirty="0">
                <a:solidFill>
                  <a:schemeClr val="hlink"/>
                </a:solidFill>
              </a:rPr>
              <a:t>(cystic fibrosis, </a:t>
            </a:r>
            <a:r>
              <a:rPr lang="en-US" sz="2200" b="1" dirty="0" err="1">
                <a:solidFill>
                  <a:schemeClr val="hlink"/>
                </a:solidFill>
              </a:rPr>
              <a:t>Marfan</a:t>
            </a:r>
            <a:r>
              <a:rPr lang="en-US" sz="2200" b="1" dirty="0">
                <a:solidFill>
                  <a:schemeClr val="hlink"/>
                </a:solidFill>
              </a:rPr>
              <a:t> syndrome, </a:t>
            </a:r>
            <a:r>
              <a:rPr lang="en-US" sz="2200" b="1" dirty="0" smtClean="0">
                <a:solidFill>
                  <a:schemeClr val="hlink"/>
                </a:solidFill>
              </a:rPr>
              <a:t>amyotrophic </a:t>
            </a:r>
            <a:r>
              <a:rPr lang="en-US" sz="2200" b="1" dirty="0">
                <a:solidFill>
                  <a:schemeClr val="hlink"/>
                </a:solidFill>
              </a:rPr>
              <a:t>lateral sclerosis</a:t>
            </a:r>
            <a:r>
              <a:rPr lang="en-US" sz="2200" b="1" dirty="0" smtClean="0">
                <a:solidFill>
                  <a:schemeClr val="hlink"/>
                </a:solidFill>
              </a:rPr>
              <a:t>)</a:t>
            </a:r>
            <a:endParaRPr lang="en-US" sz="2200" b="1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200" b="1" dirty="0">
                <a:solidFill>
                  <a:srgbClr val="000000"/>
                </a:solidFill>
              </a:rPr>
              <a:t>is not stable enough to perform its normal function</a:t>
            </a:r>
            <a:r>
              <a:rPr lang="en-US" sz="2200" b="1" dirty="0"/>
              <a:t>                                                                       </a:t>
            </a:r>
            <a:r>
              <a:rPr lang="en-US" sz="2200" b="1" dirty="0">
                <a:solidFill>
                  <a:schemeClr val="hlink"/>
                </a:solidFill>
              </a:rPr>
              <a:t>(many forms of cancer</a:t>
            </a:r>
            <a:r>
              <a:rPr lang="en-US" sz="2200" b="1" dirty="0" smtClean="0">
                <a:solidFill>
                  <a:schemeClr val="hlink"/>
                </a:solidFill>
              </a:rPr>
              <a:t>)</a:t>
            </a:r>
            <a:endParaRPr lang="en-US" sz="2200" b="1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200" b="1" dirty="0">
                <a:solidFill>
                  <a:srgbClr val="000000"/>
                </a:solidFill>
              </a:rPr>
              <a:t>fails to be correctly trafficked                                    </a:t>
            </a:r>
            <a:r>
              <a:rPr lang="en-US" sz="2200" b="1" dirty="0">
                <a:solidFill>
                  <a:schemeClr val="hlink"/>
                </a:solidFill>
              </a:rPr>
              <a:t>(familial hypercholesterolemia, </a:t>
            </a:r>
            <a:r>
              <a:rPr lang="el-GR" sz="2200" b="1" dirty="0">
                <a:solidFill>
                  <a:schemeClr val="hlink"/>
                </a:solidFill>
                <a:cs typeface="Arial" charset="0"/>
              </a:rPr>
              <a:t>α</a:t>
            </a:r>
            <a:r>
              <a:rPr lang="en-US" sz="2200" b="1" dirty="0">
                <a:solidFill>
                  <a:schemeClr val="hlink"/>
                </a:solidFill>
                <a:cs typeface="Arial" charset="0"/>
              </a:rPr>
              <a:t>1-antitrypsin deficiency</a:t>
            </a:r>
            <a:r>
              <a:rPr lang="en-US" sz="2200" b="1" dirty="0" smtClean="0">
                <a:solidFill>
                  <a:schemeClr val="hlink"/>
                </a:solidFill>
                <a:cs typeface="Arial" charset="0"/>
              </a:rPr>
              <a:t>)</a:t>
            </a:r>
            <a:endParaRPr lang="en-US" sz="2200" b="1" dirty="0">
              <a:solidFill>
                <a:schemeClr val="hlink"/>
              </a:solidFill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200" b="1" dirty="0">
                <a:solidFill>
                  <a:srgbClr val="000000"/>
                </a:solidFill>
                <a:cs typeface="Arial" charset="0"/>
              </a:rPr>
              <a:t>forms insoluble aggregates that deposit toxically         </a:t>
            </a:r>
            <a:r>
              <a:rPr lang="en-US" sz="2200" b="1" dirty="0">
                <a:solidFill>
                  <a:schemeClr val="hlink"/>
                </a:solidFill>
                <a:cs typeface="Arial" charset="0"/>
              </a:rPr>
              <a:t>(neurodegenerative diseases: Alzheimer</a:t>
            </a:r>
            <a:r>
              <a:rPr lang="ja-JP" altLang="en-US" sz="2200" b="1" dirty="0">
                <a:solidFill>
                  <a:schemeClr val="hlink"/>
                </a:solidFill>
                <a:cs typeface="Arial" charset="0"/>
              </a:rPr>
              <a:t>’</a:t>
            </a:r>
            <a:r>
              <a:rPr lang="en-US" sz="2200" b="1" dirty="0">
                <a:solidFill>
                  <a:schemeClr val="hlink"/>
                </a:solidFill>
                <a:cs typeface="Arial" charset="0"/>
              </a:rPr>
              <a:t>s, type II diabetes, Parkinson</a:t>
            </a:r>
            <a:r>
              <a:rPr lang="ja-JP" altLang="en-US" sz="2200" b="1" dirty="0">
                <a:solidFill>
                  <a:schemeClr val="hlink"/>
                </a:solidFill>
                <a:cs typeface="Arial" charset="0"/>
              </a:rPr>
              <a:t>’</a:t>
            </a:r>
            <a:r>
              <a:rPr lang="en-US" sz="2200" b="1" dirty="0">
                <a:solidFill>
                  <a:schemeClr val="hlink"/>
                </a:solidFill>
                <a:cs typeface="Arial" charset="0"/>
              </a:rPr>
              <a:t>s and many more)</a:t>
            </a:r>
            <a:endParaRPr lang="el-GR" sz="2200" b="1" dirty="0">
              <a:solidFill>
                <a:schemeClr val="hlin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153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The fundamental mechanism of protein folding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The concept of an energy landscape</a:t>
            </a:r>
          </a:p>
        </p:txBody>
      </p:sp>
    </p:spTree>
    <p:extLst>
      <p:ext uri="{BB962C8B-B14F-4D97-AF65-F5344CB8AC3E}">
        <p14:creationId xmlns:p14="http://schemas.microsoft.com/office/powerpoint/2010/main" val="2734148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496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b="1" dirty="0"/>
              <a:t>Protein Folding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49" y="901699"/>
            <a:ext cx="8683625" cy="581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27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190500"/>
            <a:ext cx="89217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2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75" y="206375"/>
            <a:ext cx="8651875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07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" y="155450"/>
            <a:ext cx="879475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66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181" y="751344"/>
            <a:ext cx="883227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PROTEIN MISFOLDING DISEASE: GAIN-OF-FUNCTION AND LOSS-OF-FUNCTION DISEASES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Aggregation of Copper–Zinc Superoxide Dismutase in Familial ALS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2400" dirty="0">
                <a:solidFill>
                  <a:srgbClr val="80192A"/>
                </a:solidFill>
              </a:rPr>
              <a:t>Protein </a:t>
            </a:r>
            <a:r>
              <a:rPr lang="en-US" sz="2400" dirty="0" err="1">
                <a:solidFill>
                  <a:srgbClr val="80192A"/>
                </a:solidFill>
              </a:rPr>
              <a:t>Misfolding</a:t>
            </a:r>
            <a:r>
              <a:rPr lang="en-US" sz="2400" dirty="0">
                <a:solidFill>
                  <a:srgbClr val="80192A"/>
                </a:solidFill>
              </a:rPr>
              <a:t> in Alzheimer Disease: The Aβ oligomer hypothesis for synapse failure and memory loss in Alzheimer’s disease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Mechanisms of emphysema in α1-antitrypsin deficiency: molecular and cellular insights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Protein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Misfolding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Aggregation in Cataract Disease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Techniques for Monitoring Protein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Misfolding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and Aggregation in Vitro and in Living Cells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2400" dirty="0">
                <a:solidFill>
                  <a:srgbClr val="FF0000"/>
                </a:solidFill>
              </a:rPr>
              <a:t>Identifying and validating biomarkers  for Alzheimer’s disease </a:t>
            </a:r>
          </a:p>
        </p:txBody>
      </p:sp>
    </p:spTree>
    <p:extLst>
      <p:ext uri="{BB962C8B-B14F-4D97-AF65-F5344CB8AC3E}">
        <p14:creationId xmlns:p14="http://schemas.microsoft.com/office/powerpoint/2010/main" val="1884228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222250"/>
            <a:ext cx="8858250" cy="663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16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90500"/>
            <a:ext cx="8794750" cy="655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77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7"/>
            <a:ext cx="8042276" cy="6226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dirty="0"/>
              <a:t>Protein folding models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888907"/>
            <a:ext cx="9144000" cy="606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As Anfinsen showed </a:t>
            </a:r>
            <a:r>
              <a:rPr lang="en-US" sz="2600" dirty="0" smtClean="0"/>
              <a:t>the </a:t>
            </a:r>
            <a:r>
              <a:rPr lang="en-US" sz="2600" dirty="0"/>
              <a:t>amino </a:t>
            </a:r>
            <a:r>
              <a:rPr lang="en-US" sz="2600" dirty="0" smtClean="0"/>
              <a:t>acid sequence </a:t>
            </a:r>
            <a:r>
              <a:rPr lang="en-US" sz="2600" dirty="0"/>
              <a:t>of a polypeptide chain contains </a:t>
            </a:r>
            <a:r>
              <a:rPr lang="en-US" sz="2600" dirty="0" smtClean="0"/>
              <a:t>all necessary </a:t>
            </a:r>
            <a:r>
              <a:rPr lang="en-US" sz="2600" dirty="0"/>
              <a:t>information determining the </a:t>
            </a:r>
            <a:r>
              <a:rPr lang="en-US" sz="2600" dirty="0" smtClean="0"/>
              <a:t>three-dimensional functional </a:t>
            </a:r>
            <a:r>
              <a:rPr lang="en-US" sz="2600" dirty="0"/>
              <a:t>structure of a </a:t>
            </a:r>
            <a:r>
              <a:rPr lang="en-US" sz="2600" dirty="0" smtClean="0"/>
              <a:t>given protein. </a:t>
            </a:r>
          </a:p>
          <a:p>
            <a:endParaRPr lang="en-US" sz="2600" dirty="0" smtClean="0"/>
          </a:p>
          <a:p>
            <a:r>
              <a:rPr lang="en-US" sz="2600" dirty="0" smtClean="0"/>
              <a:t>This </a:t>
            </a:r>
            <a:r>
              <a:rPr lang="en-US" sz="2600" dirty="0"/>
              <a:t>means that the native state has to be </a:t>
            </a:r>
            <a:r>
              <a:rPr lang="en-US" sz="2600" b="1" dirty="0">
                <a:solidFill>
                  <a:srgbClr val="008000"/>
                </a:solidFill>
              </a:rPr>
              <a:t>thermodynamically stable </a:t>
            </a:r>
            <a:r>
              <a:rPr lang="en-US" sz="2600" dirty="0" smtClean="0"/>
              <a:t>and the </a:t>
            </a:r>
            <a:r>
              <a:rPr lang="en-US" sz="2600" dirty="0"/>
              <a:t>protein must </a:t>
            </a:r>
            <a:r>
              <a:rPr lang="en-US" sz="2600" b="1" dirty="0">
                <a:solidFill>
                  <a:srgbClr val="008000"/>
                </a:solidFill>
              </a:rPr>
              <a:t>rapidly find the native state</a:t>
            </a:r>
            <a:r>
              <a:rPr lang="en-US" sz="2600" dirty="0"/>
              <a:t>. </a:t>
            </a:r>
            <a:endParaRPr lang="en-US" sz="2600" dirty="0" smtClean="0"/>
          </a:p>
          <a:p>
            <a:endParaRPr lang="en-US" sz="2600" dirty="0" smtClean="0"/>
          </a:p>
          <a:p>
            <a:r>
              <a:rPr lang="en-US" sz="2600" dirty="0" smtClean="0"/>
              <a:t>If </a:t>
            </a:r>
            <a:r>
              <a:rPr lang="en-US" sz="2600" dirty="0"/>
              <a:t>a protein searches through </a:t>
            </a:r>
            <a:r>
              <a:rPr lang="en-US" sz="2600" dirty="0" smtClean="0"/>
              <a:t>all possible </a:t>
            </a:r>
            <a:r>
              <a:rPr lang="en-US" sz="2600" dirty="0"/>
              <a:t>conformations in a </a:t>
            </a:r>
            <a:r>
              <a:rPr lang="en-US" sz="2600" b="1" dirty="0">
                <a:solidFill>
                  <a:srgbClr val="008000"/>
                </a:solidFill>
              </a:rPr>
              <a:t>random fashion</a:t>
            </a:r>
            <a:r>
              <a:rPr lang="en-US" sz="2600" dirty="0"/>
              <a:t> until it finds the conformation </a:t>
            </a:r>
            <a:r>
              <a:rPr lang="en-US" sz="2600" dirty="0" smtClean="0"/>
              <a:t>with the </a:t>
            </a:r>
            <a:r>
              <a:rPr lang="en-US" sz="2600" dirty="0"/>
              <a:t>lowest free energy it will take an enormous amount of time. </a:t>
            </a:r>
            <a:endParaRPr lang="en-US" sz="2600" dirty="0" smtClean="0"/>
          </a:p>
          <a:p>
            <a:endParaRPr lang="en-US" sz="26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7190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54467"/>
            <a:ext cx="9144000" cy="4893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Imagine a polypeptide chain with </a:t>
            </a:r>
            <a:r>
              <a:rPr lang="en-US" sz="2600" b="1" dirty="0" smtClean="0">
                <a:solidFill>
                  <a:srgbClr val="008000"/>
                </a:solidFill>
              </a:rPr>
              <a:t>100 residues </a:t>
            </a:r>
            <a:r>
              <a:rPr lang="en-US" sz="2600" dirty="0" smtClean="0"/>
              <a:t>and every residue has </a:t>
            </a:r>
            <a:r>
              <a:rPr lang="en-US" sz="2600" b="1" dirty="0" smtClean="0">
                <a:solidFill>
                  <a:srgbClr val="008000"/>
                </a:solidFill>
              </a:rPr>
              <a:t>2</a:t>
            </a:r>
            <a:r>
              <a:rPr lang="en-US" sz="2600" dirty="0" smtClean="0"/>
              <a:t> possible </a:t>
            </a:r>
            <a:r>
              <a:rPr lang="en-US" sz="2600" b="1" dirty="0" smtClean="0">
                <a:solidFill>
                  <a:srgbClr val="008000"/>
                </a:solidFill>
              </a:rPr>
              <a:t>conformations</a:t>
            </a:r>
            <a:r>
              <a:rPr lang="en-US" sz="2600" dirty="0" smtClean="0"/>
              <a:t>. The protein has 2</a:t>
            </a:r>
            <a:r>
              <a:rPr lang="en-US" sz="2600" baseline="30000" dirty="0" smtClean="0"/>
              <a:t>100</a:t>
            </a:r>
            <a:r>
              <a:rPr lang="en-US" sz="2600" dirty="0" smtClean="0"/>
              <a:t> (or 10</a:t>
            </a:r>
            <a:r>
              <a:rPr lang="en-US" sz="2600" baseline="30000" dirty="0" smtClean="0"/>
              <a:t>30</a:t>
            </a:r>
            <a:r>
              <a:rPr lang="en-US" sz="2600" dirty="0" smtClean="0"/>
              <a:t> ) possible conformations, and if it converts one conformation into another in the shortest possible time (maybe 10</a:t>
            </a:r>
            <a:r>
              <a:rPr lang="en-US" sz="2600" baseline="30000" dirty="0" smtClean="0"/>
              <a:t>-11 </a:t>
            </a:r>
            <a:r>
              <a:rPr lang="en-US" sz="2600" dirty="0" smtClean="0"/>
              <a:t>s) the time required is </a:t>
            </a:r>
            <a:r>
              <a:rPr lang="en-US" sz="2600" b="1" dirty="0" smtClean="0">
                <a:solidFill>
                  <a:srgbClr val="008000"/>
                </a:solidFill>
              </a:rPr>
              <a:t>10</a:t>
            </a:r>
            <a:r>
              <a:rPr lang="en-US" sz="2600" b="1" baseline="30000" dirty="0" smtClean="0">
                <a:solidFill>
                  <a:srgbClr val="008000"/>
                </a:solidFill>
              </a:rPr>
              <a:t>11</a:t>
            </a:r>
            <a:r>
              <a:rPr lang="en-US" sz="2600" b="1" dirty="0" smtClean="0">
                <a:solidFill>
                  <a:srgbClr val="008000"/>
                </a:solidFill>
              </a:rPr>
              <a:t> years</a:t>
            </a:r>
            <a:r>
              <a:rPr lang="en-US" sz="2600" dirty="0" smtClean="0"/>
              <a:t>. </a:t>
            </a:r>
          </a:p>
          <a:p>
            <a:endParaRPr lang="en-US" sz="2600" dirty="0"/>
          </a:p>
          <a:p>
            <a:r>
              <a:rPr lang="en-US" sz="2600" dirty="0" smtClean="0"/>
              <a:t>A protein however reaches its native fold in 10</a:t>
            </a:r>
            <a:r>
              <a:rPr lang="en-US" sz="2600" baseline="30000" dirty="0" smtClean="0"/>
              <a:t>-3</a:t>
            </a:r>
            <a:r>
              <a:rPr lang="en-US" sz="2600" dirty="0" smtClean="0"/>
              <a:t> to 10</a:t>
            </a:r>
            <a:r>
              <a:rPr lang="en-US" sz="2600" baseline="30000" dirty="0" smtClean="0"/>
              <a:t>3</a:t>
            </a:r>
            <a:r>
              <a:rPr lang="en-US" sz="2600" dirty="0" smtClean="0"/>
              <a:t> s both </a:t>
            </a:r>
            <a:r>
              <a:rPr lang="en-US" sz="2600" i="1" dirty="0" smtClean="0"/>
              <a:t>in vitro </a:t>
            </a:r>
            <a:r>
              <a:rPr lang="en-US" sz="2600" dirty="0" smtClean="0"/>
              <a:t>and </a:t>
            </a:r>
            <a:r>
              <a:rPr lang="en-US" sz="2600" i="1" dirty="0" smtClean="0"/>
              <a:t>in vivo. </a:t>
            </a:r>
          </a:p>
          <a:p>
            <a:endParaRPr lang="en-US" sz="2600" dirty="0" smtClean="0"/>
          </a:p>
          <a:p>
            <a:r>
              <a:rPr lang="en-US" sz="2600" dirty="0" smtClean="0"/>
              <a:t>The </a:t>
            </a:r>
            <a:r>
              <a:rPr lang="en-US" sz="2600" b="1" u="sng" dirty="0" err="1" smtClean="0">
                <a:solidFill>
                  <a:srgbClr val="660066"/>
                </a:solidFill>
              </a:rPr>
              <a:t>Levinthal</a:t>
            </a:r>
            <a:r>
              <a:rPr lang="en-US" sz="2600" b="1" u="sng" dirty="0" smtClean="0">
                <a:solidFill>
                  <a:srgbClr val="660066"/>
                </a:solidFill>
              </a:rPr>
              <a:t> paradox </a:t>
            </a:r>
            <a:r>
              <a:rPr lang="en-US" sz="2600" dirty="0" smtClean="0"/>
              <a:t>states that a random search for the final conformation would take millions of years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91632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4" y="2635250"/>
            <a:ext cx="7769225" cy="381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24961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/>
              <a:t>To overcome this obstacle, nature uses a number of biochemical “rules” and has evolved some assisting components facilitating the folding processes, the so-called </a:t>
            </a:r>
            <a:r>
              <a:rPr lang="en-US" sz="2500" b="1" dirty="0" smtClean="0">
                <a:solidFill>
                  <a:srgbClr val="008000"/>
                </a:solidFill>
              </a:rPr>
              <a:t>molecular chaperones</a:t>
            </a:r>
            <a:r>
              <a:rPr lang="en-US" sz="2500" b="1" dirty="0">
                <a:solidFill>
                  <a:srgbClr val="008000"/>
                </a:solidFill>
              </a:rPr>
              <a:t> </a:t>
            </a:r>
            <a:r>
              <a:rPr lang="en-US" sz="2500" dirty="0" smtClean="0"/>
              <a:t>(see later)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228438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86088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Molecular chaperones </a:t>
            </a:r>
            <a:r>
              <a:rPr lang="en-US" sz="2400" dirty="0"/>
              <a:t>assist the folding by protecting </a:t>
            </a:r>
            <a:r>
              <a:rPr lang="en-US" sz="2400" dirty="0" smtClean="0"/>
              <a:t>the protein </a:t>
            </a:r>
            <a:r>
              <a:rPr lang="en-US" sz="2400" dirty="0"/>
              <a:t>during the folding process and </a:t>
            </a:r>
            <a:r>
              <a:rPr lang="en-US" sz="2400" dirty="0" smtClean="0"/>
              <a:t>keeping it </a:t>
            </a:r>
            <a:r>
              <a:rPr lang="en-US" sz="2400" dirty="0"/>
              <a:t>away from </a:t>
            </a:r>
            <a:r>
              <a:rPr lang="en-US" sz="2400" dirty="0" err="1"/>
              <a:t>misfolding</a:t>
            </a:r>
            <a:r>
              <a:rPr lang="en-US" sz="2400" dirty="0"/>
              <a:t>, which may </a:t>
            </a:r>
            <a:r>
              <a:rPr lang="en-US" sz="2400" dirty="0" smtClean="0"/>
              <a:t>lead to </a:t>
            </a:r>
            <a:r>
              <a:rPr lang="en-US" sz="2400" b="1" dirty="0" smtClean="0">
                <a:solidFill>
                  <a:srgbClr val="008000"/>
                </a:solidFill>
              </a:rPr>
              <a:t>aggregation</a:t>
            </a:r>
            <a:r>
              <a:rPr lang="en-US" sz="2400" dirty="0" smtClean="0"/>
              <a:t> (see later). </a:t>
            </a:r>
          </a:p>
          <a:p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b="1" dirty="0">
                <a:solidFill>
                  <a:srgbClr val="008000"/>
                </a:solidFill>
              </a:rPr>
              <a:t>target</a:t>
            </a:r>
            <a:r>
              <a:rPr lang="en-US" sz="2400" dirty="0"/>
              <a:t> for </a:t>
            </a:r>
            <a:r>
              <a:rPr lang="en-US" sz="2400" dirty="0" smtClean="0"/>
              <a:t>chaperones is </a:t>
            </a:r>
            <a:r>
              <a:rPr lang="en-US" sz="2400" b="1" dirty="0">
                <a:solidFill>
                  <a:srgbClr val="008000"/>
                </a:solidFill>
              </a:rPr>
              <a:t>unfolded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008000"/>
                </a:solidFill>
              </a:rPr>
              <a:t>partially folded </a:t>
            </a:r>
            <a:r>
              <a:rPr lang="en-US" sz="2400" dirty="0" smtClean="0"/>
              <a:t>polypeptide chains </a:t>
            </a:r>
            <a:r>
              <a:rPr lang="en-US" sz="2400" dirty="0"/>
              <a:t>with exposed stretches of </a:t>
            </a:r>
            <a:r>
              <a:rPr lang="en-US" sz="2400" b="1" dirty="0" smtClean="0">
                <a:solidFill>
                  <a:srgbClr val="008000"/>
                </a:solidFill>
              </a:rPr>
              <a:t>hydrophobic </a:t>
            </a:r>
            <a:r>
              <a:rPr lang="en-US" sz="2400" dirty="0" smtClean="0"/>
              <a:t>amino </a:t>
            </a:r>
            <a:r>
              <a:rPr lang="en-US" sz="2400" dirty="0"/>
              <a:t>acids that are usually </a:t>
            </a:r>
            <a:r>
              <a:rPr lang="en-US" sz="2400" dirty="0" smtClean="0"/>
              <a:t>inside </a:t>
            </a:r>
            <a:r>
              <a:rPr lang="en-US" sz="2400" dirty="0"/>
              <a:t>in </a:t>
            </a:r>
            <a:r>
              <a:rPr lang="en-US" sz="2400" dirty="0" smtClean="0"/>
              <a:t>the core </a:t>
            </a:r>
            <a:r>
              <a:rPr lang="en-US" sz="2400" dirty="0"/>
              <a:t>of folded proteins. </a:t>
            </a:r>
            <a:endParaRPr lang="en-US" sz="2400" dirty="0" smtClean="0"/>
          </a:p>
          <a:p>
            <a:r>
              <a:rPr lang="en-US" sz="2400" dirty="0" smtClean="0"/>
              <a:t>Proteins </a:t>
            </a:r>
            <a:r>
              <a:rPr lang="en-US" sz="2400" dirty="0"/>
              <a:t>with </a:t>
            </a:r>
            <a:r>
              <a:rPr lang="en-US" sz="2400" dirty="0" smtClean="0"/>
              <a:t>exposed hydrophobic </a:t>
            </a:r>
            <a:r>
              <a:rPr lang="en-US" sz="2400" dirty="0"/>
              <a:t>stretches are reversibly </a:t>
            </a:r>
            <a:r>
              <a:rPr lang="en-US" sz="2400" dirty="0" smtClean="0"/>
              <a:t>bound to </a:t>
            </a:r>
            <a:r>
              <a:rPr lang="en-US" sz="2400" dirty="0"/>
              <a:t>and released from the chaperones. </a:t>
            </a:r>
            <a:r>
              <a:rPr lang="en-US" sz="2400" dirty="0" smtClean="0"/>
              <a:t>Many chaperones </a:t>
            </a:r>
            <a:r>
              <a:rPr lang="en-US" sz="2400" dirty="0"/>
              <a:t>have an </a:t>
            </a:r>
            <a:r>
              <a:rPr lang="en-US" sz="2400" b="1" dirty="0">
                <a:solidFill>
                  <a:srgbClr val="660066"/>
                </a:solidFill>
              </a:rPr>
              <a:t>ATPase domain </a:t>
            </a:r>
            <a:r>
              <a:rPr lang="en-US" sz="2400" dirty="0"/>
              <a:t>that </a:t>
            </a:r>
            <a:r>
              <a:rPr lang="en-US" sz="2400" dirty="0" smtClean="0"/>
              <a:t>orchestrates conformational </a:t>
            </a:r>
            <a:r>
              <a:rPr lang="en-US" sz="2400" dirty="0"/>
              <a:t>changes, </a:t>
            </a:r>
            <a:r>
              <a:rPr lang="en-US" sz="2400" dirty="0" smtClean="0"/>
              <a:t>switching the </a:t>
            </a:r>
            <a:r>
              <a:rPr lang="en-US" sz="2400" dirty="0"/>
              <a:t>molecule between high and low </a:t>
            </a:r>
            <a:r>
              <a:rPr lang="en-US" sz="2400" dirty="0" smtClean="0"/>
              <a:t>binding affinity </a:t>
            </a:r>
            <a:r>
              <a:rPr lang="en-US" sz="2400" dirty="0"/>
              <a:t>states</a:t>
            </a:r>
          </a:p>
        </p:txBody>
      </p:sp>
    </p:spTree>
    <p:extLst>
      <p:ext uri="{BB962C8B-B14F-4D97-AF65-F5344CB8AC3E}">
        <p14:creationId xmlns:p14="http://schemas.microsoft.com/office/powerpoint/2010/main" val="1717854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58749"/>
            <a:ext cx="8953500" cy="658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15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88976"/>
          </a:xfrm>
        </p:spPr>
        <p:txBody>
          <a:bodyPr/>
          <a:lstStyle/>
          <a:p>
            <a:r>
              <a:rPr lang="en-US" dirty="0" err="1" smtClean="0"/>
              <a:t>ϕ</a:t>
            </a:r>
            <a:r>
              <a:rPr lang="en-US" dirty="0" smtClean="0"/>
              <a:t> and </a:t>
            </a:r>
            <a:r>
              <a:rPr lang="en-US" dirty="0" err="1" smtClean="0"/>
              <a:t>ψangles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47" y="1556514"/>
            <a:ext cx="3641885" cy="51695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65773" y="1102814"/>
            <a:ext cx="4572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100" dirty="0"/>
              <a:t>The planarity of the peptide bond means that there are only two degrees of </a:t>
            </a:r>
            <a:r>
              <a:rPr lang="en-US" sz="2100" dirty="0" smtClean="0"/>
              <a:t>freedom per </a:t>
            </a:r>
            <a:r>
              <a:rPr lang="en-US" sz="2100" dirty="0"/>
              <a:t>residue for the peptide chain. Rotation is allowed about the bond </a:t>
            </a:r>
            <a:r>
              <a:rPr lang="en-US" sz="2100" dirty="0" smtClean="0"/>
              <a:t>linking the α-carbon </a:t>
            </a:r>
            <a:r>
              <a:rPr lang="en-US" sz="2100" dirty="0"/>
              <a:t>and the carbon of the peptide bond and also about the bond linking the nitrogen of the peptide bond and the adjacent </a:t>
            </a:r>
            <a:r>
              <a:rPr lang="en-US" sz="2100" dirty="0" smtClean="0"/>
              <a:t>α-</a:t>
            </a:r>
            <a:r>
              <a:rPr lang="en-US" sz="2100" dirty="0"/>
              <a:t>carbon</a:t>
            </a:r>
            <a:r>
              <a:rPr lang="en-US" sz="2100" dirty="0" smtClean="0"/>
              <a:t>.</a:t>
            </a:r>
          </a:p>
          <a:p>
            <a:r>
              <a:rPr lang="en-US" sz="2100" b="1" dirty="0" smtClean="0"/>
              <a:t>The angle </a:t>
            </a:r>
            <a:r>
              <a:rPr lang="en-US" sz="2100" b="1" dirty="0"/>
              <a:t>about the </a:t>
            </a:r>
            <a:r>
              <a:rPr lang="en-US" sz="2100" b="1" dirty="0" smtClean="0"/>
              <a:t>Cα-N </a:t>
            </a:r>
            <a:r>
              <a:rPr lang="en-US" sz="2100" b="1" dirty="0"/>
              <a:t>bond is denoted by the Greek letter </a:t>
            </a:r>
            <a:r>
              <a:rPr lang="en-US" sz="2100" b="1" dirty="0" err="1" smtClean="0"/>
              <a:t>ϕ</a:t>
            </a:r>
            <a:r>
              <a:rPr lang="en-US" sz="2100" b="1" dirty="0" smtClean="0"/>
              <a:t> </a:t>
            </a:r>
            <a:r>
              <a:rPr lang="en-US" sz="2100" b="1" dirty="0"/>
              <a:t>(phi), and that </a:t>
            </a:r>
            <a:r>
              <a:rPr lang="en-US" sz="2100" b="1" dirty="0" smtClean="0"/>
              <a:t>about the Cα-C </a:t>
            </a:r>
            <a:r>
              <a:rPr lang="en-US" sz="2100" b="1" dirty="0"/>
              <a:t>is denoted by </a:t>
            </a:r>
            <a:r>
              <a:rPr lang="en-US" sz="2100" b="1" dirty="0" err="1" smtClean="0"/>
              <a:t>ψ</a:t>
            </a:r>
            <a:r>
              <a:rPr lang="en-US" sz="2100" b="1" dirty="0" smtClean="0"/>
              <a:t> </a:t>
            </a:r>
            <a:r>
              <a:rPr lang="en-US" sz="2100" b="1" dirty="0"/>
              <a:t>(psi).</a:t>
            </a:r>
          </a:p>
        </p:txBody>
      </p:sp>
    </p:spTree>
    <p:extLst>
      <p:ext uri="{BB962C8B-B14F-4D97-AF65-F5344CB8AC3E}">
        <p14:creationId xmlns:p14="http://schemas.microsoft.com/office/powerpoint/2010/main" val="3181563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250" y="229711"/>
            <a:ext cx="8949343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0090"/>
                </a:solidFill>
              </a:rPr>
              <a:t>The driving force of protein folding is </a:t>
            </a:r>
            <a:r>
              <a:rPr lang="en-US" sz="3000" b="1" dirty="0" smtClean="0">
                <a:solidFill>
                  <a:srgbClr val="000090"/>
                </a:solidFill>
              </a:rPr>
              <a:t>the search </a:t>
            </a:r>
            <a:r>
              <a:rPr lang="en-US" sz="3000" b="1" dirty="0">
                <a:solidFill>
                  <a:srgbClr val="000090"/>
                </a:solidFill>
              </a:rPr>
              <a:t>for a conformation with </a:t>
            </a:r>
            <a:r>
              <a:rPr lang="en-US" sz="3000" b="1" u="sng" dirty="0">
                <a:solidFill>
                  <a:srgbClr val="000090"/>
                </a:solidFill>
              </a:rPr>
              <a:t>lower</a:t>
            </a:r>
            <a:r>
              <a:rPr lang="en-US" sz="3000" b="1" dirty="0">
                <a:solidFill>
                  <a:srgbClr val="000090"/>
                </a:solidFill>
              </a:rPr>
              <a:t> free </a:t>
            </a:r>
            <a:r>
              <a:rPr lang="en-US" sz="3000" b="1" dirty="0" smtClean="0">
                <a:solidFill>
                  <a:srgbClr val="000090"/>
                </a:solidFill>
              </a:rPr>
              <a:t>energy than </a:t>
            </a:r>
            <a:r>
              <a:rPr lang="en-US" sz="3000" b="1" dirty="0">
                <a:solidFill>
                  <a:srgbClr val="000090"/>
                </a:solidFill>
              </a:rPr>
              <a:t>the previous one.</a:t>
            </a:r>
          </a:p>
        </p:txBody>
      </p:sp>
      <p:sp>
        <p:nvSpPr>
          <p:cNvPr id="5" name="Rectangle 4"/>
          <p:cNvSpPr/>
          <p:nvPr/>
        </p:nvSpPr>
        <p:spPr>
          <a:xfrm>
            <a:off x="95250" y="1799371"/>
            <a:ext cx="904875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The various </a:t>
            </a:r>
            <a:r>
              <a:rPr lang="en-US" sz="2600" dirty="0" smtClean="0"/>
              <a:t>lower energy </a:t>
            </a:r>
            <a:r>
              <a:rPr lang="en-US" sz="2600" dirty="0"/>
              <a:t>states can be separated by barriers </a:t>
            </a:r>
            <a:r>
              <a:rPr lang="en-US" sz="2600" dirty="0" smtClean="0"/>
              <a:t>of higher </a:t>
            </a:r>
            <a:r>
              <a:rPr lang="en-US" sz="2600" dirty="0"/>
              <a:t>energy, and to overcome these </a:t>
            </a:r>
            <a:r>
              <a:rPr lang="en-US" sz="2600" dirty="0" smtClean="0"/>
              <a:t>barriers chaperone </a:t>
            </a:r>
            <a:r>
              <a:rPr lang="en-US" sz="2600" dirty="0"/>
              <a:t>assistance may be required</a:t>
            </a:r>
            <a:r>
              <a:rPr lang="en-US" sz="2600" dirty="0" smtClean="0"/>
              <a:t>.</a:t>
            </a:r>
          </a:p>
          <a:p>
            <a:endParaRPr lang="en-US" sz="26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95250" y="3269892"/>
            <a:ext cx="9048750" cy="31700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rgbClr val="008000"/>
                </a:solidFill>
              </a:rPr>
              <a:t>Biophysical </a:t>
            </a:r>
            <a:r>
              <a:rPr lang="en-US" sz="2500" b="1" dirty="0">
                <a:solidFill>
                  <a:srgbClr val="008000"/>
                </a:solidFill>
              </a:rPr>
              <a:t>measurements </a:t>
            </a:r>
            <a:r>
              <a:rPr lang="en-US" sz="2500" dirty="0"/>
              <a:t>and </a:t>
            </a:r>
            <a:r>
              <a:rPr lang="en-US" sz="2500" dirty="0" smtClean="0"/>
              <a:t>computer simulations </a:t>
            </a:r>
            <a:r>
              <a:rPr lang="en-US" sz="2500" dirty="0"/>
              <a:t>have revealed that many of the </a:t>
            </a:r>
            <a:r>
              <a:rPr lang="en-US" sz="2500" b="1" dirty="0">
                <a:solidFill>
                  <a:srgbClr val="008000"/>
                </a:solidFill>
              </a:rPr>
              <a:t>local </a:t>
            </a:r>
            <a:r>
              <a:rPr lang="en-US" sz="2500" b="1" dirty="0" smtClean="0">
                <a:solidFill>
                  <a:srgbClr val="008000"/>
                </a:solidFill>
              </a:rPr>
              <a:t>elements </a:t>
            </a:r>
            <a:r>
              <a:rPr lang="en-US" sz="2500" dirty="0" smtClean="0"/>
              <a:t>of </a:t>
            </a:r>
            <a:r>
              <a:rPr lang="en-US" sz="2500" dirty="0"/>
              <a:t>protein structures can be generated very rapidly; for example</a:t>
            </a:r>
            <a:r>
              <a:rPr lang="en-US" sz="2500" dirty="0" smtClean="0"/>
              <a:t>, individual </a:t>
            </a:r>
            <a:r>
              <a:rPr lang="en-US" sz="2500" b="1" dirty="0" smtClean="0"/>
              <a:t>α</a:t>
            </a:r>
            <a:r>
              <a:rPr lang="en-US" sz="2500" dirty="0" smtClean="0"/>
              <a:t>-</a:t>
            </a:r>
            <a:r>
              <a:rPr lang="en-US" sz="2500" dirty="0"/>
              <a:t>helices are able to form in </a:t>
            </a:r>
            <a:r>
              <a:rPr lang="en-US" sz="2500" b="1" dirty="0">
                <a:solidFill>
                  <a:srgbClr val="008000"/>
                </a:solidFill>
              </a:rPr>
              <a:t>less than 100 ns</a:t>
            </a:r>
            <a:r>
              <a:rPr lang="en-US" sz="2500" b="1" dirty="0" smtClean="0">
                <a:solidFill>
                  <a:srgbClr val="008000"/>
                </a:solidFill>
              </a:rPr>
              <a:t>, </a:t>
            </a:r>
            <a:r>
              <a:rPr lang="en-US" sz="2500" dirty="0" smtClean="0"/>
              <a:t>and </a:t>
            </a:r>
            <a:r>
              <a:rPr lang="en-US" sz="2500" b="1" dirty="0" smtClean="0">
                <a:solidFill>
                  <a:srgbClr val="008000"/>
                </a:solidFill>
              </a:rPr>
              <a:t>β-</a:t>
            </a:r>
            <a:r>
              <a:rPr lang="en-US" sz="2500" b="1" dirty="0">
                <a:solidFill>
                  <a:srgbClr val="008000"/>
                </a:solidFill>
              </a:rPr>
              <a:t>turns in as little as 1 </a:t>
            </a:r>
            <a:r>
              <a:rPr lang="en-US" sz="2500" b="1" dirty="0" err="1" smtClean="0">
                <a:solidFill>
                  <a:srgbClr val="008000"/>
                </a:solidFill>
              </a:rPr>
              <a:t>μs</a:t>
            </a:r>
            <a:r>
              <a:rPr lang="en-US" sz="2500" b="1" dirty="0" smtClean="0">
                <a:solidFill>
                  <a:srgbClr val="008000"/>
                </a:solidFill>
              </a:rPr>
              <a:t> </a:t>
            </a:r>
            <a:r>
              <a:rPr lang="en-US" sz="2500" dirty="0" smtClean="0"/>
              <a:t>. </a:t>
            </a:r>
          </a:p>
          <a:p>
            <a:endParaRPr lang="en-US" sz="2500" dirty="0" smtClean="0"/>
          </a:p>
          <a:p>
            <a:r>
              <a:rPr lang="en-US" sz="2500" b="1" dirty="0" smtClean="0">
                <a:solidFill>
                  <a:srgbClr val="FF0000"/>
                </a:solidFill>
              </a:rPr>
              <a:t>Indeed</a:t>
            </a:r>
            <a:r>
              <a:rPr lang="en-US" sz="2500" b="1" dirty="0">
                <a:solidFill>
                  <a:srgbClr val="FF0000"/>
                </a:solidFill>
              </a:rPr>
              <a:t>, the folding </a:t>
            </a:r>
            <a:r>
              <a:rPr lang="en-US" sz="2500" b="1" dirty="0" smtClean="0">
                <a:solidFill>
                  <a:srgbClr val="FF0000"/>
                </a:solidFill>
              </a:rPr>
              <a:t>in vitro </a:t>
            </a:r>
            <a:r>
              <a:rPr lang="en-US" sz="2500" b="1" dirty="0">
                <a:solidFill>
                  <a:srgbClr val="FF0000"/>
                </a:solidFill>
              </a:rPr>
              <a:t>of some of the simplest proteins, </a:t>
            </a:r>
            <a:r>
              <a:rPr lang="en-US" sz="2500" b="1" dirty="0" smtClean="0">
                <a:solidFill>
                  <a:srgbClr val="FF0000"/>
                </a:solidFill>
              </a:rPr>
              <a:t>is </a:t>
            </a:r>
            <a:r>
              <a:rPr lang="en-US" sz="2500" b="1" dirty="0">
                <a:solidFill>
                  <a:srgbClr val="FF0000"/>
                </a:solidFill>
              </a:rPr>
              <a:t>completed in less than 50 </a:t>
            </a:r>
            <a:r>
              <a:rPr lang="en-US" sz="2500" b="1" dirty="0" err="1" smtClean="0">
                <a:solidFill>
                  <a:srgbClr val="FF0000"/>
                </a:solidFill>
              </a:rPr>
              <a:t>μs</a:t>
            </a:r>
            <a:endParaRPr lang="en-US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832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53591"/>
            <a:ext cx="90011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 certain </a:t>
            </a:r>
            <a:r>
              <a:rPr lang="en-US" sz="2400" b="1" dirty="0" smtClean="0">
                <a:solidFill>
                  <a:srgbClr val="660066"/>
                </a:solidFill>
              </a:rPr>
              <a:t>hierarchy of interactions </a:t>
            </a:r>
            <a:r>
              <a:rPr lang="en-US" sz="2400" dirty="0" smtClean="0"/>
              <a:t>seems to exist between residues for the first part of the folding process, the so-called </a:t>
            </a:r>
            <a:r>
              <a:rPr lang="en-US" sz="2400" b="1" dirty="0" smtClean="0">
                <a:solidFill>
                  <a:srgbClr val="660066"/>
                </a:solidFill>
              </a:rPr>
              <a:t>nucleation- condensation process</a:t>
            </a:r>
            <a:r>
              <a:rPr lang="en-US" sz="2400" dirty="0" smtClean="0"/>
              <a:t>, which speeds up the folding through a number of </a:t>
            </a:r>
            <a:r>
              <a:rPr lang="en-US" sz="2400" b="1" dirty="0" smtClean="0">
                <a:solidFill>
                  <a:srgbClr val="660066"/>
                </a:solidFill>
              </a:rPr>
              <a:t>transition states </a:t>
            </a:r>
            <a:r>
              <a:rPr lang="en-US" sz="2400" dirty="0" smtClean="0"/>
              <a:t>characterized by the presence of interatomic interactions also present in the native protein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7650"/>
            <a:ext cx="9144000" cy="274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84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Protein folding and </a:t>
            </a:r>
            <a:r>
              <a:rPr lang="en-US" b="1" dirty="0" err="1"/>
              <a:t>misfolding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14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7000" y="193586"/>
            <a:ext cx="8890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2">
                    <a:lumMod val="25000"/>
                  </a:schemeClr>
                </a:solidFill>
              </a:rPr>
              <a:t>To picture protein 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</a:rPr>
              <a:t>folding it has </a:t>
            </a:r>
            <a:r>
              <a:rPr lang="en-US" sz="2200" b="1" dirty="0">
                <a:solidFill>
                  <a:schemeClr val="bg2">
                    <a:lumMod val="25000"/>
                  </a:schemeClr>
                </a:solidFill>
              </a:rPr>
              <a:t>been 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</a:rPr>
              <a:t>suggested </a:t>
            </a:r>
            <a:r>
              <a:rPr lang="en-US" sz="2200" b="1" dirty="0">
                <a:solidFill>
                  <a:schemeClr val="bg2">
                    <a:lumMod val="25000"/>
                  </a:schemeClr>
                </a:solidFill>
              </a:rPr>
              <a:t>a </a:t>
            </a:r>
            <a:r>
              <a:rPr lang="en-US" sz="2200" b="1" dirty="0" smtClean="0">
                <a:solidFill>
                  <a:srgbClr val="660066"/>
                </a:solidFill>
              </a:rPr>
              <a:t>topological landscape </a:t>
            </a:r>
            <a:r>
              <a:rPr lang="en-US" sz="2200" b="1" dirty="0">
                <a:solidFill>
                  <a:schemeClr val="bg2">
                    <a:lumMod val="25000"/>
                  </a:schemeClr>
                </a:solidFill>
              </a:rPr>
              <a:t>representing different energy 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</a:rPr>
              <a:t>levels</a:t>
            </a:r>
          </a:p>
          <a:p>
            <a:r>
              <a:rPr lang="en-US" sz="2200" b="1" dirty="0">
                <a:solidFill>
                  <a:schemeClr val="bg2">
                    <a:lumMod val="25000"/>
                  </a:schemeClr>
                </a:solidFill>
              </a:rPr>
              <a:t>In this model the 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</a:rPr>
              <a:t>process of </a:t>
            </a:r>
            <a:r>
              <a:rPr lang="en-US" sz="2200" b="1" dirty="0">
                <a:solidFill>
                  <a:schemeClr val="bg2">
                    <a:lumMod val="25000"/>
                  </a:schemeClr>
                </a:solidFill>
              </a:rPr>
              <a:t>folding is described as a constant 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</a:rPr>
              <a:t>striving toward </a:t>
            </a:r>
            <a:r>
              <a:rPr lang="en-US" sz="2200" b="1" dirty="0">
                <a:solidFill>
                  <a:schemeClr val="bg2">
                    <a:lumMod val="25000"/>
                  </a:schemeClr>
                </a:solidFill>
              </a:rPr>
              <a:t>minimal free energy with the 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</a:rPr>
              <a:t>native structure </a:t>
            </a:r>
            <a:r>
              <a:rPr lang="en-US" sz="2200" b="1" dirty="0">
                <a:solidFill>
                  <a:schemeClr val="bg2">
                    <a:lumMod val="25000"/>
                  </a:schemeClr>
                </a:solidFill>
              </a:rPr>
              <a:t>of the protein being 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</a:rPr>
              <a:t>the conformation with </a:t>
            </a:r>
            <a:r>
              <a:rPr lang="en-US" sz="2200" b="1" dirty="0">
                <a:solidFill>
                  <a:schemeClr val="bg2">
                    <a:lumMod val="25000"/>
                  </a:schemeClr>
                </a:solidFill>
              </a:rPr>
              <a:t>the lowest energy level, the 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</a:rPr>
              <a:t>global minimum </a:t>
            </a:r>
            <a:r>
              <a:rPr lang="en-US" sz="2200" b="1" dirty="0">
                <a:solidFill>
                  <a:schemeClr val="bg2">
                    <a:lumMod val="25000"/>
                  </a:schemeClr>
                </a:solidFill>
              </a:rPr>
              <a:t>of the landscape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5" y="2317244"/>
            <a:ext cx="6690732" cy="454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20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7588"/>
            <a:ext cx="9143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landscape is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drawn as a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funnel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shape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a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three-dimensional system with the </a:t>
            </a:r>
            <a:r>
              <a:rPr lang="en-US" b="1" dirty="0">
                <a:solidFill>
                  <a:srgbClr val="008000"/>
                </a:solidFill>
              </a:rPr>
              <a:t>free </a:t>
            </a:r>
            <a:r>
              <a:rPr lang="en-US" b="1" dirty="0" smtClean="0">
                <a:solidFill>
                  <a:srgbClr val="008000"/>
                </a:solidFill>
              </a:rPr>
              <a:t>energy on </a:t>
            </a:r>
            <a:r>
              <a:rPr lang="en-US" b="1" dirty="0">
                <a:solidFill>
                  <a:srgbClr val="008000"/>
                </a:solidFill>
              </a:rPr>
              <a:t>the y axis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 the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conformational space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 </a:t>
            </a:r>
            <a:r>
              <a:rPr lang="en-US" b="1" dirty="0">
                <a:solidFill>
                  <a:srgbClr val="008000"/>
                </a:solidFill>
              </a:rPr>
              <a:t>entropy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as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two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-dimensional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projection on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US" b="1" dirty="0">
                <a:solidFill>
                  <a:srgbClr val="008000"/>
                </a:solidFill>
              </a:rPr>
              <a:t>x and z axes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125" y="1254125"/>
            <a:ext cx="66992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57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9844"/>
            <a:ext cx="9144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Because the free energy of a protein is </a:t>
            </a:r>
            <a:r>
              <a:rPr lang="en-US" sz="2800" dirty="0" smtClean="0"/>
              <a:t>a function </a:t>
            </a:r>
            <a:r>
              <a:rPr lang="en-US" sz="2800" dirty="0"/>
              <a:t>of its conformation defined by </a:t>
            </a:r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008000"/>
                </a:solidFill>
              </a:rPr>
              <a:t>interactions </a:t>
            </a:r>
            <a:r>
              <a:rPr lang="en-US" sz="2800" b="1" dirty="0">
                <a:solidFill>
                  <a:srgbClr val="008000"/>
                </a:solidFill>
              </a:rPr>
              <a:t>between the amino acid residues</a:t>
            </a:r>
            <a:r>
              <a:rPr lang="en-US" sz="2800" dirty="0" smtClean="0"/>
              <a:t>, even </a:t>
            </a:r>
            <a:r>
              <a:rPr lang="en-US" sz="2800" b="1" dirty="0">
                <a:solidFill>
                  <a:srgbClr val="800000"/>
                </a:solidFill>
              </a:rPr>
              <a:t>small alterations </a:t>
            </a:r>
            <a:r>
              <a:rPr lang="en-US" sz="2800" dirty="0"/>
              <a:t>in the amino acid </a:t>
            </a:r>
            <a:r>
              <a:rPr lang="en-US" sz="2800" dirty="0" smtClean="0"/>
              <a:t>chain may </a:t>
            </a:r>
            <a:r>
              <a:rPr lang="en-US" sz="2800" dirty="0"/>
              <a:t>change the surface of the landscape, </a:t>
            </a:r>
            <a:r>
              <a:rPr lang="en-US" sz="2800" dirty="0" smtClean="0"/>
              <a:t>leading to </a:t>
            </a:r>
            <a:r>
              <a:rPr lang="en-US" sz="2800" dirty="0"/>
              <a:t>the possible formation of </a:t>
            </a:r>
            <a:r>
              <a:rPr lang="en-US" sz="2800" b="1" dirty="0">
                <a:solidFill>
                  <a:srgbClr val="800000"/>
                </a:solidFill>
              </a:rPr>
              <a:t>new local </a:t>
            </a:r>
            <a:r>
              <a:rPr lang="en-US" sz="2800" b="1" dirty="0" smtClean="0">
                <a:solidFill>
                  <a:srgbClr val="800000"/>
                </a:solidFill>
              </a:rPr>
              <a:t>free energy minima</a:t>
            </a:r>
            <a:r>
              <a:rPr lang="en-US" sz="2800" dirty="0" smtClean="0"/>
              <a:t> resulting </a:t>
            </a:r>
            <a:r>
              <a:rPr lang="en-US" sz="2800" dirty="0"/>
              <a:t>in a different stable structure of </a:t>
            </a:r>
            <a:r>
              <a:rPr lang="en-US" sz="2800" dirty="0" smtClean="0"/>
              <a:t>the protein</a:t>
            </a:r>
            <a:r>
              <a:rPr lang="en-US" sz="2800" dirty="0"/>
              <a:t>, which may be prone to aggregation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6655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7000" y="144840"/>
            <a:ext cx="9017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To </a:t>
            </a:r>
            <a:r>
              <a:rPr lang="en-US" sz="2400" dirty="0" smtClean="0"/>
              <a:t>refine the </a:t>
            </a:r>
            <a:r>
              <a:rPr lang="en-US" sz="2400" dirty="0"/>
              <a:t>concept of energy folding </a:t>
            </a:r>
            <a:r>
              <a:rPr lang="en-US" sz="2400" dirty="0" smtClean="0"/>
              <a:t>landscapes to </a:t>
            </a:r>
            <a:r>
              <a:rPr lang="en-US" sz="2400" dirty="0"/>
              <a:t>include the aggregation tendency, </a:t>
            </a:r>
            <a:r>
              <a:rPr lang="en-US" sz="2400" dirty="0" smtClean="0"/>
              <a:t>which may </a:t>
            </a:r>
            <a:r>
              <a:rPr lang="en-US" sz="2400" dirty="0"/>
              <a:t>be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aggravated by extrinsic factors</a:t>
            </a:r>
            <a:r>
              <a:rPr lang="en-US" sz="2400" dirty="0"/>
              <a:t>, such </a:t>
            </a:r>
            <a:r>
              <a:rPr lang="en-US" sz="2400" dirty="0" smtClean="0"/>
              <a:t>as </a:t>
            </a:r>
            <a:r>
              <a:rPr lang="en-US" sz="2400" b="1" dirty="0" smtClean="0">
                <a:solidFill>
                  <a:srgbClr val="405B03"/>
                </a:solidFill>
              </a:rPr>
              <a:t>high </a:t>
            </a:r>
            <a:r>
              <a:rPr lang="en-US" sz="2400" b="1" dirty="0">
                <a:solidFill>
                  <a:srgbClr val="405B03"/>
                </a:solidFill>
              </a:rPr>
              <a:t>protein concentration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405B03"/>
                </a:solidFill>
              </a:rPr>
              <a:t>elevated temperature</a:t>
            </a:r>
            <a:r>
              <a:rPr lang="en-US" sz="2400" dirty="0" smtClean="0"/>
              <a:t>, in </a:t>
            </a:r>
            <a:r>
              <a:rPr lang="en-US" sz="2400" dirty="0"/>
              <a:t>the living cell, one can imagine </a:t>
            </a:r>
            <a:r>
              <a:rPr lang="en-US" sz="2400" dirty="0" smtClean="0"/>
              <a:t>a landscape </a:t>
            </a:r>
            <a:r>
              <a:rPr lang="en-US" sz="2400" dirty="0"/>
              <a:t>with two deep valleys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374" y="2243098"/>
            <a:ext cx="522287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94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025" y="0"/>
            <a:ext cx="4737100" cy="4381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272677"/>
            <a:ext cx="9144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chemeClr val="bg2">
                    <a:lumMod val="10000"/>
                  </a:schemeClr>
                </a:solidFill>
              </a:rPr>
              <a:t>Free-energy folding landscape for chaperone-mediated protein folding</a:t>
            </a:r>
            <a:r>
              <a:rPr lang="en-US" sz="1900" b="1" dirty="0">
                <a:solidFill>
                  <a:srgbClr val="000090"/>
                </a:solidFill>
              </a:rPr>
              <a:t>:</a:t>
            </a:r>
          </a:p>
          <a:p>
            <a:r>
              <a:rPr lang="en-US" sz="1900" dirty="0"/>
              <a:t>hypothetical landscape of all possible protein conformations pictured with</a:t>
            </a:r>
          </a:p>
          <a:p>
            <a:r>
              <a:rPr lang="en-US" sz="1900" dirty="0"/>
              <a:t>higher altitude </a:t>
            </a:r>
            <a:r>
              <a:rPr lang="en-US" sz="1900" dirty="0" smtClean="0"/>
              <a:t>symbolizing </a:t>
            </a:r>
            <a:r>
              <a:rPr lang="en-US" sz="1900" dirty="0"/>
              <a:t>higher free energy and entropy.</a:t>
            </a:r>
          </a:p>
          <a:p>
            <a:endParaRPr lang="en-US" sz="1900" dirty="0" smtClean="0"/>
          </a:p>
          <a:p>
            <a:r>
              <a:rPr lang="en-US" sz="1900" b="1" dirty="0" smtClean="0">
                <a:solidFill>
                  <a:srgbClr val="000090"/>
                </a:solidFill>
              </a:rPr>
              <a:t>Chaperones</a:t>
            </a:r>
            <a:r>
              <a:rPr lang="en-US" sz="1900" dirty="0" smtClean="0"/>
              <a:t> </a:t>
            </a:r>
            <a:r>
              <a:rPr lang="en-US" sz="1900" dirty="0"/>
              <a:t>iteratively bind and release their substrates, each time raising</a:t>
            </a:r>
          </a:p>
          <a:p>
            <a:r>
              <a:rPr lang="en-US" sz="1900" dirty="0"/>
              <a:t>the free energy and enabling escapes from wrong folding pathways</a:t>
            </a:r>
            <a:r>
              <a:rPr lang="en-US" sz="1900" dirty="0" smtClean="0"/>
              <a:t>, indicated </a:t>
            </a:r>
            <a:r>
              <a:rPr lang="en-US" sz="1900" dirty="0"/>
              <a:t>by the “</a:t>
            </a:r>
            <a:r>
              <a:rPr lang="en-US" sz="1900" b="1" dirty="0">
                <a:solidFill>
                  <a:srgbClr val="000090"/>
                </a:solidFill>
              </a:rPr>
              <a:t>Unfolding</a:t>
            </a:r>
            <a:r>
              <a:rPr lang="en-US" sz="1900" dirty="0"/>
              <a:t>” arrow. Eliminating protein by </a:t>
            </a:r>
            <a:r>
              <a:rPr lang="en-US" sz="1900" b="1" dirty="0" smtClean="0">
                <a:solidFill>
                  <a:srgbClr val="000090"/>
                </a:solidFill>
              </a:rPr>
              <a:t>degradation</a:t>
            </a:r>
            <a:r>
              <a:rPr lang="en-US" sz="1900" dirty="0" smtClean="0"/>
              <a:t> occurs mainly </a:t>
            </a:r>
            <a:r>
              <a:rPr lang="en-US" sz="1900" dirty="0"/>
              <a:t>in areas with trapped </a:t>
            </a:r>
            <a:r>
              <a:rPr lang="en-US" sz="1900" dirty="0" err="1" smtClean="0"/>
              <a:t>misfolding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978535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625" y="293211"/>
            <a:ext cx="88264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Energy landscapes can </a:t>
            </a:r>
            <a:r>
              <a:rPr lang="en-US" sz="2000" dirty="0" smtClean="0"/>
              <a:t>have </a:t>
            </a:r>
            <a:r>
              <a:rPr lang="en-US" sz="2000" b="1" dirty="0" smtClean="0">
                <a:solidFill>
                  <a:srgbClr val="800000"/>
                </a:solidFill>
              </a:rPr>
              <a:t>many </a:t>
            </a:r>
            <a:r>
              <a:rPr lang="en-US" sz="2000" b="1" dirty="0">
                <a:solidFill>
                  <a:srgbClr val="800000"/>
                </a:solidFill>
              </a:rPr>
              <a:t>different shapes </a:t>
            </a:r>
            <a:r>
              <a:rPr lang="en-US" sz="2000" dirty="0"/>
              <a:t>and have </a:t>
            </a:r>
            <a:r>
              <a:rPr lang="en-US" sz="2000" b="1" dirty="0">
                <a:solidFill>
                  <a:srgbClr val="800000"/>
                </a:solidFill>
              </a:rPr>
              <a:t>many “hills” </a:t>
            </a:r>
            <a:r>
              <a:rPr lang="en-US" sz="2000" dirty="0"/>
              <a:t>which represents the </a:t>
            </a:r>
            <a:r>
              <a:rPr lang="en-US" sz="2000" b="1" dirty="0">
                <a:solidFill>
                  <a:srgbClr val="800000"/>
                </a:solidFill>
              </a:rPr>
              <a:t>high </a:t>
            </a:r>
            <a:r>
              <a:rPr lang="en-US" sz="2000" b="1" dirty="0" smtClean="0">
                <a:solidFill>
                  <a:srgbClr val="800000"/>
                </a:solidFill>
              </a:rPr>
              <a:t>energy conformations</a:t>
            </a:r>
            <a:r>
              <a:rPr lang="en-US" sz="2000" dirty="0" smtClean="0"/>
              <a:t> </a:t>
            </a:r>
            <a:r>
              <a:rPr lang="en-US" sz="2000" dirty="0"/>
              <a:t>that sometimes has to be passed to reach the native state.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25" y="1308874"/>
            <a:ext cx="5746750" cy="38663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0374" y="5477213"/>
            <a:ext cx="85407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800000"/>
                </a:solidFill>
              </a:rPr>
              <a:t>Protein aggregates </a:t>
            </a:r>
            <a:r>
              <a:rPr lang="en-US" sz="2200" dirty="0" smtClean="0"/>
              <a:t>can be extremely stable, even more stable than the native protein, suggesting that the aggregated states are trapped in the kinetically deepest valleys of the landscape.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10988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107576"/>
            <a:ext cx="8588375" cy="101954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/>
              <a:t>PROTEIN QUALITY CONTROL</a:t>
            </a:r>
            <a:br>
              <a:rPr lang="en-US" sz="3200" dirty="0"/>
            </a:br>
            <a:r>
              <a:rPr lang="en-US" sz="3200" dirty="0"/>
              <a:t>SYSTEMS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265346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/>
              <a:t>In the </a:t>
            </a:r>
            <a:r>
              <a:rPr lang="en-US" sz="2500" b="1" dirty="0">
                <a:solidFill>
                  <a:srgbClr val="800000"/>
                </a:solidFill>
              </a:rPr>
              <a:t>test tube</a:t>
            </a:r>
            <a:r>
              <a:rPr lang="en-US" sz="2500" dirty="0"/>
              <a:t>, protein folding is </a:t>
            </a:r>
            <a:r>
              <a:rPr lang="en-US" sz="2500" dirty="0" smtClean="0"/>
              <a:t>performed most </a:t>
            </a:r>
            <a:r>
              <a:rPr lang="en-US" sz="2500" dirty="0"/>
              <a:t>efficiently at </a:t>
            </a:r>
            <a:r>
              <a:rPr lang="en-US" sz="2500" b="1" dirty="0">
                <a:solidFill>
                  <a:srgbClr val="800000"/>
                </a:solidFill>
              </a:rPr>
              <a:t>low protein </a:t>
            </a:r>
            <a:r>
              <a:rPr lang="en-US" sz="2500" b="1" dirty="0" smtClean="0">
                <a:solidFill>
                  <a:srgbClr val="800000"/>
                </a:solidFill>
              </a:rPr>
              <a:t>concentrations and </a:t>
            </a:r>
            <a:r>
              <a:rPr lang="en-US" sz="2500" b="1" dirty="0">
                <a:solidFill>
                  <a:srgbClr val="800000"/>
                </a:solidFill>
              </a:rPr>
              <a:t>low temperature. </a:t>
            </a:r>
            <a:endParaRPr lang="en-US" sz="2500" b="1" dirty="0" smtClean="0">
              <a:solidFill>
                <a:srgbClr val="800000"/>
              </a:solidFill>
            </a:endParaRPr>
          </a:p>
          <a:p>
            <a:endParaRPr lang="en-US" sz="2500" b="1" dirty="0" smtClean="0">
              <a:solidFill>
                <a:srgbClr val="800000"/>
              </a:solidFill>
            </a:endParaRPr>
          </a:p>
          <a:p>
            <a:r>
              <a:rPr lang="en-US" sz="2500" dirty="0" smtClean="0"/>
              <a:t>In </a:t>
            </a:r>
            <a:r>
              <a:rPr lang="en-US" sz="2500" dirty="0"/>
              <a:t>contrast, </a:t>
            </a:r>
            <a:r>
              <a:rPr lang="en-US" sz="2500" dirty="0" smtClean="0"/>
              <a:t>protein folding </a:t>
            </a:r>
            <a:r>
              <a:rPr lang="en-US" sz="2500" dirty="0"/>
              <a:t>in </a:t>
            </a:r>
            <a:r>
              <a:rPr lang="en-US" sz="2500" b="1" dirty="0">
                <a:solidFill>
                  <a:srgbClr val="800000"/>
                </a:solidFill>
              </a:rPr>
              <a:t>human cells </a:t>
            </a:r>
            <a:r>
              <a:rPr lang="en-US" sz="2500" dirty="0"/>
              <a:t>takes place at </a:t>
            </a:r>
            <a:r>
              <a:rPr lang="en-US" sz="2500" b="1" dirty="0">
                <a:solidFill>
                  <a:srgbClr val="800000"/>
                </a:solidFill>
              </a:rPr>
              <a:t>37◦C</a:t>
            </a:r>
            <a:r>
              <a:rPr lang="en-US" sz="2500" dirty="0"/>
              <a:t>—</a:t>
            </a:r>
            <a:r>
              <a:rPr lang="en-US" sz="2500" dirty="0" smtClean="0"/>
              <a:t>or higher </a:t>
            </a:r>
            <a:r>
              <a:rPr lang="en-US" sz="2500" dirty="0"/>
              <a:t>during fever—with very </a:t>
            </a:r>
            <a:r>
              <a:rPr lang="en-US" sz="2500" b="1" dirty="0" smtClean="0">
                <a:solidFill>
                  <a:srgbClr val="800000"/>
                </a:solidFill>
              </a:rPr>
              <a:t>high concentrations </a:t>
            </a:r>
            <a:r>
              <a:rPr lang="en-US" sz="2500" dirty="0" smtClean="0"/>
              <a:t>of proteins. </a:t>
            </a:r>
          </a:p>
          <a:p>
            <a:endParaRPr lang="en-US" sz="2500" dirty="0"/>
          </a:p>
          <a:p>
            <a:r>
              <a:rPr lang="en-US" sz="2500" dirty="0" smtClean="0"/>
              <a:t>To </a:t>
            </a:r>
            <a:r>
              <a:rPr lang="en-US" sz="2500" dirty="0"/>
              <a:t>sustain a </a:t>
            </a:r>
            <a:r>
              <a:rPr lang="en-US" sz="2500" dirty="0" smtClean="0"/>
              <a:t>reasonable efficiency </a:t>
            </a:r>
            <a:r>
              <a:rPr lang="en-US" sz="2500" dirty="0"/>
              <a:t>of protein folding in this </a:t>
            </a:r>
            <a:r>
              <a:rPr lang="en-US" sz="2500" dirty="0" smtClean="0"/>
              <a:t>challenging environment </a:t>
            </a:r>
            <a:r>
              <a:rPr lang="en-US" sz="2500" dirty="0"/>
              <a:t>and to protect against</a:t>
            </a:r>
          </a:p>
          <a:p>
            <a:r>
              <a:rPr lang="en-US" sz="2500" dirty="0"/>
              <a:t>the negative consequences of </a:t>
            </a:r>
            <a:r>
              <a:rPr lang="en-US" sz="2500" dirty="0" smtClean="0"/>
              <a:t>environmental changes</a:t>
            </a:r>
            <a:r>
              <a:rPr lang="en-US" sz="2500" dirty="0"/>
              <a:t>, </a:t>
            </a:r>
            <a:r>
              <a:rPr lang="en-US" sz="2500" b="1" dirty="0">
                <a:solidFill>
                  <a:srgbClr val="800000"/>
                </a:solidFill>
              </a:rPr>
              <a:t>PQC systems</a:t>
            </a:r>
            <a:r>
              <a:rPr lang="en-US" sz="2500" dirty="0"/>
              <a:t> have evolved that </a:t>
            </a:r>
            <a:r>
              <a:rPr lang="en-US" sz="2500" u="sng" dirty="0" smtClean="0"/>
              <a:t>supervise folding</a:t>
            </a:r>
            <a:r>
              <a:rPr lang="en-US" sz="2500" dirty="0"/>
              <a:t>, </a:t>
            </a:r>
            <a:r>
              <a:rPr lang="en-US" sz="2500" u="sng" dirty="0">
                <a:solidFill>
                  <a:srgbClr val="000090"/>
                </a:solidFill>
              </a:rPr>
              <a:t>counteract aggregation, </a:t>
            </a:r>
            <a:r>
              <a:rPr lang="en-US" sz="2500" dirty="0" smtClean="0"/>
              <a:t>and</a:t>
            </a:r>
            <a:r>
              <a:rPr lang="en-US" sz="2500" u="sng" dirty="0" smtClean="0">
                <a:solidFill>
                  <a:srgbClr val="000090"/>
                </a:solidFill>
              </a:rPr>
              <a:t> eliminate </a:t>
            </a:r>
            <a:r>
              <a:rPr lang="en-US" sz="2500" u="sng" dirty="0" err="1">
                <a:solidFill>
                  <a:srgbClr val="000090"/>
                </a:solidFill>
              </a:rPr>
              <a:t>misfolded</a:t>
            </a:r>
            <a:r>
              <a:rPr lang="en-US" sz="2500" u="sng" dirty="0">
                <a:solidFill>
                  <a:srgbClr val="000090"/>
                </a:solidFill>
              </a:rPr>
              <a:t> and damaged </a:t>
            </a:r>
            <a:r>
              <a:rPr lang="en-US" sz="2500" u="sng" dirty="0" smtClean="0">
                <a:solidFill>
                  <a:srgbClr val="000090"/>
                </a:solidFill>
              </a:rPr>
              <a:t>polypeptide chains </a:t>
            </a:r>
            <a:r>
              <a:rPr lang="en-US" sz="2500" dirty="0"/>
              <a:t>before they can exert toxic effects.</a:t>
            </a:r>
          </a:p>
        </p:txBody>
      </p:sp>
    </p:spTree>
    <p:extLst>
      <p:ext uri="{BB962C8B-B14F-4D97-AF65-F5344CB8AC3E}">
        <p14:creationId xmlns:p14="http://schemas.microsoft.com/office/powerpoint/2010/main" val="375539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57504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b="1" dirty="0"/>
              <a:t>Quality control mechanism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" y="881934"/>
            <a:ext cx="538162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008000"/>
                </a:solidFill>
              </a:rPr>
              <a:t>Regulation of protein folding in the ER</a:t>
            </a:r>
            <a:r>
              <a:rPr lang="en-US" sz="2000" b="1" u="sng" dirty="0" smtClean="0">
                <a:solidFill>
                  <a:srgbClr val="008000"/>
                </a:solidFill>
              </a:rPr>
              <a:t>.</a:t>
            </a:r>
          </a:p>
          <a:p>
            <a:endParaRPr lang="en-US" dirty="0" smtClean="0"/>
          </a:p>
          <a:p>
            <a:r>
              <a:rPr lang="en-US" sz="2000" dirty="0" smtClean="0"/>
              <a:t>Many </a:t>
            </a:r>
            <a:r>
              <a:rPr lang="en-US" sz="2000" dirty="0"/>
              <a:t>newly synthesized </a:t>
            </a:r>
            <a:r>
              <a:rPr lang="en-US" sz="2000" dirty="0" smtClean="0"/>
              <a:t>proteins are </a:t>
            </a:r>
            <a:r>
              <a:rPr lang="en-US" sz="2000" b="1" dirty="0" err="1"/>
              <a:t>translocated</a:t>
            </a:r>
            <a:r>
              <a:rPr lang="en-US" sz="2000" b="1" dirty="0"/>
              <a:t> into the ER</a:t>
            </a:r>
            <a:r>
              <a:rPr lang="en-US" sz="2000" dirty="0"/>
              <a:t>, where they fold into their three-dimensional structures</a:t>
            </a:r>
          </a:p>
          <a:p>
            <a:r>
              <a:rPr lang="en-US" sz="2000" dirty="0"/>
              <a:t>with the help of a series of molecular chaperones and folding catalysts (not shown).</a:t>
            </a:r>
          </a:p>
          <a:p>
            <a:endParaRPr lang="en-US" sz="2000" dirty="0" smtClean="0"/>
          </a:p>
          <a:p>
            <a:r>
              <a:rPr lang="en-US" sz="2000" b="1" dirty="0" smtClean="0"/>
              <a:t>Correctly </a:t>
            </a:r>
            <a:r>
              <a:rPr lang="en-US" sz="2000" b="1" dirty="0"/>
              <a:t>folded </a:t>
            </a:r>
            <a:r>
              <a:rPr lang="en-US" sz="2000" dirty="0"/>
              <a:t>proteins</a:t>
            </a:r>
            <a:r>
              <a:rPr lang="en-US" sz="2000" b="1" dirty="0"/>
              <a:t> </a:t>
            </a:r>
            <a:r>
              <a:rPr lang="en-US" sz="2000" dirty="0"/>
              <a:t>are then transported to the </a:t>
            </a:r>
            <a:r>
              <a:rPr lang="en-US" sz="2000" b="1" dirty="0"/>
              <a:t>Golgi complex </a:t>
            </a:r>
            <a:r>
              <a:rPr lang="en-US" sz="2000" dirty="0"/>
              <a:t>and </a:t>
            </a:r>
            <a:r>
              <a:rPr lang="en-US" sz="2000" dirty="0" smtClean="0"/>
              <a:t>then delivered </a:t>
            </a:r>
            <a:r>
              <a:rPr lang="en-US" sz="2000" dirty="0"/>
              <a:t>to the extracellular environment.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However</a:t>
            </a:r>
            <a:r>
              <a:rPr lang="en-US" sz="2000" dirty="0"/>
              <a:t>, </a:t>
            </a:r>
            <a:r>
              <a:rPr lang="en-US" sz="2000" b="1" dirty="0"/>
              <a:t>incorrectly folded</a:t>
            </a:r>
            <a:r>
              <a:rPr lang="en-US" sz="2000" dirty="0"/>
              <a:t> proteins </a:t>
            </a:r>
            <a:r>
              <a:rPr lang="en-US" sz="2000" dirty="0" smtClean="0"/>
              <a:t>are detected </a:t>
            </a:r>
            <a:r>
              <a:rPr lang="en-US" sz="2000" dirty="0"/>
              <a:t>by a </a:t>
            </a:r>
            <a:r>
              <a:rPr lang="en-US" sz="2000" b="1" dirty="0"/>
              <a:t>quality-control </a:t>
            </a:r>
            <a:r>
              <a:rPr lang="en-US" sz="2000" dirty="0"/>
              <a:t>mechanism and sent along another pathway (</a:t>
            </a:r>
            <a:r>
              <a:rPr lang="en-US" sz="2000" dirty="0" smtClean="0"/>
              <a:t>the unfolded </a:t>
            </a:r>
            <a:r>
              <a:rPr lang="en-US" sz="2000" dirty="0"/>
              <a:t>protein response) in which they </a:t>
            </a:r>
            <a:r>
              <a:rPr lang="en-US" sz="2000" dirty="0" smtClean="0"/>
              <a:t>are </a:t>
            </a:r>
            <a:r>
              <a:rPr lang="en-US" sz="2000" dirty="0" err="1" smtClean="0"/>
              <a:t>ubiquitinated</a:t>
            </a:r>
            <a:r>
              <a:rPr lang="en-US" sz="2000" dirty="0" smtClean="0"/>
              <a:t> </a:t>
            </a:r>
            <a:r>
              <a:rPr lang="en-US" sz="2000" dirty="0"/>
              <a:t>and then degraded in </a:t>
            </a:r>
            <a:r>
              <a:rPr lang="en-US" sz="2000" dirty="0" smtClean="0"/>
              <a:t>the cytoplasm </a:t>
            </a:r>
            <a:r>
              <a:rPr lang="en-US" sz="2000" dirty="0"/>
              <a:t>by </a:t>
            </a:r>
            <a:r>
              <a:rPr lang="en-US" sz="2000" b="1" dirty="0"/>
              <a:t>proteasomes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01" y="1762124"/>
            <a:ext cx="3873500" cy="39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93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" y="127674"/>
            <a:ext cx="89535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 smtClean="0"/>
              <a:t>Important components of </a:t>
            </a:r>
            <a:r>
              <a:rPr lang="en-US" sz="2100" dirty="0"/>
              <a:t>these systems are comprised by </a:t>
            </a:r>
            <a:r>
              <a:rPr lang="en-US" sz="2100" b="1" dirty="0" smtClean="0">
                <a:solidFill>
                  <a:srgbClr val="000090"/>
                </a:solidFill>
              </a:rPr>
              <a:t>molecular chaperones</a:t>
            </a:r>
            <a:r>
              <a:rPr lang="en-US" sz="2100" b="1" dirty="0">
                <a:solidFill>
                  <a:srgbClr val="000090"/>
                </a:solidFill>
              </a:rPr>
              <a:t>. </a:t>
            </a:r>
            <a:endParaRPr lang="en-US" sz="2100" b="1" dirty="0" smtClean="0">
              <a:solidFill>
                <a:srgbClr val="000090"/>
              </a:solidFill>
            </a:endParaRPr>
          </a:p>
          <a:p>
            <a:r>
              <a:rPr lang="en-US" sz="2100" dirty="0" smtClean="0"/>
              <a:t>Additionally</a:t>
            </a:r>
            <a:r>
              <a:rPr lang="en-US" sz="2100" dirty="0"/>
              <a:t>, the PQC </a:t>
            </a:r>
            <a:r>
              <a:rPr lang="en-US" sz="2100" dirty="0" smtClean="0"/>
              <a:t>systems contain </a:t>
            </a:r>
            <a:r>
              <a:rPr lang="en-US" sz="2100" dirty="0"/>
              <a:t>specialized </a:t>
            </a:r>
            <a:r>
              <a:rPr lang="en-US" sz="2100" b="1" dirty="0">
                <a:solidFill>
                  <a:srgbClr val="000090"/>
                </a:solidFill>
              </a:rPr>
              <a:t>intracellular proteases </a:t>
            </a:r>
            <a:r>
              <a:rPr lang="en-US" sz="2100" dirty="0" smtClean="0"/>
              <a:t>and </a:t>
            </a:r>
            <a:r>
              <a:rPr lang="en-US" sz="2100" b="1" dirty="0" smtClean="0">
                <a:solidFill>
                  <a:srgbClr val="000090"/>
                </a:solidFill>
              </a:rPr>
              <a:t>accessory </a:t>
            </a:r>
            <a:r>
              <a:rPr lang="en-US" sz="2100" b="1" dirty="0">
                <a:solidFill>
                  <a:srgbClr val="000090"/>
                </a:solidFill>
              </a:rPr>
              <a:t>factors </a:t>
            </a:r>
            <a:r>
              <a:rPr lang="en-US" sz="2100" dirty="0"/>
              <a:t>that regulate the activity </a:t>
            </a:r>
            <a:r>
              <a:rPr lang="en-US" sz="2100" dirty="0" smtClean="0"/>
              <a:t>of chaperones </a:t>
            </a:r>
            <a:r>
              <a:rPr lang="en-US" sz="2100" dirty="0"/>
              <a:t>and proteases or provide </a:t>
            </a:r>
            <a:r>
              <a:rPr lang="en-US" sz="2100" dirty="0" smtClean="0"/>
              <a:t>communication between </a:t>
            </a:r>
            <a:r>
              <a:rPr lang="en-US" sz="2100" dirty="0"/>
              <a:t>the various components.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75" y="2158999"/>
            <a:ext cx="7080250" cy="423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83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10972"/>
            <a:ext cx="884237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Although there is some </a:t>
            </a:r>
            <a:r>
              <a:rPr lang="en-US" sz="2400" dirty="0" smtClean="0"/>
              <a:t>overlap and </a:t>
            </a:r>
            <a:r>
              <a:rPr lang="en-US" sz="2400" dirty="0"/>
              <a:t>certain chaperones are able to </a:t>
            </a:r>
            <a:r>
              <a:rPr lang="en-US" sz="2400" dirty="0" smtClean="0"/>
              <a:t>fulfill several </a:t>
            </a:r>
            <a:r>
              <a:rPr lang="en-US" sz="2400" dirty="0"/>
              <a:t>functions, one can distinguish between</a:t>
            </a:r>
          </a:p>
          <a:p>
            <a:r>
              <a:rPr lang="en-US" sz="2400" b="1" dirty="0">
                <a:solidFill>
                  <a:srgbClr val="660066"/>
                </a:solidFill>
              </a:rPr>
              <a:t>folding chaperones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660066"/>
                </a:solidFill>
              </a:rPr>
              <a:t>holding chaperones</a:t>
            </a:r>
            <a:r>
              <a:rPr lang="en-US" sz="2400" dirty="0"/>
              <a:t>, </a:t>
            </a:r>
            <a:r>
              <a:rPr lang="en-US" sz="2400" dirty="0" smtClean="0"/>
              <a:t>and </a:t>
            </a:r>
            <a:r>
              <a:rPr lang="en-US" sz="2400" b="1" dirty="0" smtClean="0">
                <a:solidFill>
                  <a:srgbClr val="660066"/>
                </a:solidFill>
              </a:rPr>
              <a:t>unfolding </a:t>
            </a:r>
            <a:r>
              <a:rPr lang="en-US" sz="2400" b="1" dirty="0">
                <a:solidFill>
                  <a:srgbClr val="660066"/>
                </a:solidFill>
              </a:rPr>
              <a:t>chaperones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Folding chaperones </a:t>
            </a:r>
            <a:r>
              <a:rPr lang="en-US" sz="2400" b="1" dirty="0" smtClean="0">
                <a:solidFill>
                  <a:srgbClr val="660066"/>
                </a:solidFill>
              </a:rPr>
              <a:t>promote </a:t>
            </a:r>
            <a:r>
              <a:rPr lang="en-US" sz="2400" b="1" dirty="0">
                <a:solidFill>
                  <a:srgbClr val="660066"/>
                </a:solidFill>
              </a:rPr>
              <a:t>folding</a:t>
            </a:r>
            <a:r>
              <a:rPr lang="en-US" sz="2400" dirty="0"/>
              <a:t>, whereas holding chaperones</a:t>
            </a:r>
            <a:r>
              <a:rPr lang="en-US" sz="2400" dirty="0" smtClean="0"/>
              <a:t>, like </a:t>
            </a:r>
            <a:r>
              <a:rPr lang="en-US" sz="2400" dirty="0"/>
              <a:t>the small heat-shock proteins </a:t>
            </a:r>
            <a:r>
              <a:rPr lang="en-US" sz="2400" dirty="0" smtClean="0"/>
              <a:t>lacking an </a:t>
            </a:r>
            <a:r>
              <a:rPr lang="en-US" sz="2400" dirty="0"/>
              <a:t>ATPase activity, reversibly </a:t>
            </a:r>
            <a:r>
              <a:rPr lang="en-US" sz="2400" b="1" dirty="0">
                <a:solidFill>
                  <a:srgbClr val="660066"/>
                </a:solidFill>
              </a:rPr>
              <a:t>bind </a:t>
            </a:r>
            <a:r>
              <a:rPr lang="en-US" sz="2400" b="1" dirty="0" err="1" smtClean="0">
                <a:solidFill>
                  <a:srgbClr val="660066"/>
                </a:solidFill>
              </a:rPr>
              <a:t>misfolded</a:t>
            </a:r>
            <a:r>
              <a:rPr lang="en-US" sz="2400" b="1" dirty="0" smtClean="0">
                <a:solidFill>
                  <a:srgbClr val="660066"/>
                </a:solidFill>
              </a:rPr>
              <a:t> proteins</a:t>
            </a:r>
            <a:r>
              <a:rPr lang="en-US" sz="2400" dirty="0"/>
              <a:t>. They need to transfer </a:t>
            </a:r>
            <a:r>
              <a:rPr lang="en-US" sz="2400" dirty="0" smtClean="0"/>
              <a:t>their substrates </a:t>
            </a:r>
            <a:r>
              <a:rPr lang="en-US" sz="2400" dirty="0"/>
              <a:t>to folding chaperones to </a:t>
            </a:r>
            <a:r>
              <a:rPr lang="en-US" sz="2400" dirty="0" smtClean="0"/>
              <a:t>accomplish folding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b="1" dirty="0" smtClean="0">
                <a:solidFill>
                  <a:srgbClr val="660066"/>
                </a:solidFill>
              </a:rPr>
              <a:t>Unfolding </a:t>
            </a:r>
            <a:r>
              <a:rPr lang="en-US" sz="2400" b="1" dirty="0">
                <a:solidFill>
                  <a:srgbClr val="660066"/>
                </a:solidFill>
              </a:rPr>
              <a:t>chaperones </a:t>
            </a:r>
            <a:r>
              <a:rPr lang="en-US" sz="2400" dirty="0" smtClean="0"/>
              <a:t>typically contain </a:t>
            </a:r>
            <a:r>
              <a:rPr lang="en-US" sz="2400" dirty="0"/>
              <a:t>one or two so-called </a:t>
            </a:r>
            <a:r>
              <a:rPr lang="en-US" sz="2400" b="1" u="sng" dirty="0">
                <a:solidFill>
                  <a:srgbClr val="008000"/>
                </a:solidFill>
              </a:rPr>
              <a:t>AAA+ </a:t>
            </a:r>
            <a:r>
              <a:rPr lang="en-US" sz="2400" b="1" u="sng" dirty="0" smtClean="0">
                <a:solidFill>
                  <a:srgbClr val="008000"/>
                </a:solidFill>
              </a:rPr>
              <a:t>domains </a:t>
            </a:r>
            <a:r>
              <a:rPr lang="en-US" sz="2400" dirty="0" smtClean="0"/>
              <a:t>that </a:t>
            </a:r>
            <a:r>
              <a:rPr lang="en-US" sz="2400" b="1" dirty="0">
                <a:solidFill>
                  <a:srgbClr val="660066"/>
                </a:solidFill>
              </a:rPr>
              <a:t>harbor an ATPase</a:t>
            </a:r>
            <a:r>
              <a:rPr lang="en-US" sz="2400" dirty="0"/>
              <a:t>, and are able to </a:t>
            </a:r>
            <a:r>
              <a:rPr lang="en-US" sz="2400" b="1" dirty="0" smtClean="0">
                <a:solidFill>
                  <a:srgbClr val="660066"/>
                </a:solidFill>
              </a:rPr>
              <a:t>unfold </a:t>
            </a:r>
            <a:r>
              <a:rPr lang="en-US" sz="2400" b="1" dirty="0" err="1" smtClean="0">
                <a:solidFill>
                  <a:srgbClr val="660066"/>
                </a:solidFill>
              </a:rPr>
              <a:t>misfolded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>
                <a:solidFill>
                  <a:srgbClr val="660066"/>
                </a:solidFill>
              </a:rPr>
              <a:t>proteins</a:t>
            </a:r>
            <a:r>
              <a:rPr lang="en-US" sz="2400" dirty="0"/>
              <a:t>, either for degradation </a:t>
            </a:r>
            <a:r>
              <a:rPr lang="en-US" sz="2400" dirty="0" smtClean="0"/>
              <a:t>or to </a:t>
            </a:r>
            <a:r>
              <a:rPr lang="en-US" sz="2400" dirty="0"/>
              <a:t>give them a new start for folding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85750" y="311835"/>
            <a:ext cx="866775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000"/>
                </a:solidFill>
              </a:rPr>
              <a:t>Folding,  holding and unfolding chaperones</a:t>
            </a:r>
            <a:endParaRPr lang="en-US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54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814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dirty="0"/>
              <a:t>INTRODUCTION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85749" y="1048088"/>
            <a:ext cx="87153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function of most cellular proteins is </a:t>
            </a:r>
            <a:r>
              <a:rPr lang="en-US" sz="2400" dirty="0" smtClean="0"/>
              <a:t>dependent on </a:t>
            </a:r>
            <a:r>
              <a:rPr lang="en-US" sz="2400" dirty="0"/>
              <a:t>their </a:t>
            </a:r>
            <a:r>
              <a:rPr lang="en-US" sz="2400" b="1" dirty="0">
                <a:solidFill>
                  <a:srgbClr val="008000"/>
                </a:solidFill>
              </a:rPr>
              <a:t>three-dimensional structure</a:t>
            </a:r>
            <a:r>
              <a:rPr lang="en-US" sz="2400" dirty="0" smtClean="0"/>
              <a:t>, which </a:t>
            </a:r>
            <a:r>
              <a:rPr lang="en-US" sz="2400" dirty="0"/>
              <a:t>is acquired through folding </a:t>
            </a:r>
            <a:r>
              <a:rPr lang="en-US" sz="2400" dirty="0" smtClean="0"/>
              <a:t>of the </a:t>
            </a:r>
            <a:r>
              <a:rPr lang="en-US" sz="2400" dirty="0"/>
              <a:t>polypeptide chain coded from the </a:t>
            </a:r>
            <a:r>
              <a:rPr lang="en-US" sz="2400" dirty="0" smtClean="0"/>
              <a:t>nuclear genome. </a:t>
            </a:r>
          </a:p>
          <a:p>
            <a:endParaRPr lang="en-US" sz="2400" dirty="0" smtClean="0"/>
          </a:p>
          <a:p>
            <a:r>
              <a:rPr lang="en-US" sz="2400" dirty="0" smtClean="0"/>
              <a:t>Changes in </a:t>
            </a:r>
            <a:r>
              <a:rPr lang="en-US" sz="2400" dirty="0"/>
              <a:t>the polypeptide chain, either </a:t>
            </a:r>
            <a:r>
              <a:rPr lang="en-US" sz="2400" dirty="0" smtClean="0"/>
              <a:t>resulting from </a:t>
            </a:r>
            <a:r>
              <a:rPr lang="en-US" sz="2400" b="1" dirty="0">
                <a:solidFill>
                  <a:srgbClr val="008000"/>
                </a:solidFill>
              </a:rPr>
              <a:t>inherited or acquired gene variations </a:t>
            </a:r>
            <a:r>
              <a:rPr lang="en-US" sz="2400" dirty="0" smtClean="0"/>
              <a:t>or from </a:t>
            </a:r>
            <a:r>
              <a:rPr lang="en-US" sz="2400" dirty="0"/>
              <a:t>abnormal </a:t>
            </a:r>
            <a:r>
              <a:rPr lang="en-US" sz="2400" b="1" dirty="0">
                <a:solidFill>
                  <a:srgbClr val="008000"/>
                </a:solidFill>
              </a:rPr>
              <a:t>amino acid modifications</a:t>
            </a:r>
            <a:r>
              <a:rPr lang="en-US" sz="2400" dirty="0"/>
              <a:t>, </a:t>
            </a:r>
            <a:r>
              <a:rPr lang="en-US" sz="2400" dirty="0" smtClean="0"/>
              <a:t>may change </a:t>
            </a:r>
            <a:r>
              <a:rPr lang="en-US" sz="2400" dirty="0"/>
              <a:t>the folding process and give rise </a:t>
            </a:r>
            <a:r>
              <a:rPr lang="en-US" sz="2400" dirty="0" smtClean="0"/>
              <a:t>to </a:t>
            </a:r>
            <a:r>
              <a:rPr lang="en-US" sz="2400" b="1" dirty="0" err="1" smtClean="0">
                <a:solidFill>
                  <a:srgbClr val="800000"/>
                </a:solidFill>
              </a:rPr>
              <a:t>misfolding</a:t>
            </a:r>
            <a:r>
              <a:rPr lang="en-US" sz="2400" dirty="0" smtClean="0"/>
              <a:t> </a:t>
            </a:r>
            <a:r>
              <a:rPr lang="en-US" sz="2400" dirty="0"/>
              <a:t>of the protein. 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8058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544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dirty="0" smtClean="0"/>
              <a:t>Proteases </a:t>
            </a:r>
            <a:r>
              <a:rPr lang="en-US" sz="3600" dirty="0"/>
              <a:t>of PQC systems </a:t>
            </a:r>
          </a:p>
        </p:txBody>
      </p:sp>
      <p:sp>
        <p:nvSpPr>
          <p:cNvPr id="3" name="Rectangle 2"/>
          <p:cNvSpPr/>
          <p:nvPr/>
        </p:nvSpPr>
        <p:spPr>
          <a:xfrm>
            <a:off x="238125" y="1123087"/>
            <a:ext cx="863599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proteases of PQC systems have a </a:t>
            </a:r>
            <a:r>
              <a:rPr lang="en-US" sz="2400" dirty="0" smtClean="0"/>
              <a:t>particular structure </a:t>
            </a:r>
            <a:r>
              <a:rPr lang="en-US" sz="2400" b="1" dirty="0">
                <a:solidFill>
                  <a:srgbClr val="660066"/>
                </a:solidFill>
              </a:rPr>
              <a:t>secluding the </a:t>
            </a:r>
            <a:r>
              <a:rPr lang="en-US" sz="2400" b="1" dirty="0" err="1" smtClean="0">
                <a:solidFill>
                  <a:srgbClr val="660066"/>
                </a:solidFill>
              </a:rPr>
              <a:t>proteolytically</a:t>
            </a:r>
            <a:r>
              <a:rPr lang="en-US" sz="2400" b="1" dirty="0" smtClean="0">
                <a:solidFill>
                  <a:srgbClr val="660066"/>
                </a:solidFill>
              </a:rPr>
              <a:t> active </a:t>
            </a:r>
            <a:r>
              <a:rPr lang="en-US" sz="2400" b="1" dirty="0">
                <a:solidFill>
                  <a:srgbClr val="660066"/>
                </a:solidFill>
              </a:rPr>
              <a:t>sites </a:t>
            </a:r>
            <a:r>
              <a:rPr lang="en-US" sz="2400" dirty="0"/>
              <a:t>inside cavities that are not </a:t>
            </a:r>
            <a:r>
              <a:rPr lang="en-US" sz="2400" dirty="0" smtClean="0"/>
              <a:t>accessible for </a:t>
            </a:r>
            <a:r>
              <a:rPr lang="en-US" sz="2400" dirty="0"/>
              <a:t>folded proteins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375" y="2323415"/>
            <a:ext cx="5524500" cy="2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09885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To be degraded, proteins </a:t>
            </a:r>
            <a:r>
              <a:rPr lang="en-US" sz="2200" b="1" dirty="0"/>
              <a:t>must first be </a:t>
            </a:r>
            <a:r>
              <a:rPr lang="en-US" sz="2200" b="1" dirty="0" smtClean="0"/>
              <a:t>fully unfolded </a:t>
            </a:r>
            <a:r>
              <a:rPr lang="en-US" sz="2200" dirty="0"/>
              <a:t>before they are injected into </a:t>
            </a:r>
            <a:r>
              <a:rPr lang="en-US" sz="2200" dirty="0" smtClean="0"/>
              <a:t>the </a:t>
            </a:r>
            <a:r>
              <a:rPr lang="en-US" sz="2200" dirty="0" err="1" smtClean="0"/>
              <a:t>proteolytic</a:t>
            </a:r>
            <a:r>
              <a:rPr lang="en-US" sz="2200" dirty="0" smtClean="0"/>
              <a:t> </a:t>
            </a:r>
            <a:r>
              <a:rPr lang="en-US" sz="2200" dirty="0"/>
              <a:t>cavities, where they are </a:t>
            </a:r>
            <a:r>
              <a:rPr lang="en-US" sz="2200" dirty="0" err="1" smtClean="0"/>
              <a:t>processively</a:t>
            </a:r>
            <a:r>
              <a:rPr lang="en-US" sz="2200" dirty="0" smtClean="0"/>
              <a:t> degraded </a:t>
            </a:r>
            <a:r>
              <a:rPr lang="en-US" sz="2200" dirty="0"/>
              <a:t>into small peptides. This </a:t>
            </a:r>
            <a:r>
              <a:rPr lang="en-US" sz="2200" dirty="0" smtClean="0"/>
              <a:t>is typically </a:t>
            </a:r>
            <a:r>
              <a:rPr lang="en-US" sz="2200" dirty="0"/>
              <a:t>accomplished by AAA+ domain </a:t>
            </a:r>
            <a:r>
              <a:rPr lang="en-US" sz="2200" dirty="0" smtClean="0"/>
              <a:t>containing </a:t>
            </a:r>
            <a:r>
              <a:rPr lang="en-US" sz="2200" b="1" dirty="0" smtClean="0">
                <a:solidFill>
                  <a:srgbClr val="660066"/>
                </a:solidFill>
              </a:rPr>
              <a:t>unfolding </a:t>
            </a:r>
            <a:r>
              <a:rPr lang="en-US" sz="2200" b="1" dirty="0">
                <a:solidFill>
                  <a:srgbClr val="660066"/>
                </a:solidFill>
              </a:rPr>
              <a:t>chaperones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82190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875" y="130929"/>
            <a:ext cx="90011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srgbClr val="0000FF"/>
                </a:solidFill>
              </a:rPr>
              <a:t>Functioning of protein quality control (PQC) systems. </a:t>
            </a:r>
            <a:endParaRPr lang="en-US" sz="2400" b="1" u="sng" dirty="0" smtClean="0">
              <a:solidFill>
                <a:srgbClr val="0000FF"/>
              </a:solidFill>
            </a:endParaRPr>
          </a:p>
          <a:p>
            <a:r>
              <a:rPr lang="en-US" sz="2200" dirty="0" smtClean="0"/>
              <a:t>PQC </a:t>
            </a:r>
            <a:r>
              <a:rPr lang="en-US" sz="2200" dirty="0"/>
              <a:t>systems </a:t>
            </a:r>
            <a:r>
              <a:rPr lang="en-US" sz="2200" b="1" dirty="0">
                <a:solidFill>
                  <a:srgbClr val="008000"/>
                </a:solidFill>
              </a:rPr>
              <a:t>manage the pool of unfolded </a:t>
            </a:r>
            <a:r>
              <a:rPr lang="en-US" sz="2200" b="1" dirty="0" smtClean="0">
                <a:solidFill>
                  <a:srgbClr val="008000"/>
                </a:solidFill>
              </a:rPr>
              <a:t>and partially </a:t>
            </a:r>
            <a:r>
              <a:rPr lang="en-US" sz="2200" b="1" dirty="0">
                <a:solidFill>
                  <a:srgbClr val="008000"/>
                </a:solidFill>
              </a:rPr>
              <a:t>folded conformations</a:t>
            </a:r>
            <a:r>
              <a:rPr lang="en-US" sz="2200" dirty="0"/>
              <a:t> (</a:t>
            </a:r>
            <a:r>
              <a:rPr lang="en-US" sz="2200" i="1" dirty="0"/>
              <a:t>center</a:t>
            </a:r>
            <a:r>
              <a:rPr lang="en-US" sz="2200" dirty="0"/>
              <a:t>). </a:t>
            </a:r>
            <a:endParaRPr lang="en-US" sz="2200" dirty="0" smtClean="0"/>
          </a:p>
          <a:p>
            <a:r>
              <a:rPr lang="en-US" sz="2400" u="sng" dirty="0" smtClean="0">
                <a:solidFill>
                  <a:srgbClr val="FF0000"/>
                </a:solidFill>
              </a:rPr>
              <a:t>Folding </a:t>
            </a:r>
            <a:r>
              <a:rPr lang="en-US" sz="2400" u="sng" dirty="0">
                <a:solidFill>
                  <a:srgbClr val="FF0000"/>
                </a:solidFill>
              </a:rPr>
              <a:t>chaperones </a:t>
            </a:r>
            <a:r>
              <a:rPr lang="en-US" sz="2400" dirty="0"/>
              <a:t>promote folding, </a:t>
            </a:r>
            <a:r>
              <a:rPr lang="en-US" sz="2400" u="sng" dirty="0">
                <a:solidFill>
                  <a:srgbClr val="800000"/>
                </a:solidFill>
              </a:rPr>
              <a:t>holding </a:t>
            </a:r>
            <a:r>
              <a:rPr lang="en-US" sz="2400" u="sng" dirty="0" smtClean="0">
                <a:solidFill>
                  <a:srgbClr val="800000"/>
                </a:solidFill>
              </a:rPr>
              <a:t>chaperones </a:t>
            </a:r>
            <a:r>
              <a:rPr lang="en-US" sz="2400" dirty="0" smtClean="0"/>
              <a:t>maintain </a:t>
            </a:r>
            <a:r>
              <a:rPr lang="en-US" sz="2400" dirty="0"/>
              <a:t>solubility, and </a:t>
            </a:r>
            <a:r>
              <a:rPr lang="en-US" sz="2400" u="sng" dirty="0">
                <a:solidFill>
                  <a:srgbClr val="FF6600"/>
                </a:solidFill>
              </a:rPr>
              <a:t>unfolding chaperones </a:t>
            </a:r>
            <a:r>
              <a:rPr lang="en-US" sz="2400" dirty="0"/>
              <a:t>disaggregate aggregates or unfold </a:t>
            </a:r>
            <a:r>
              <a:rPr lang="en-US" sz="2400" dirty="0" err="1"/>
              <a:t>misfolded</a:t>
            </a:r>
            <a:r>
              <a:rPr lang="en-US" sz="2400" dirty="0"/>
              <a:t> proteins and</a:t>
            </a:r>
          </a:p>
          <a:p>
            <a:r>
              <a:rPr lang="en-US" sz="2400" dirty="0"/>
              <a:t>inject them into </a:t>
            </a:r>
            <a:r>
              <a:rPr lang="en-US" sz="2400" dirty="0" err="1"/>
              <a:t>proteolytic</a:t>
            </a:r>
            <a:r>
              <a:rPr lang="en-US" sz="2400" dirty="0"/>
              <a:t> chambers of PQC proteases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75" y="2808585"/>
            <a:ext cx="7080250" cy="404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64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1941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dirty="0"/>
              <a:t>The </a:t>
            </a:r>
            <a:r>
              <a:rPr lang="en-US" sz="3600" dirty="0" err="1"/>
              <a:t>compartmentation</a:t>
            </a:r>
            <a:r>
              <a:rPr lang="en-US" sz="3600" dirty="0"/>
              <a:t> of the</a:t>
            </a:r>
            <a:br>
              <a:rPr lang="en-US" sz="3600" dirty="0"/>
            </a:br>
            <a:r>
              <a:rPr lang="en-US" sz="3600" dirty="0" smtClean="0"/>
              <a:t>cellular PQC systems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1470025"/>
            <a:ext cx="71120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34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0999" y="2136339"/>
            <a:ext cx="8578273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Depending on the </a:t>
            </a:r>
            <a:r>
              <a:rPr lang="en-US" sz="2800" b="1" dirty="0">
                <a:solidFill>
                  <a:srgbClr val="008000"/>
                </a:solidFill>
              </a:rPr>
              <a:t>nature</a:t>
            </a:r>
            <a:r>
              <a:rPr lang="en-US" sz="2800" dirty="0"/>
              <a:t> of the protein itself, the cellular </a:t>
            </a:r>
            <a:r>
              <a:rPr lang="en-US" sz="2800" b="1" dirty="0">
                <a:solidFill>
                  <a:srgbClr val="008000"/>
                </a:solidFill>
              </a:rPr>
              <a:t>compartment</a:t>
            </a:r>
            <a:r>
              <a:rPr lang="en-US" sz="2800" dirty="0"/>
              <a:t> in which the </a:t>
            </a:r>
            <a:r>
              <a:rPr lang="en-US" sz="2800" dirty="0" err="1"/>
              <a:t>misfolding</a:t>
            </a:r>
            <a:r>
              <a:rPr lang="en-US" sz="2800" dirty="0"/>
              <a:t> occurs, the activity of the folding and degradation machineries as well as interacting genetic factors and the cell and environmental conditions, the </a:t>
            </a:r>
            <a:r>
              <a:rPr lang="en-US" sz="2800" b="1" dirty="0">
                <a:solidFill>
                  <a:srgbClr val="008000"/>
                </a:solidFill>
              </a:rPr>
              <a:t>consequences</a:t>
            </a:r>
            <a:r>
              <a:rPr lang="en-US" sz="2800" dirty="0"/>
              <a:t> of the </a:t>
            </a:r>
            <a:r>
              <a:rPr lang="en-US" sz="2800" dirty="0" err="1"/>
              <a:t>misfolding</a:t>
            </a:r>
            <a:r>
              <a:rPr lang="en-US" sz="2800" dirty="0"/>
              <a:t> may </a:t>
            </a:r>
            <a:r>
              <a:rPr lang="en-US" sz="2800" dirty="0" smtClean="0"/>
              <a:t>be quite </a:t>
            </a:r>
            <a:r>
              <a:rPr lang="en-US" sz="2800" b="1" dirty="0">
                <a:solidFill>
                  <a:srgbClr val="008000"/>
                </a:solidFill>
              </a:rPr>
              <a:t>different</a:t>
            </a:r>
          </a:p>
        </p:txBody>
      </p:sp>
    </p:spTree>
    <p:extLst>
      <p:ext uri="{BB962C8B-B14F-4D97-AF65-F5344CB8AC3E}">
        <p14:creationId xmlns:p14="http://schemas.microsoft.com/office/powerpoint/2010/main" val="3159704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000" y="1028343"/>
            <a:ext cx="9017000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However, despite this diversity</a:t>
            </a:r>
            <a:r>
              <a:rPr lang="en-US" sz="2800" dirty="0" smtClean="0"/>
              <a:t>, a </a:t>
            </a:r>
            <a:r>
              <a:rPr lang="en-US" sz="2800" dirty="0"/>
              <a:t>large number of </a:t>
            </a:r>
            <a:r>
              <a:rPr lang="en-US" sz="2800" b="1" dirty="0">
                <a:solidFill>
                  <a:srgbClr val="008000"/>
                </a:solidFill>
              </a:rPr>
              <a:t>very different diseases</a:t>
            </a:r>
            <a:r>
              <a:rPr lang="en-US" sz="2800" dirty="0" smtClean="0"/>
              <a:t>, from </a:t>
            </a:r>
            <a:r>
              <a:rPr lang="en-US" sz="2800" dirty="0"/>
              <a:t>early-onset inborn errors of </a:t>
            </a:r>
            <a:r>
              <a:rPr lang="en-US" sz="2800" dirty="0" smtClean="0"/>
              <a:t>metabolism to </a:t>
            </a:r>
            <a:r>
              <a:rPr lang="en-US" sz="2800" dirty="0"/>
              <a:t>late-onset neurodegenerative diseases, </a:t>
            </a:r>
            <a:r>
              <a:rPr lang="en-US" sz="2800" dirty="0" smtClean="0"/>
              <a:t>can be </a:t>
            </a:r>
            <a:r>
              <a:rPr lang="en-US" sz="2800" dirty="0"/>
              <a:t>viewed as </a:t>
            </a:r>
            <a:r>
              <a:rPr lang="en-US" sz="2800" b="1" dirty="0">
                <a:solidFill>
                  <a:srgbClr val="008000"/>
                </a:solidFill>
              </a:rPr>
              <a:t>protein </a:t>
            </a:r>
            <a:r>
              <a:rPr lang="en-US" sz="2800" b="1" dirty="0" err="1">
                <a:solidFill>
                  <a:srgbClr val="008000"/>
                </a:solidFill>
              </a:rPr>
              <a:t>misfolding</a:t>
            </a:r>
            <a:r>
              <a:rPr lang="en-US" sz="2800" b="1" dirty="0">
                <a:solidFill>
                  <a:srgbClr val="008000"/>
                </a:solidFill>
              </a:rPr>
              <a:t> diseases</a:t>
            </a:r>
            <a:r>
              <a:rPr lang="en-US" sz="2800" dirty="0"/>
              <a:t>, </a:t>
            </a:r>
            <a:r>
              <a:rPr lang="en-US" sz="2800" dirty="0" smtClean="0"/>
              <a:t>often called </a:t>
            </a:r>
            <a:r>
              <a:rPr lang="en-US" sz="2800" b="1" i="1" u="sng" dirty="0">
                <a:solidFill>
                  <a:srgbClr val="660066"/>
                </a:solidFill>
              </a:rPr>
              <a:t>conformational </a:t>
            </a:r>
            <a:r>
              <a:rPr lang="en-US" sz="2800" b="1" i="1" u="sng" dirty="0" smtClean="0">
                <a:solidFill>
                  <a:srgbClr val="660066"/>
                </a:solidFill>
              </a:rPr>
              <a:t>diseases</a:t>
            </a:r>
            <a:r>
              <a:rPr lang="en-US" sz="2800" b="1" i="1" u="sng" dirty="0" smtClean="0">
                <a:solidFill>
                  <a:srgbClr val="008000"/>
                </a:solidFill>
              </a:rPr>
              <a:t>.</a:t>
            </a:r>
            <a:endParaRPr lang="en-US" sz="2800" b="1" i="1" u="sng" dirty="0">
              <a:solidFill>
                <a:srgbClr val="008000"/>
              </a:solidFill>
            </a:endParaRPr>
          </a:p>
          <a:p>
            <a:endParaRPr lang="en-US" sz="2800" dirty="0" smtClean="0"/>
          </a:p>
          <a:p>
            <a:r>
              <a:rPr lang="en-US" sz="2800" dirty="0" smtClean="0"/>
              <a:t>On </a:t>
            </a:r>
            <a:r>
              <a:rPr lang="en-US" sz="2800" dirty="0"/>
              <a:t>this basis, a common framework </a:t>
            </a:r>
            <a:r>
              <a:rPr lang="en-US" sz="2800" dirty="0" smtClean="0"/>
              <a:t>related to </a:t>
            </a:r>
            <a:r>
              <a:rPr lang="en-US" sz="2800" dirty="0"/>
              <a:t>the molecular pathogenesis and cell </a:t>
            </a:r>
            <a:r>
              <a:rPr lang="en-US" sz="2800" dirty="0" smtClean="0"/>
              <a:t>pathologic mechanisms </a:t>
            </a:r>
            <a:r>
              <a:rPr lang="en-US" sz="2800" dirty="0"/>
              <a:t>in these very different </a:t>
            </a:r>
            <a:r>
              <a:rPr lang="en-US" sz="2800" dirty="0" smtClean="0"/>
              <a:t>diseases is </a:t>
            </a:r>
            <a:r>
              <a:rPr lang="en-US" sz="2800" dirty="0"/>
              <a:t>emerging.</a:t>
            </a:r>
          </a:p>
        </p:txBody>
      </p:sp>
    </p:spTree>
    <p:extLst>
      <p:ext uri="{BB962C8B-B14F-4D97-AF65-F5344CB8AC3E}">
        <p14:creationId xmlns:p14="http://schemas.microsoft.com/office/powerpoint/2010/main" val="847892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0204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b="1" dirty="0" smtClean="0">
                <a:solidFill>
                  <a:srgbClr val="008000"/>
                </a:solidFill>
              </a:rPr>
              <a:t>Aims of these lessons</a:t>
            </a:r>
            <a:endParaRPr lang="en-US" sz="4000" b="1" dirty="0">
              <a:solidFill>
                <a:srgbClr val="008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750" y="1265962"/>
            <a:ext cx="89852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</a:t>
            </a:r>
            <a:r>
              <a:rPr lang="en-US" sz="2800" dirty="0" smtClean="0"/>
              <a:t>e </a:t>
            </a:r>
            <a:r>
              <a:rPr lang="en-US" sz="2800" dirty="0"/>
              <a:t>introduce the theory </a:t>
            </a:r>
            <a:r>
              <a:rPr lang="en-US" sz="2800" dirty="0" smtClean="0"/>
              <a:t>of </a:t>
            </a:r>
            <a:r>
              <a:rPr lang="en-US" sz="2800" b="1" dirty="0" smtClean="0">
                <a:solidFill>
                  <a:srgbClr val="008000"/>
                </a:solidFill>
              </a:rPr>
              <a:t>protein </a:t>
            </a:r>
            <a:r>
              <a:rPr lang="en-US" sz="2800" b="1" dirty="0">
                <a:solidFill>
                  <a:srgbClr val="008000"/>
                </a:solidFill>
              </a:rPr>
              <a:t>folding and </a:t>
            </a:r>
            <a:r>
              <a:rPr lang="en-US" sz="2800" b="1" dirty="0" err="1">
                <a:solidFill>
                  <a:srgbClr val="008000"/>
                </a:solidFill>
              </a:rPr>
              <a:t>misfolding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dirty="0"/>
              <a:t>in general </a:t>
            </a:r>
            <a:r>
              <a:rPr lang="en-US" sz="2800" dirty="0" smtClean="0"/>
              <a:t>and mention </a:t>
            </a:r>
            <a:r>
              <a:rPr lang="en-US" sz="2800" dirty="0"/>
              <a:t>the emerging ways to predict </a:t>
            </a:r>
            <a:r>
              <a:rPr lang="en-US" sz="2800" dirty="0" smtClean="0"/>
              <a:t>consequences of </a:t>
            </a:r>
            <a:r>
              <a:rPr lang="en-US" sz="2800" dirty="0"/>
              <a:t>amino acid </a:t>
            </a:r>
            <a:r>
              <a:rPr lang="en-US" sz="2800" dirty="0" smtClean="0"/>
              <a:t>alterations</a:t>
            </a:r>
          </a:p>
          <a:p>
            <a:endParaRPr lang="en-US" sz="2800" dirty="0"/>
          </a:p>
          <a:p>
            <a:r>
              <a:rPr lang="en-US" sz="2800" dirty="0"/>
              <a:t>We </a:t>
            </a:r>
            <a:r>
              <a:rPr lang="en-US" sz="2800" dirty="0" smtClean="0"/>
              <a:t>introduce the </a:t>
            </a:r>
            <a:r>
              <a:rPr lang="en-US" sz="2800" dirty="0"/>
              <a:t>concept of </a:t>
            </a:r>
            <a:r>
              <a:rPr lang="en-US" sz="2800" b="1" dirty="0">
                <a:solidFill>
                  <a:srgbClr val="008000"/>
                </a:solidFill>
              </a:rPr>
              <a:t>protein quality </a:t>
            </a:r>
            <a:r>
              <a:rPr lang="en-US" sz="2800" b="1" dirty="0" smtClean="0">
                <a:solidFill>
                  <a:srgbClr val="008000"/>
                </a:solidFill>
              </a:rPr>
              <a:t>control (</a:t>
            </a:r>
            <a:r>
              <a:rPr lang="en-US" sz="2800" b="1" dirty="0">
                <a:solidFill>
                  <a:srgbClr val="008000"/>
                </a:solidFill>
              </a:rPr>
              <a:t>PQC) </a:t>
            </a:r>
            <a:r>
              <a:rPr lang="en-US" sz="2800" dirty="0"/>
              <a:t>and discuss the various </a:t>
            </a:r>
            <a:r>
              <a:rPr lang="en-US" sz="2800" dirty="0" smtClean="0"/>
              <a:t>compartment specific PQC </a:t>
            </a:r>
            <a:r>
              <a:rPr lang="en-US" sz="2800" dirty="0"/>
              <a:t>systems as well as the </a:t>
            </a:r>
            <a:r>
              <a:rPr lang="en-US" sz="2800" b="1" dirty="0" smtClean="0">
                <a:solidFill>
                  <a:srgbClr val="008000"/>
                </a:solidFill>
              </a:rPr>
              <a:t>molecular pathogenesis </a:t>
            </a:r>
            <a:r>
              <a:rPr lang="en-US" sz="2800" dirty="0"/>
              <a:t>of some representative </a:t>
            </a:r>
            <a:r>
              <a:rPr lang="en-US" sz="2800" b="1" dirty="0" err="1" smtClean="0">
                <a:solidFill>
                  <a:srgbClr val="008000"/>
                </a:solidFill>
              </a:rPr>
              <a:t>misfolding</a:t>
            </a:r>
            <a:r>
              <a:rPr lang="en-US" sz="2800" b="1" dirty="0" smtClean="0">
                <a:solidFill>
                  <a:srgbClr val="008000"/>
                </a:solidFill>
              </a:rPr>
              <a:t> diseases </a:t>
            </a:r>
            <a:r>
              <a:rPr lang="en-US" sz="2800" dirty="0"/>
              <a:t>originating in the various compartments.</a:t>
            </a:r>
          </a:p>
        </p:txBody>
      </p:sp>
    </p:spTree>
    <p:extLst>
      <p:ext uri="{BB962C8B-B14F-4D97-AF65-F5344CB8AC3E}">
        <p14:creationId xmlns:p14="http://schemas.microsoft.com/office/powerpoint/2010/main" val="3262606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4" name="Picture 6" descr="protein_fo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95800"/>
            <a:ext cx="26670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107576"/>
            <a:ext cx="8042276" cy="6861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dirty="0"/>
              <a:t>General facts on protein folding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89075"/>
            <a:ext cx="8229600" cy="50292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Important elements for protein folding: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The amino acid sequence</a:t>
            </a: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The right cellular environment   </a:t>
            </a: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The perfect balance between the various folding states</a:t>
            </a: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A fully functional Protein Quality Control (PQC) system</a:t>
            </a:r>
          </a:p>
          <a:p>
            <a:pPr lvl="1"/>
            <a:endParaRPr lang="en-US" sz="2400" dirty="0"/>
          </a:p>
        </p:txBody>
      </p:sp>
      <p:pic>
        <p:nvPicPr>
          <p:cNvPr id="78852" name="Picture 4" descr="a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2133600" cy="124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5778501" y="3276600"/>
            <a:ext cx="3060700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solidFill>
                  <a:srgbClr val="FF3300"/>
                </a:solidFill>
              </a:rPr>
              <a:t>(T ,P ,pH , </a:t>
            </a:r>
            <a:r>
              <a:rPr lang="en-US" sz="2400" dirty="0" smtClean="0">
                <a:solidFill>
                  <a:srgbClr val="FF3300"/>
                </a:solidFill>
              </a:rPr>
              <a:t>etc…</a:t>
            </a:r>
            <a:r>
              <a:rPr lang="en-US" sz="2400" dirty="0">
                <a:solidFill>
                  <a:srgbClr val="FF3300"/>
                </a:solidFill>
              </a:rPr>
              <a:t>)</a:t>
            </a:r>
          </a:p>
          <a:p>
            <a:pPr lvl="1"/>
            <a:endParaRPr lang="en-US" sz="2400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4038600" y="57912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(Chaperones, proteasome unit )</a:t>
            </a:r>
          </a:p>
        </p:txBody>
      </p:sp>
    </p:spTree>
    <p:extLst>
      <p:ext uri="{BB962C8B-B14F-4D97-AF65-F5344CB8AC3E}">
        <p14:creationId xmlns:p14="http://schemas.microsoft.com/office/powerpoint/2010/main" val="322631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000" b="1" dirty="0"/>
              <a:t>Causes of </a:t>
            </a:r>
            <a:r>
              <a:rPr lang="en-US" sz="3000" b="1" dirty="0" err="1"/>
              <a:t>misfolding</a:t>
            </a:r>
            <a:r>
              <a:rPr lang="en-US" sz="3000" b="1" dirty="0"/>
              <a:t> and protein aggregation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FontTx/>
              <a:buNone/>
            </a:pPr>
            <a:r>
              <a:rPr lang="en-US" dirty="0">
                <a:solidFill>
                  <a:srgbClr val="000000"/>
                </a:solidFill>
              </a:rPr>
              <a:t>How protein aggregates </a:t>
            </a:r>
            <a:r>
              <a:rPr lang="en-US" dirty="0" smtClean="0">
                <a:solidFill>
                  <a:srgbClr val="000000"/>
                </a:solidFill>
              </a:rPr>
              <a:t>form?</a:t>
            </a:r>
            <a:endParaRPr lang="en-US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Change in cellular conditions </a:t>
            </a:r>
            <a:r>
              <a:rPr lang="en-US" dirty="0">
                <a:solidFill>
                  <a:srgbClr val="000000"/>
                </a:solidFill>
                <a:sym typeface="Wingdings" charset="0"/>
              </a:rPr>
              <a:t> more </a:t>
            </a:r>
            <a:r>
              <a:rPr lang="en-US" dirty="0" err="1">
                <a:solidFill>
                  <a:srgbClr val="000000"/>
                </a:solidFill>
                <a:sym typeface="Wingdings" charset="0"/>
              </a:rPr>
              <a:t>misfolded</a:t>
            </a:r>
            <a:r>
              <a:rPr lang="en-US" dirty="0">
                <a:solidFill>
                  <a:srgbClr val="000000"/>
                </a:solidFill>
                <a:sym typeface="Wingdings" charset="0"/>
              </a:rPr>
              <a:t> proteins </a:t>
            </a:r>
            <a:r>
              <a:rPr lang="en-US" dirty="0">
                <a:solidFill>
                  <a:srgbClr val="000000"/>
                </a:solidFill>
              </a:rPr>
              <a:t> the PQC system is overwhelmed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aggregation is favored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Aggregation is thought to be set in by protein segments containing hydrophobic amino acids residues, </a:t>
            </a:r>
            <a:r>
              <a:rPr lang="el-GR" dirty="0">
                <a:solidFill>
                  <a:srgbClr val="000000"/>
                </a:solidFill>
                <a:cs typeface="Arial" charset="0"/>
              </a:rPr>
              <a:t>β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-sheet predisposition and low net charge.</a:t>
            </a:r>
            <a:endParaRPr lang="el-GR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289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841</TotalTime>
  <Words>1978</Words>
  <Application>Microsoft Macintosh PowerPoint</Application>
  <PresentationFormat>On-screen Show (4:3)</PresentationFormat>
  <Paragraphs>154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Breeze</vt:lpstr>
      <vt:lpstr>PowerPoint Presentation</vt:lpstr>
      <vt:lpstr>PowerPoint Presentation</vt:lpstr>
      <vt:lpstr>Protein folding and misfolding</vt:lpstr>
      <vt:lpstr>INTRODUCTION</vt:lpstr>
      <vt:lpstr>PowerPoint Presentation</vt:lpstr>
      <vt:lpstr>PowerPoint Presentation</vt:lpstr>
      <vt:lpstr>Aims of these lessons</vt:lpstr>
      <vt:lpstr>General facts on protein folding</vt:lpstr>
      <vt:lpstr>Causes of misfolding and protein aggregation</vt:lpstr>
      <vt:lpstr>Causes of misfolding and protein aggregation</vt:lpstr>
      <vt:lpstr>Causes of misfolding and protein aggregation</vt:lpstr>
      <vt:lpstr>Cellular consequences of protein aggregation</vt:lpstr>
      <vt:lpstr>Cellular consequences of protein aggregation</vt:lpstr>
      <vt:lpstr>Protein-misfolding diseases</vt:lpstr>
      <vt:lpstr>The fundamental mechanism of protein folding </vt:lpstr>
      <vt:lpstr>Protein Folding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Protein folding models</vt:lpstr>
      <vt:lpstr>PowerPoint Presentation</vt:lpstr>
      <vt:lpstr>PowerPoint Presentation</vt:lpstr>
      <vt:lpstr>PowerPoint Presentation</vt:lpstr>
      <vt:lpstr>PowerPoint Presentation</vt:lpstr>
      <vt:lpstr>ϕ and ψangles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PROTEIN QUALITY CONTROL SYSTEMS</vt:lpstr>
      <vt:lpstr>Quality control mechanism</vt:lpstr>
      <vt:lpstr>PowerPoint Presentation</vt:lpstr>
      <vt:lpstr>PowerPoint Presentation</vt:lpstr>
      <vt:lpstr>Proteases of PQC systems </vt:lpstr>
      <vt:lpstr>PowerPoint Presentation</vt:lpstr>
      <vt:lpstr>The compartmentation of the cellular PQC systems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Dominici</dc:creator>
  <cp:lastModifiedBy>Paola Dominici</cp:lastModifiedBy>
  <cp:revision>74</cp:revision>
  <dcterms:created xsi:type="dcterms:W3CDTF">2016-03-20T10:24:19Z</dcterms:created>
  <dcterms:modified xsi:type="dcterms:W3CDTF">2019-03-18T12:36:27Z</dcterms:modified>
</cp:coreProperties>
</file>